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4" r:id="rId9"/>
    <p:sldId id="263" r:id="rId10"/>
    <p:sldId id="265" r:id="rId11"/>
    <p:sldId id="266" r:id="rId12"/>
    <p:sldId id="267" r:id="rId13"/>
    <p:sldId id="268" r:id="rId14"/>
    <p:sldId id="269" r:id="rId15"/>
    <p:sldId id="270" r:id="rId16"/>
    <p:sldId id="271" r:id="rId17"/>
    <p:sldId id="272" r:id="rId18"/>
    <p:sldId id="273"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74" r:id="rId34"/>
    <p:sldId id="289" r:id="rId35"/>
    <p:sldId id="290" r:id="rId36"/>
    <p:sldId id="291" r:id="rId37"/>
  </p:sldIdLst>
  <p:sldSz cx="18288000" cy="10287000"/>
  <p:notesSz cx="6858000" cy="9144000"/>
  <p:embeddedFontLst>
    <p:embeddedFont>
      <p:font typeface="Calibri" panose="020F0502020204030204" pitchFamily="34" charset="0"/>
      <p:regular r:id="rId38"/>
      <p:bold r:id="rId39"/>
      <p:italic r:id="rId40"/>
      <p:boldItalic r:id="rId41"/>
    </p:embeddedFont>
    <p:embeddedFont>
      <p:font typeface="Intro Pro" panose="02000000000000000000" pitchFamily="2" charset="77"/>
      <p:regular r:id="rId42"/>
    </p:embeddedFont>
    <p:embeddedFont>
      <p:font typeface="Intro Pro Bold" panose="02000000000000000000" pitchFamily="2" charset="77"/>
      <p:regular r:id="rId43"/>
      <p:bold r:id="rId44"/>
    </p:embeddedFont>
    <p:embeddedFont>
      <p:font typeface="Intro Rust" pitchFamily="2" charset="0"/>
      <p:regular r:id="rId45"/>
    </p:embeddedFont>
    <p:embeddedFont>
      <p:font typeface="Lato" panose="020F0502020204030203" pitchFamily="34" charset="0"/>
      <p:regular r:id="rId46"/>
      <p:bold r:id="rId47"/>
      <p:italic r:id="rId48"/>
      <p:boldItalic r:id="rId49"/>
    </p:embeddedFont>
    <p:embeddedFont>
      <p:font typeface="Lato Bold" panose="020F0502020204030203" pitchFamily="34" charset="0"/>
      <p:regular r:id="rId50"/>
      <p:bold r:id="rId51"/>
    </p:embeddedFont>
    <p:embeddedFont>
      <p:font typeface="Open Sauce" pitchFamily="2" charset="77"/>
      <p:regular r:id="rId52"/>
    </p:embeddedFont>
    <p:embeddedFont>
      <p:font typeface="Poppins" pitchFamily="2" charset="77"/>
      <p:regular r:id="rId53"/>
      <p:bold r:id="rId54"/>
      <p:italic r:id="rId55"/>
      <p:boldItalic r:id="rId56"/>
    </p:embeddedFont>
    <p:embeddedFont>
      <p:font typeface="Poppins Bold" pitchFamily="2" charset="77"/>
      <p:regular r:id="rId57"/>
      <p:bold r:id="rId58"/>
    </p:embeddedFont>
    <p:embeddedFont>
      <p:font typeface="Poppins Italics" pitchFamily="2" charset="77"/>
      <p:regular r:id="rId59"/>
      <p:italic r:id="rId60"/>
    </p:embeddedFont>
    <p:embeddedFont>
      <p:font typeface="Source Sans Pro" panose="020B0503030403020204" pitchFamily="34" charset="0"/>
      <p:regular r:id="rId61"/>
      <p:bold r:id="rId62"/>
      <p:italic r:id="rId63"/>
      <p:boldItalic r:id="rId64"/>
    </p:embeddedFont>
    <p:embeddedFont>
      <p:font typeface="Source Sans Pro Bold" panose="020B0703030403020204" pitchFamily="34" charset="0"/>
      <p:regular r:id="rId65"/>
      <p:bold r:id="rId66"/>
    </p:embeddedFont>
    <p:embeddedFont>
      <p:font typeface="The Youngest Serif" pitchFamily="2" charset="77"/>
      <p:regular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5AD5"/>
    <a:srgbClr val="374C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13" autoAdjust="0"/>
    <p:restoredTop sz="94428" autoAdjust="0"/>
  </p:normalViewPr>
  <p:slideViewPr>
    <p:cSldViewPr>
      <p:cViewPr varScale="1">
        <p:scale>
          <a:sx n="72" d="100"/>
          <a:sy n="72" d="100"/>
        </p:scale>
        <p:origin x="672"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5.fntdata"/><Relationship Id="rId47" Type="http://schemas.openxmlformats.org/officeDocument/2006/relationships/font" Target="fonts/font10.fntdata"/><Relationship Id="rId63" Type="http://schemas.openxmlformats.org/officeDocument/2006/relationships/font" Target="fonts/font26.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font" Target="fonts/font29.fntdata"/><Relationship Id="rId5" Type="http://schemas.openxmlformats.org/officeDocument/2006/relationships/slide" Target="slides/slide4.xml"/><Relationship Id="rId61" Type="http://schemas.openxmlformats.org/officeDocument/2006/relationships/font" Target="fonts/font2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font" Target="fonts/font30.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2.fntdata"/><Relationship Id="rId34" Type="http://schemas.openxmlformats.org/officeDocument/2006/relationships/slide" Target="slides/slide33.xml"/><Relationship Id="rId50" Type="http://schemas.openxmlformats.org/officeDocument/2006/relationships/font" Target="fonts/font13.fntdata"/><Relationship Id="rId55" Type="http://schemas.openxmlformats.org/officeDocument/2006/relationships/font" Target="fonts/font1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hyperlink" Target="https://www.linkedin.com/feed/update/urn:li:activity:7283784816095887360"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s://www.linkedin.com/feed/update/urn:li:activity:7283784816095887360" TargetMode="Externa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hyperlink" Target="https://www.linkedin.com/feed/update/urn:li:activity:7283784816095887360" TargetMode="External"/><Relationship Id="rId4" Type="http://schemas.openxmlformats.org/officeDocument/2006/relationships/image" Target="../media/image35.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hyperlink" Target="https://www.linkedin.com/feed/update/urn:li:activity:728378481609588736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linkedin.com/feed/update/urn:li:activity:7283784816095887360"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hyperlink" Target="https://www.linkedin.com/feed/update/urn:li:activity:728378481609588736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hyperlink" Target="https://www.linkedin.com/feed/update/urn:li:activity:728378481609588736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hyperlink" Target="https://www.linkedin.com/feed/update/urn:li:activity:728378481609588736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hyperlink" Target="https://www.linkedin.com/feed/update/urn:li:activity:728378481609588736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hyperlink" Target="https://www.linkedin.com/feed/update/urn:li:activity:7283784816095887360" TargetMode="External"/><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19.xml.rels><?xml version="1.0" encoding="UTF-8" standalone="yes"?>
<Relationships xmlns="http://schemas.openxmlformats.org/package/2006/relationships"><Relationship Id="rId3" Type="http://schemas.openxmlformats.org/officeDocument/2006/relationships/hyperlink" Target="https://www.linkedin.com/feed/update/urn:li:activity:7283784816095887360"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hyperlink" Target="https://www.linkedin.com/feed/update/urn:li:activity:7283784816095887360" TargetMode="Externa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hyperlink" Target="https://www.linkedin.com/feed/update/urn:li:activity:7283784816095887360" TargetMode="External"/><Relationship Id="rId4" Type="http://schemas.openxmlformats.org/officeDocument/2006/relationships/image" Target="../media/image52.sv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hyperlink" Target="https://www.linkedin.com/feed/update/urn:li:activity:728378481609588736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hyperlink" Target="https://www.linkedin.com/feed/update/urn:li:activity:7283784816095887360" TargetMode="External"/><Relationship Id="rId4" Type="http://schemas.openxmlformats.org/officeDocument/2006/relationships/image" Target="../media/image52.sv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hyperlink" Target="https://www.linkedin.com/feed/update/urn:li:activity:7283784816095887360"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linkedin.com/feed/update/urn:li:activity:7283784816095887360"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hyperlink" Target="https://www.linkedin.com/feed/update/urn:li:activity:728378481609588736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hyperlink" Target="https://www.linkedin.com/feed/update/urn:li:activity:728378481609588736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hyperlink" Target="https://www.linkedin.com/feed/update/urn:li:activity:7283784816095887360" TargetMode="External"/><Relationship Id="rId4" Type="http://schemas.openxmlformats.org/officeDocument/2006/relationships/image" Target="../media/image58.sv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hyperlink" Target="https://www.linkedin.com/feed/update/urn:li:activity:7283784816095887360"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linkedin.com/feed/update/urn:li:activity:7283784816095887360"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hyperlink" Target="https://www.linkedin.com/feed/update/urn:li:activity:7283784816095887360" TargetMode="Externa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hyperlink" Target="https://www.linkedin.com/feed/update/urn:li:activity:7283784816095887360"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hyperlink" Target="https://www.linkedin.com/feed/update/urn:li:activity:728378481609588736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hyperlink" Target="https://www.linkedin.com/feed/update/urn:li:activity:7283784816095887360"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linkedin.com/feed/update/urn:li:activity:7283784816095887360"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hyperlink" Target="mailto:contact@ogsbc.ma" TargetMode="External"/><Relationship Id="rId3" Type="http://schemas.openxmlformats.org/officeDocument/2006/relationships/image" Target="../media/image63.png"/><Relationship Id="rId7" Type="http://schemas.openxmlformats.org/officeDocument/2006/relationships/image" Target="../media/image67.svg"/><Relationship Id="rId12"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65.sv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3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hyperlink" Target="https://linkedin.com/school/cybersecuritycertification-fr" TargetMode="External"/><Relationship Id="rId7" Type="http://schemas.openxmlformats.org/officeDocument/2006/relationships/hyperlink" Target="https://www.facebook.com/fosir/" TargetMode="Externa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hyperlink" Target="https://ogsbc.comhttps/www.instagram.com/ogsbc_academy/" TargetMode="External"/><Relationship Id="rId10" Type="http://schemas.openxmlformats.org/officeDocument/2006/relationships/image" Target="../media/image2.png"/><Relationship Id="rId4" Type="http://schemas.openxmlformats.org/officeDocument/2006/relationships/image" Target="../media/image72.png"/><Relationship Id="rId9"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hyperlink" Target="https://www.linkedin.com/feed/update/urn:li:activity:7283784816095887360" TargetMode="External"/><Relationship Id="rId5" Type="http://schemas.openxmlformats.org/officeDocument/2006/relationships/image" Target="../media/image2.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hyperlink" Target="https://www.linkedin.com/feed/update/urn:li:activity:7283784816095887360" TargetMode="External"/><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hyperlink" Target="https://www.linkedin.com/feed/update/urn:li:activity:7283784816095887360" TargetMode="External"/><Relationship Id="rId4" Type="http://schemas.openxmlformats.org/officeDocument/2006/relationships/image" Target="../media/image21.sv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hyperlink" Target="https://www.linkedin.com/feed/update/urn:li:activity:7283784816095887360" TargetMode="External"/><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www.linkedin.com/feed/update/urn:li:activity:7283784816095887360"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s://ogsbc.com/formations/presentiel/#projects_widget-0-0-0-formations" TargetMode="External"/><Relationship Id="rId3" Type="http://schemas.openxmlformats.org/officeDocument/2006/relationships/hyperlink" Target="https://www.cybersecuritycertification.fr/mod/resource/view.php?id=96" TargetMode="External"/><Relationship Id="rId7" Type="http://schemas.openxmlformats.org/officeDocument/2006/relationships/hyperlink" Target="https://ogsbc.com/formations/self-study/" TargetMode="External"/><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hyperlink" Target="https://www.linkedin.com/feed/update/urn:li:activity:7283784816095887360" TargetMode="External"/><Relationship Id="rId4" Type="http://schemas.openxmlformats.org/officeDocument/2006/relationships/image" Target="../media/image27.png"/><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6307711" y="3744338"/>
            <a:ext cx="10951589" cy="4265226"/>
          </a:xfrm>
          <a:prstGeom prst="rect">
            <a:avLst/>
          </a:prstGeom>
        </p:spPr>
        <p:txBody>
          <a:bodyPr lIns="0" tIns="0" rIns="0" bIns="0" rtlCol="0" anchor="t">
            <a:spAutoFit/>
          </a:bodyPr>
          <a:lstStyle/>
          <a:p>
            <a:pPr algn="l">
              <a:lnSpc>
                <a:spcPts val="8497"/>
              </a:lnSpc>
            </a:pPr>
            <a:r>
              <a:rPr lang="en-US" sz="6069" dirty="0" err="1">
                <a:solidFill>
                  <a:srgbClr val="000000"/>
                </a:solidFill>
                <a:latin typeface="Intro Rust"/>
                <a:ea typeface="Intro Rust"/>
                <a:cs typeface="Intro Rust"/>
                <a:sym typeface="Intro Rust"/>
              </a:rPr>
              <a:t>Devenez</a:t>
            </a:r>
            <a:r>
              <a:rPr lang="en-US" sz="6069" dirty="0">
                <a:solidFill>
                  <a:srgbClr val="000000"/>
                </a:solidFill>
                <a:latin typeface="Intro Rust"/>
                <a:ea typeface="Intro Rust"/>
                <a:cs typeface="Intro Rust"/>
                <a:sym typeface="Intro Rust"/>
              </a:rPr>
              <a:t> </a:t>
            </a:r>
            <a:r>
              <a:rPr lang="en-US" sz="6069" dirty="0" err="1">
                <a:solidFill>
                  <a:srgbClr val="000000"/>
                </a:solidFill>
                <a:latin typeface="Intro Rust"/>
                <a:ea typeface="Intro Rust"/>
                <a:cs typeface="Intro Rust"/>
                <a:sym typeface="Intro Rust"/>
              </a:rPr>
              <a:t>Risque</a:t>
            </a:r>
            <a:r>
              <a:rPr lang="en-US" sz="6069" dirty="0">
                <a:solidFill>
                  <a:srgbClr val="000000"/>
                </a:solidFill>
                <a:latin typeface="Intro Rust"/>
                <a:ea typeface="Intro Rust"/>
                <a:cs typeface="Intro Rust"/>
                <a:sym typeface="Intro Rust"/>
              </a:rPr>
              <a:t> Manager </a:t>
            </a:r>
            <a:r>
              <a:rPr lang="en-US" sz="6069" dirty="0" err="1">
                <a:solidFill>
                  <a:srgbClr val="000000"/>
                </a:solidFill>
                <a:latin typeface="Intro Rust"/>
                <a:ea typeface="Intro Rust"/>
                <a:cs typeface="Intro Rust"/>
                <a:sym typeface="Intro Rust"/>
              </a:rPr>
              <a:t>certifié</a:t>
            </a:r>
            <a:r>
              <a:rPr lang="en-US" sz="6069" dirty="0">
                <a:solidFill>
                  <a:srgbClr val="000000"/>
                </a:solidFill>
                <a:latin typeface="Intro Rust"/>
                <a:ea typeface="Intro Rust"/>
                <a:cs typeface="Intro Rust"/>
                <a:sym typeface="Intro Rust"/>
              </a:rPr>
              <a:t> EBIOS-RM - Aperçu </a:t>
            </a:r>
            <a:r>
              <a:rPr lang="en-US" sz="6069" dirty="0" err="1">
                <a:solidFill>
                  <a:srgbClr val="000000"/>
                </a:solidFill>
                <a:latin typeface="Intro Rust"/>
                <a:ea typeface="Intro Rust"/>
                <a:cs typeface="Intro Rust"/>
                <a:sym typeface="Intro Rust"/>
              </a:rPr>
              <a:t>essentiel</a:t>
            </a:r>
            <a:endParaRPr lang="en-US" sz="6069" dirty="0">
              <a:solidFill>
                <a:srgbClr val="000000"/>
              </a:solidFill>
              <a:latin typeface="Intro Rust"/>
              <a:ea typeface="Intro Rust"/>
              <a:cs typeface="Intro Rust"/>
              <a:sym typeface="Intro Rust"/>
            </a:endParaRPr>
          </a:p>
          <a:p>
            <a:pPr algn="l">
              <a:lnSpc>
                <a:spcPts val="8497"/>
              </a:lnSpc>
              <a:spcBef>
                <a:spcPct val="0"/>
              </a:spcBef>
            </a:pPr>
            <a:endParaRPr lang="en-US" sz="6069" dirty="0">
              <a:solidFill>
                <a:srgbClr val="000000"/>
              </a:solidFill>
              <a:latin typeface="Intro Rust"/>
              <a:ea typeface="Intro Rust"/>
              <a:cs typeface="Intro Rust"/>
              <a:sym typeface="Intro Rust"/>
            </a:endParaRPr>
          </a:p>
        </p:txBody>
      </p:sp>
      <p:sp>
        <p:nvSpPr>
          <p:cNvPr id="4" name="Freeform 4"/>
          <p:cNvSpPr/>
          <p:nvPr/>
        </p:nvSpPr>
        <p:spPr>
          <a:xfrm>
            <a:off x="9591228" y="817900"/>
            <a:ext cx="4384555" cy="1532946"/>
          </a:xfrm>
          <a:custGeom>
            <a:avLst/>
            <a:gdLst/>
            <a:ahLst/>
            <a:cxnLst/>
            <a:rect l="l" t="t" r="r" b="b"/>
            <a:pathLst>
              <a:path w="4384555" h="1532946">
                <a:moveTo>
                  <a:pt x="0" y="0"/>
                </a:moveTo>
                <a:lnTo>
                  <a:pt x="4384555" y="0"/>
                </a:lnTo>
                <a:lnTo>
                  <a:pt x="4384555" y="1532946"/>
                </a:lnTo>
                <a:lnTo>
                  <a:pt x="0" y="1532946"/>
                </a:lnTo>
                <a:lnTo>
                  <a:pt x="0" y="0"/>
                </a:lnTo>
                <a:close/>
              </a:path>
            </a:pathLst>
          </a:custGeom>
          <a:blipFill>
            <a:blip r:embed="rId3"/>
            <a:stretch>
              <a:fillRect/>
            </a:stretch>
          </a:blipFill>
        </p:spPr>
        <p:txBody>
          <a:bodyPr/>
          <a:lstStyle/>
          <a:p>
            <a:endParaRPr lang="fr-FR"/>
          </a:p>
        </p:txBody>
      </p:sp>
      <p:sp>
        <p:nvSpPr>
          <p:cNvPr id="5" name="Freeform 5"/>
          <p:cNvSpPr/>
          <p:nvPr/>
        </p:nvSpPr>
        <p:spPr>
          <a:xfrm>
            <a:off x="0" y="0"/>
            <a:ext cx="5574414" cy="10287000"/>
          </a:xfrm>
          <a:custGeom>
            <a:avLst/>
            <a:gdLst/>
            <a:ahLst/>
            <a:cxnLst/>
            <a:rect l="l" t="t" r="r" b="b"/>
            <a:pathLst>
              <a:path w="5574414" h="10287000">
                <a:moveTo>
                  <a:pt x="0" y="0"/>
                </a:moveTo>
                <a:lnTo>
                  <a:pt x="5574414" y="0"/>
                </a:lnTo>
                <a:lnTo>
                  <a:pt x="5574414" y="10287000"/>
                </a:lnTo>
                <a:lnTo>
                  <a:pt x="0" y="10287000"/>
                </a:lnTo>
                <a:lnTo>
                  <a:pt x="0" y="0"/>
                </a:lnTo>
                <a:close/>
              </a:path>
            </a:pathLst>
          </a:custGeom>
          <a:blipFill>
            <a:blip r:embed="rId4"/>
            <a:stretch>
              <a:fillRect l="-13562" r="-9617"/>
            </a:stretch>
          </a:blipFill>
        </p:spPr>
      </p:sp>
      <p:sp>
        <p:nvSpPr>
          <p:cNvPr id="6" name="TextBox 6"/>
          <p:cNvSpPr txBox="1"/>
          <p:nvPr/>
        </p:nvSpPr>
        <p:spPr>
          <a:xfrm>
            <a:off x="11811000" y="8548679"/>
            <a:ext cx="5132322" cy="500458"/>
          </a:xfrm>
          <a:prstGeom prst="rect">
            <a:avLst/>
          </a:prstGeom>
        </p:spPr>
        <p:txBody>
          <a:bodyPr wrap="square" lIns="0" tIns="0" rIns="0" bIns="0" rtlCol="0" anchor="t">
            <a:spAutoFit/>
          </a:bodyPr>
          <a:lstStyle/>
          <a:p>
            <a:pPr algn="ctr">
              <a:lnSpc>
                <a:spcPts val="4213"/>
              </a:lnSpc>
              <a:spcBef>
                <a:spcPct val="0"/>
              </a:spcBef>
            </a:pPr>
            <a:r>
              <a:rPr lang="en-US" sz="3009" dirty="0">
                <a:solidFill>
                  <a:srgbClr val="792121"/>
                </a:solidFill>
                <a:latin typeface="Intro Rust"/>
                <a:ea typeface="Intro Rust"/>
                <a:cs typeface="Intro Rust"/>
                <a:sym typeface="Intro Rust"/>
              </a:rPr>
              <a:t> 30 </a:t>
            </a:r>
            <a:r>
              <a:rPr lang="en-US" sz="3009" dirty="0" err="1">
                <a:solidFill>
                  <a:srgbClr val="792121"/>
                </a:solidFill>
                <a:latin typeface="Intro Rust"/>
                <a:ea typeface="Intro Rust"/>
                <a:cs typeface="Intro Rust"/>
                <a:sym typeface="Intro Rust"/>
              </a:rPr>
              <a:t>janvier</a:t>
            </a:r>
            <a:r>
              <a:rPr lang="en-US" sz="3009" dirty="0">
                <a:solidFill>
                  <a:srgbClr val="792121"/>
                </a:solidFill>
                <a:latin typeface="Intro Rust"/>
                <a:ea typeface="Intro Rust"/>
                <a:cs typeface="Intro Rust"/>
                <a:sym typeface="Intro Rust"/>
              </a:rPr>
              <a:t> 2025</a:t>
            </a:r>
          </a:p>
        </p:txBody>
      </p:sp>
      <p:sp>
        <p:nvSpPr>
          <p:cNvPr id="7" name="TextBox 7"/>
          <p:cNvSpPr txBox="1"/>
          <p:nvPr/>
        </p:nvSpPr>
        <p:spPr>
          <a:xfrm>
            <a:off x="17490336" y="9389084"/>
            <a:ext cx="283071" cy="633763"/>
          </a:xfrm>
          <a:prstGeom prst="rect">
            <a:avLst/>
          </a:prstGeom>
        </p:spPr>
        <p:txBody>
          <a:bodyPr lIns="0" tIns="0" rIns="0" bIns="0" rtlCol="0" anchor="t">
            <a:spAutoFit/>
          </a:bodyPr>
          <a:lstStyle/>
          <a:p>
            <a:pPr algn="ctr">
              <a:lnSpc>
                <a:spcPts val="5338"/>
              </a:lnSpc>
              <a:spcBef>
                <a:spcPct val="0"/>
              </a:spcBef>
            </a:pPr>
            <a:endParaRPr lang="en-US" sz="3868" u="sng" spc="379" dirty="0">
              <a:solidFill>
                <a:srgbClr val="000000"/>
              </a:solidFill>
              <a:latin typeface="Intro Rust"/>
              <a:ea typeface="Intro Rust"/>
              <a:cs typeface="Intro Rust"/>
              <a:sym typeface="Intro Rust"/>
              <a:hlinkClick r:id="rId5" tooltip="https://www.linkedin.com/feed/update/urn:li:activity:728378481609588736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0" y="5809402"/>
            <a:ext cx="18300651" cy="4477598"/>
            <a:chOff x="0" y="0"/>
            <a:chExt cx="4819924" cy="1179285"/>
          </a:xfrm>
        </p:grpSpPr>
        <p:sp>
          <p:nvSpPr>
            <p:cNvPr id="4" name="Freeform 4"/>
            <p:cNvSpPr/>
            <p:nvPr/>
          </p:nvSpPr>
          <p:spPr>
            <a:xfrm>
              <a:off x="0" y="0"/>
              <a:ext cx="4819924" cy="1179285"/>
            </a:xfrm>
            <a:custGeom>
              <a:avLst/>
              <a:gdLst/>
              <a:ahLst/>
              <a:cxnLst/>
              <a:rect l="l" t="t" r="r" b="b"/>
              <a:pathLst>
                <a:path w="4819924" h="1179285">
                  <a:moveTo>
                    <a:pt x="0" y="0"/>
                  </a:moveTo>
                  <a:lnTo>
                    <a:pt x="4819924" y="0"/>
                  </a:lnTo>
                  <a:lnTo>
                    <a:pt x="4819924" y="1179285"/>
                  </a:lnTo>
                  <a:lnTo>
                    <a:pt x="0" y="1179285"/>
                  </a:lnTo>
                  <a:close/>
                </a:path>
              </a:pathLst>
            </a:custGeom>
            <a:gradFill rotWithShape="1">
              <a:gsLst>
                <a:gs pos="0">
                  <a:srgbClr val="F4A02C">
                    <a:alpha val="100000"/>
                  </a:srgbClr>
                </a:gs>
                <a:gs pos="100000">
                  <a:srgbClr val="FBCA02">
                    <a:alpha val="100000"/>
                  </a:srgbClr>
                </a:gs>
              </a:gsLst>
              <a:lin ang="0"/>
            </a:gradFill>
          </p:spPr>
        </p:sp>
        <p:sp>
          <p:nvSpPr>
            <p:cNvPr id="5" name="TextBox 5"/>
            <p:cNvSpPr txBox="1"/>
            <p:nvPr/>
          </p:nvSpPr>
          <p:spPr>
            <a:xfrm>
              <a:off x="0" y="-47625"/>
              <a:ext cx="4819924" cy="1226910"/>
            </a:xfrm>
            <a:prstGeom prst="rect">
              <a:avLst/>
            </a:prstGeom>
          </p:spPr>
          <p:txBody>
            <a:bodyPr lIns="50800" tIns="50800" rIns="50800" bIns="50800" rtlCol="0" anchor="ctr"/>
            <a:lstStyle/>
            <a:p>
              <a:pPr algn="ctr">
                <a:lnSpc>
                  <a:spcPts val="2800"/>
                </a:lnSpc>
              </a:pPr>
              <a:endParaRPr/>
            </a:p>
          </p:txBody>
        </p:sp>
      </p:grpSp>
      <p:grpSp>
        <p:nvGrpSpPr>
          <p:cNvPr id="6" name="Group 6"/>
          <p:cNvGrpSpPr/>
          <p:nvPr/>
        </p:nvGrpSpPr>
        <p:grpSpPr>
          <a:xfrm>
            <a:off x="2178617" y="6642861"/>
            <a:ext cx="13930767" cy="2810679"/>
            <a:chOff x="0" y="0"/>
            <a:chExt cx="18574356" cy="3747572"/>
          </a:xfrm>
        </p:grpSpPr>
        <p:grpSp>
          <p:nvGrpSpPr>
            <p:cNvPr id="7" name="Group 7"/>
            <p:cNvGrpSpPr/>
            <p:nvPr/>
          </p:nvGrpSpPr>
          <p:grpSpPr>
            <a:xfrm>
              <a:off x="7413392" y="0"/>
              <a:ext cx="3747572" cy="3747572"/>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l="-76139" t="-18051" r="-72814" b="-38866"/>
                </a:stretch>
              </a:blipFill>
            </p:spPr>
          </p:sp>
        </p:grpSp>
        <p:grpSp>
          <p:nvGrpSpPr>
            <p:cNvPr id="9" name="Group 9"/>
            <p:cNvGrpSpPr/>
            <p:nvPr/>
          </p:nvGrpSpPr>
          <p:grpSpPr>
            <a:xfrm>
              <a:off x="14826784" y="0"/>
              <a:ext cx="3747572" cy="3747572"/>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
                <a:stretch>
                  <a:fillRect l="-74038" t="-19692" r="-98949" b="-52640"/>
                </a:stretch>
              </a:blipFill>
            </p:spPr>
          </p:sp>
        </p:grpSp>
        <p:grpSp>
          <p:nvGrpSpPr>
            <p:cNvPr id="11" name="Group 11"/>
            <p:cNvGrpSpPr/>
            <p:nvPr/>
          </p:nvGrpSpPr>
          <p:grpSpPr>
            <a:xfrm>
              <a:off x="0" y="0"/>
              <a:ext cx="3747572" cy="3747572"/>
              <a:chOff x="0" y="0"/>
              <a:chExt cx="812800" cy="812800"/>
            </a:xfrm>
          </p:grpSpPr>
          <p:sp>
            <p:nvSpPr>
              <p:cNvPr id="12" name="Freeform 1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5"/>
                <a:stretch>
                  <a:fillRect l="-72298" t="-21590" r="-120853" b="-64001"/>
                </a:stretch>
              </a:blipFill>
            </p:spPr>
          </p:sp>
        </p:grpSp>
      </p:grpSp>
      <p:sp>
        <p:nvSpPr>
          <p:cNvPr id="13" name="TextBox 13"/>
          <p:cNvSpPr txBox="1"/>
          <p:nvPr/>
        </p:nvSpPr>
        <p:spPr>
          <a:xfrm>
            <a:off x="3639325" y="3084191"/>
            <a:ext cx="11022001" cy="2076452"/>
          </a:xfrm>
          <a:prstGeom prst="rect">
            <a:avLst/>
          </a:prstGeom>
        </p:spPr>
        <p:txBody>
          <a:bodyPr lIns="0" tIns="0" rIns="0" bIns="0" rtlCol="0" anchor="t">
            <a:spAutoFit/>
          </a:bodyPr>
          <a:lstStyle/>
          <a:p>
            <a:pPr algn="ctr">
              <a:lnSpc>
                <a:spcPts val="8399"/>
              </a:lnSpc>
            </a:pPr>
            <a:r>
              <a:rPr lang="en-US" sz="5999">
                <a:solidFill>
                  <a:srgbClr val="0B0909"/>
                </a:solidFill>
                <a:latin typeface="The Youngest Serif"/>
                <a:ea typeface="The Youngest Serif"/>
                <a:cs typeface="The Youngest Serif"/>
                <a:sym typeface="The Youngest Serif"/>
              </a:rPr>
              <a:t>Nos formations en ligne</a:t>
            </a:r>
          </a:p>
          <a:p>
            <a:pPr marL="0" lvl="0" indent="0" algn="ctr">
              <a:lnSpc>
                <a:spcPts val="8399"/>
              </a:lnSpc>
              <a:spcBef>
                <a:spcPct val="0"/>
              </a:spcBef>
            </a:pPr>
            <a:endParaRPr lang="en-US" sz="5999">
              <a:solidFill>
                <a:srgbClr val="0B0909"/>
              </a:solidFill>
              <a:latin typeface="The Youngest Serif"/>
              <a:ea typeface="The Youngest Serif"/>
              <a:cs typeface="The Youngest Serif"/>
              <a:sym typeface="The Youngest Serif"/>
            </a:endParaRPr>
          </a:p>
        </p:txBody>
      </p:sp>
      <p:sp>
        <p:nvSpPr>
          <p:cNvPr id="14" name="Freeform 14"/>
          <p:cNvSpPr/>
          <p:nvPr/>
        </p:nvSpPr>
        <p:spPr>
          <a:xfrm>
            <a:off x="7113928" y="658616"/>
            <a:ext cx="3558061" cy="1243984"/>
          </a:xfrm>
          <a:custGeom>
            <a:avLst/>
            <a:gdLst/>
            <a:ahLst/>
            <a:cxnLst/>
            <a:rect l="l" t="t" r="r" b="b"/>
            <a:pathLst>
              <a:path w="3558061" h="1243984">
                <a:moveTo>
                  <a:pt x="0" y="0"/>
                </a:moveTo>
                <a:lnTo>
                  <a:pt x="3558061" y="0"/>
                </a:lnTo>
                <a:lnTo>
                  <a:pt x="3558061" y="1243984"/>
                </a:lnTo>
                <a:lnTo>
                  <a:pt x="0" y="1243984"/>
                </a:lnTo>
                <a:lnTo>
                  <a:pt x="0" y="0"/>
                </a:lnTo>
                <a:close/>
              </a:path>
            </a:pathLst>
          </a:custGeom>
          <a:blipFill>
            <a:blip r:embed="rId6"/>
            <a:stretch>
              <a:fillRect/>
            </a:stretch>
          </a:blipFill>
        </p:spPr>
      </p:sp>
      <p:sp>
        <p:nvSpPr>
          <p:cNvPr id="15" name="TextBox 15">
            <a:extLst>
              <a:ext uri="{FF2B5EF4-FFF2-40B4-BE49-F238E27FC236}">
                <a16:creationId xmlns:a16="http://schemas.microsoft.com/office/drawing/2014/main" id="{9A5F9E6F-9B52-8189-414A-154E940C0A7C}"/>
              </a:ext>
            </a:extLst>
          </p:cNvPr>
          <p:cNvSpPr txBox="1"/>
          <p:nvPr/>
        </p:nvSpPr>
        <p:spPr>
          <a:xfrm>
            <a:off x="17490336" y="9389084"/>
            <a:ext cx="283071" cy="633763"/>
          </a:xfrm>
          <a:prstGeom prst="rect">
            <a:avLst/>
          </a:prstGeom>
        </p:spPr>
        <p:txBody>
          <a:bodyPr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7" tooltip="https://www.linkedin.com/feed/update/urn:li:activity:7283784816095887360"/>
              </a:rPr>
              <a:t>9</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284911"/>
            <a:chOff x="0" y="0"/>
            <a:chExt cx="4816593" cy="1391911"/>
          </a:xfrm>
        </p:grpSpPr>
        <p:sp>
          <p:nvSpPr>
            <p:cNvPr id="3" name="Freeform 3"/>
            <p:cNvSpPr/>
            <p:nvPr/>
          </p:nvSpPr>
          <p:spPr>
            <a:xfrm>
              <a:off x="0" y="0"/>
              <a:ext cx="4816592" cy="1391911"/>
            </a:xfrm>
            <a:custGeom>
              <a:avLst/>
              <a:gdLst/>
              <a:ahLst/>
              <a:cxnLst/>
              <a:rect l="l" t="t" r="r" b="b"/>
              <a:pathLst>
                <a:path w="4816592" h="1391911">
                  <a:moveTo>
                    <a:pt x="0" y="0"/>
                  </a:moveTo>
                  <a:lnTo>
                    <a:pt x="4816592" y="0"/>
                  </a:lnTo>
                  <a:lnTo>
                    <a:pt x="4816592" y="1391911"/>
                  </a:lnTo>
                  <a:lnTo>
                    <a:pt x="0" y="1391911"/>
                  </a:lnTo>
                  <a:close/>
                </a:path>
              </a:pathLst>
            </a:custGeom>
            <a:solidFill>
              <a:srgbClr val="F4A02C"/>
            </a:solidFill>
          </p:spPr>
        </p:sp>
        <p:sp>
          <p:nvSpPr>
            <p:cNvPr id="4" name="TextBox 4"/>
            <p:cNvSpPr txBox="1"/>
            <p:nvPr/>
          </p:nvSpPr>
          <p:spPr>
            <a:xfrm>
              <a:off x="0" y="-47625"/>
              <a:ext cx="4816593" cy="1439536"/>
            </a:xfrm>
            <a:prstGeom prst="rect">
              <a:avLst/>
            </a:prstGeom>
          </p:spPr>
          <p:txBody>
            <a:bodyPr lIns="50800" tIns="50800" rIns="50800" bIns="50800" rtlCol="0" anchor="ctr"/>
            <a:lstStyle/>
            <a:p>
              <a:pPr algn="ctr">
                <a:lnSpc>
                  <a:spcPts val="2800"/>
                </a:lnSpc>
              </a:pPr>
              <a:endParaRPr/>
            </a:p>
          </p:txBody>
        </p:sp>
      </p:grpSp>
      <p:sp>
        <p:nvSpPr>
          <p:cNvPr id="5" name="TextBox 5"/>
          <p:cNvSpPr txBox="1"/>
          <p:nvPr/>
        </p:nvSpPr>
        <p:spPr>
          <a:xfrm>
            <a:off x="4267435" y="1479575"/>
            <a:ext cx="9753131" cy="1148178"/>
          </a:xfrm>
          <a:prstGeom prst="rect">
            <a:avLst/>
          </a:prstGeom>
        </p:spPr>
        <p:txBody>
          <a:bodyPr lIns="0" tIns="0" rIns="0" bIns="0" rtlCol="0" anchor="t">
            <a:spAutoFit/>
          </a:bodyPr>
          <a:lstStyle/>
          <a:p>
            <a:pPr marL="0" lvl="0" indent="0" algn="l">
              <a:lnSpc>
                <a:spcPts val="9219"/>
              </a:lnSpc>
              <a:spcBef>
                <a:spcPct val="0"/>
              </a:spcBef>
            </a:pPr>
            <a:r>
              <a:rPr lang="en-US" sz="7092" u="none" strike="noStrike">
                <a:solidFill>
                  <a:srgbClr val="FFFFFF"/>
                </a:solidFill>
                <a:latin typeface="The Youngest Serif"/>
                <a:ea typeface="The Youngest Serif"/>
                <a:cs typeface="The Youngest Serif"/>
                <a:sym typeface="The Youngest Serif"/>
              </a:rPr>
              <a:t>Nous ont fait Confiance </a:t>
            </a:r>
          </a:p>
        </p:txBody>
      </p:sp>
      <p:grpSp>
        <p:nvGrpSpPr>
          <p:cNvPr id="6" name="Group 6"/>
          <p:cNvGrpSpPr/>
          <p:nvPr/>
        </p:nvGrpSpPr>
        <p:grpSpPr>
          <a:xfrm>
            <a:off x="1752291" y="4601369"/>
            <a:ext cx="3781590" cy="1841298"/>
            <a:chOff x="0" y="0"/>
            <a:chExt cx="5042120" cy="2455064"/>
          </a:xfrm>
        </p:grpSpPr>
        <p:sp>
          <p:nvSpPr>
            <p:cNvPr id="7" name="Freeform 7"/>
            <p:cNvSpPr/>
            <p:nvPr/>
          </p:nvSpPr>
          <p:spPr>
            <a:xfrm>
              <a:off x="0" y="0"/>
              <a:ext cx="5042154" cy="2455037"/>
            </a:xfrm>
            <a:custGeom>
              <a:avLst/>
              <a:gdLst/>
              <a:ahLst/>
              <a:cxnLst/>
              <a:rect l="l" t="t" r="r" b="b"/>
              <a:pathLst>
                <a:path w="5042154" h="2455037">
                  <a:moveTo>
                    <a:pt x="0" y="0"/>
                  </a:moveTo>
                  <a:lnTo>
                    <a:pt x="5042154" y="0"/>
                  </a:lnTo>
                  <a:lnTo>
                    <a:pt x="5042154" y="2455037"/>
                  </a:lnTo>
                  <a:lnTo>
                    <a:pt x="0" y="2455037"/>
                  </a:lnTo>
                  <a:lnTo>
                    <a:pt x="0" y="0"/>
                  </a:lnTo>
                  <a:close/>
                </a:path>
              </a:pathLst>
            </a:custGeom>
            <a:blipFill>
              <a:blip r:embed="rId2"/>
              <a:stretch>
                <a:fillRect b="-1"/>
              </a:stretch>
            </a:blipFill>
          </p:spPr>
        </p:sp>
      </p:grpSp>
      <p:grpSp>
        <p:nvGrpSpPr>
          <p:cNvPr id="8" name="Group 8"/>
          <p:cNvGrpSpPr/>
          <p:nvPr/>
        </p:nvGrpSpPr>
        <p:grpSpPr>
          <a:xfrm>
            <a:off x="6459318" y="4596201"/>
            <a:ext cx="1970454" cy="1851632"/>
            <a:chOff x="0" y="0"/>
            <a:chExt cx="2627272" cy="2468843"/>
          </a:xfrm>
        </p:grpSpPr>
        <p:sp>
          <p:nvSpPr>
            <p:cNvPr id="9" name="Freeform 9"/>
            <p:cNvSpPr/>
            <p:nvPr/>
          </p:nvSpPr>
          <p:spPr>
            <a:xfrm>
              <a:off x="0" y="0"/>
              <a:ext cx="2627249" cy="2468880"/>
            </a:xfrm>
            <a:custGeom>
              <a:avLst/>
              <a:gdLst/>
              <a:ahLst/>
              <a:cxnLst/>
              <a:rect l="l" t="t" r="r" b="b"/>
              <a:pathLst>
                <a:path w="2627249" h="2468880">
                  <a:moveTo>
                    <a:pt x="0" y="0"/>
                  </a:moveTo>
                  <a:lnTo>
                    <a:pt x="2627249" y="0"/>
                  </a:lnTo>
                  <a:lnTo>
                    <a:pt x="2627249" y="2468880"/>
                  </a:lnTo>
                  <a:lnTo>
                    <a:pt x="0" y="2468880"/>
                  </a:lnTo>
                  <a:lnTo>
                    <a:pt x="0" y="0"/>
                  </a:lnTo>
                  <a:close/>
                </a:path>
              </a:pathLst>
            </a:custGeom>
            <a:blipFill>
              <a:blip r:embed="rId3"/>
              <a:stretch>
                <a:fillRect b="1"/>
              </a:stretch>
            </a:blipFill>
          </p:spPr>
        </p:sp>
      </p:grpSp>
      <p:grpSp>
        <p:nvGrpSpPr>
          <p:cNvPr id="10" name="Group 10"/>
          <p:cNvGrpSpPr/>
          <p:nvPr/>
        </p:nvGrpSpPr>
        <p:grpSpPr>
          <a:xfrm>
            <a:off x="9840925" y="4601369"/>
            <a:ext cx="1970454" cy="1846465"/>
            <a:chOff x="0" y="0"/>
            <a:chExt cx="2627272" cy="2461953"/>
          </a:xfrm>
        </p:grpSpPr>
        <p:sp>
          <p:nvSpPr>
            <p:cNvPr id="11" name="Freeform 11"/>
            <p:cNvSpPr/>
            <p:nvPr/>
          </p:nvSpPr>
          <p:spPr>
            <a:xfrm>
              <a:off x="0" y="0"/>
              <a:ext cx="2627249" cy="2461895"/>
            </a:xfrm>
            <a:custGeom>
              <a:avLst/>
              <a:gdLst/>
              <a:ahLst/>
              <a:cxnLst/>
              <a:rect l="l" t="t" r="r" b="b"/>
              <a:pathLst>
                <a:path w="2627249" h="2461895">
                  <a:moveTo>
                    <a:pt x="0" y="0"/>
                  </a:moveTo>
                  <a:lnTo>
                    <a:pt x="2627249" y="0"/>
                  </a:lnTo>
                  <a:lnTo>
                    <a:pt x="2627249" y="2461895"/>
                  </a:lnTo>
                  <a:lnTo>
                    <a:pt x="0" y="2461895"/>
                  </a:lnTo>
                  <a:lnTo>
                    <a:pt x="0" y="0"/>
                  </a:lnTo>
                  <a:close/>
                </a:path>
              </a:pathLst>
            </a:custGeom>
            <a:blipFill>
              <a:blip r:embed="rId4"/>
              <a:stretch>
                <a:fillRect t="-4403" b="-4406"/>
              </a:stretch>
            </a:blipFill>
          </p:spPr>
        </p:sp>
      </p:grpSp>
      <p:grpSp>
        <p:nvGrpSpPr>
          <p:cNvPr id="12" name="Group 12"/>
          <p:cNvGrpSpPr/>
          <p:nvPr/>
        </p:nvGrpSpPr>
        <p:grpSpPr>
          <a:xfrm>
            <a:off x="13221079" y="4793555"/>
            <a:ext cx="3084004" cy="1456926"/>
            <a:chOff x="0" y="0"/>
            <a:chExt cx="4112005" cy="1942568"/>
          </a:xfrm>
        </p:grpSpPr>
        <p:sp>
          <p:nvSpPr>
            <p:cNvPr id="13" name="Freeform 13"/>
            <p:cNvSpPr/>
            <p:nvPr/>
          </p:nvSpPr>
          <p:spPr>
            <a:xfrm>
              <a:off x="0" y="0"/>
              <a:ext cx="4112006" cy="1942592"/>
            </a:xfrm>
            <a:custGeom>
              <a:avLst/>
              <a:gdLst/>
              <a:ahLst/>
              <a:cxnLst/>
              <a:rect l="l" t="t" r="r" b="b"/>
              <a:pathLst>
                <a:path w="4112006" h="1942592">
                  <a:moveTo>
                    <a:pt x="0" y="0"/>
                  </a:moveTo>
                  <a:lnTo>
                    <a:pt x="4112006" y="0"/>
                  </a:lnTo>
                  <a:lnTo>
                    <a:pt x="4112006" y="1942592"/>
                  </a:lnTo>
                  <a:lnTo>
                    <a:pt x="0" y="1942592"/>
                  </a:lnTo>
                  <a:lnTo>
                    <a:pt x="0" y="0"/>
                  </a:lnTo>
                  <a:close/>
                </a:path>
              </a:pathLst>
            </a:custGeom>
            <a:blipFill>
              <a:blip r:embed="rId5"/>
              <a:stretch>
                <a:fillRect b="1"/>
              </a:stretch>
            </a:blipFill>
          </p:spPr>
        </p:sp>
      </p:grpSp>
      <p:grpSp>
        <p:nvGrpSpPr>
          <p:cNvPr id="14" name="Group 14"/>
          <p:cNvGrpSpPr/>
          <p:nvPr/>
        </p:nvGrpSpPr>
        <p:grpSpPr>
          <a:xfrm>
            <a:off x="8833616" y="7188000"/>
            <a:ext cx="1970454" cy="1645777"/>
            <a:chOff x="0" y="0"/>
            <a:chExt cx="2627272" cy="2194369"/>
          </a:xfrm>
        </p:grpSpPr>
        <p:sp>
          <p:nvSpPr>
            <p:cNvPr id="15" name="Freeform 15"/>
            <p:cNvSpPr/>
            <p:nvPr/>
          </p:nvSpPr>
          <p:spPr>
            <a:xfrm>
              <a:off x="0" y="0"/>
              <a:ext cx="2627249" cy="2194306"/>
            </a:xfrm>
            <a:custGeom>
              <a:avLst/>
              <a:gdLst/>
              <a:ahLst/>
              <a:cxnLst/>
              <a:rect l="l" t="t" r="r" b="b"/>
              <a:pathLst>
                <a:path w="2627249" h="2194306">
                  <a:moveTo>
                    <a:pt x="0" y="0"/>
                  </a:moveTo>
                  <a:lnTo>
                    <a:pt x="2627249" y="0"/>
                  </a:lnTo>
                  <a:lnTo>
                    <a:pt x="2627249" y="2194306"/>
                  </a:lnTo>
                  <a:lnTo>
                    <a:pt x="0" y="2194306"/>
                  </a:lnTo>
                  <a:lnTo>
                    <a:pt x="0" y="0"/>
                  </a:lnTo>
                  <a:close/>
                </a:path>
              </a:pathLst>
            </a:custGeom>
            <a:blipFill>
              <a:blip r:embed="rId6"/>
              <a:stretch>
                <a:fillRect b="-2"/>
              </a:stretch>
            </a:blipFill>
          </p:spPr>
        </p:sp>
      </p:grpSp>
      <p:grpSp>
        <p:nvGrpSpPr>
          <p:cNvPr id="16" name="Group 16"/>
          <p:cNvGrpSpPr/>
          <p:nvPr/>
        </p:nvGrpSpPr>
        <p:grpSpPr>
          <a:xfrm>
            <a:off x="11703056" y="6898315"/>
            <a:ext cx="5764311" cy="1935462"/>
            <a:chOff x="0" y="0"/>
            <a:chExt cx="7685748" cy="2580616"/>
          </a:xfrm>
        </p:grpSpPr>
        <p:sp>
          <p:nvSpPr>
            <p:cNvPr id="17" name="Freeform 17"/>
            <p:cNvSpPr/>
            <p:nvPr/>
          </p:nvSpPr>
          <p:spPr>
            <a:xfrm>
              <a:off x="0" y="0"/>
              <a:ext cx="7685786" cy="2580640"/>
            </a:xfrm>
            <a:custGeom>
              <a:avLst/>
              <a:gdLst/>
              <a:ahLst/>
              <a:cxnLst/>
              <a:rect l="l" t="t" r="r" b="b"/>
              <a:pathLst>
                <a:path w="7685786" h="2580640">
                  <a:moveTo>
                    <a:pt x="0" y="0"/>
                  </a:moveTo>
                  <a:lnTo>
                    <a:pt x="7685786" y="0"/>
                  </a:lnTo>
                  <a:lnTo>
                    <a:pt x="7685786" y="2580640"/>
                  </a:lnTo>
                  <a:lnTo>
                    <a:pt x="0" y="2580640"/>
                  </a:lnTo>
                  <a:lnTo>
                    <a:pt x="0" y="0"/>
                  </a:lnTo>
                  <a:close/>
                </a:path>
              </a:pathLst>
            </a:custGeom>
            <a:blipFill>
              <a:blip r:embed="rId7"/>
              <a:stretch>
                <a:fillRect/>
              </a:stretch>
            </a:blipFill>
          </p:spPr>
        </p:sp>
      </p:grpSp>
      <p:grpSp>
        <p:nvGrpSpPr>
          <p:cNvPr id="18" name="Group 18"/>
          <p:cNvGrpSpPr/>
          <p:nvPr/>
        </p:nvGrpSpPr>
        <p:grpSpPr>
          <a:xfrm>
            <a:off x="5154648" y="7188000"/>
            <a:ext cx="2972880" cy="1709105"/>
            <a:chOff x="0" y="0"/>
            <a:chExt cx="3963840" cy="2278807"/>
          </a:xfrm>
        </p:grpSpPr>
        <p:sp>
          <p:nvSpPr>
            <p:cNvPr id="19" name="Freeform 19"/>
            <p:cNvSpPr/>
            <p:nvPr/>
          </p:nvSpPr>
          <p:spPr>
            <a:xfrm>
              <a:off x="0" y="0"/>
              <a:ext cx="3963797" cy="2278761"/>
            </a:xfrm>
            <a:custGeom>
              <a:avLst/>
              <a:gdLst/>
              <a:ahLst/>
              <a:cxnLst/>
              <a:rect l="l" t="t" r="r" b="b"/>
              <a:pathLst>
                <a:path w="3963797" h="2278761">
                  <a:moveTo>
                    <a:pt x="0" y="0"/>
                  </a:moveTo>
                  <a:lnTo>
                    <a:pt x="3963797" y="0"/>
                  </a:lnTo>
                  <a:lnTo>
                    <a:pt x="3963797" y="2278761"/>
                  </a:lnTo>
                  <a:lnTo>
                    <a:pt x="0" y="2278761"/>
                  </a:lnTo>
                  <a:lnTo>
                    <a:pt x="0" y="0"/>
                  </a:lnTo>
                  <a:close/>
                </a:path>
              </a:pathLst>
            </a:custGeom>
            <a:blipFill>
              <a:blip r:embed="rId8"/>
              <a:stretch>
                <a:fillRect r="-1" b="-2"/>
              </a:stretch>
            </a:blipFill>
          </p:spPr>
        </p:sp>
      </p:grpSp>
      <p:grpSp>
        <p:nvGrpSpPr>
          <p:cNvPr id="20" name="Group 20"/>
          <p:cNvGrpSpPr/>
          <p:nvPr/>
        </p:nvGrpSpPr>
        <p:grpSpPr>
          <a:xfrm>
            <a:off x="489462" y="7304609"/>
            <a:ext cx="3960336" cy="1407392"/>
            <a:chOff x="0" y="0"/>
            <a:chExt cx="5280448" cy="1876523"/>
          </a:xfrm>
        </p:grpSpPr>
        <p:sp>
          <p:nvSpPr>
            <p:cNvPr id="21" name="Freeform 21"/>
            <p:cNvSpPr/>
            <p:nvPr/>
          </p:nvSpPr>
          <p:spPr>
            <a:xfrm>
              <a:off x="0" y="0"/>
              <a:ext cx="5280406" cy="1876552"/>
            </a:xfrm>
            <a:custGeom>
              <a:avLst/>
              <a:gdLst/>
              <a:ahLst/>
              <a:cxnLst/>
              <a:rect l="l" t="t" r="r" b="b"/>
              <a:pathLst>
                <a:path w="5280406" h="1876552">
                  <a:moveTo>
                    <a:pt x="0" y="0"/>
                  </a:moveTo>
                  <a:lnTo>
                    <a:pt x="5280406" y="0"/>
                  </a:lnTo>
                  <a:lnTo>
                    <a:pt x="5280406" y="1876552"/>
                  </a:lnTo>
                  <a:lnTo>
                    <a:pt x="0" y="1876552"/>
                  </a:lnTo>
                  <a:lnTo>
                    <a:pt x="0" y="0"/>
                  </a:lnTo>
                  <a:close/>
                </a:path>
              </a:pathLst>
            </a:custGeom>
            <a:blipFill>
              <a:blip r:embed="rId9"/>
              <a:stretch>
                <a:fillRect b="1"/>
              </a:stretch>
            </a:blipFill>
          </p:spPr>
        </p:sp>
      </p:grpSp>
      <p:sp>
        <p:nvSpPr>
          <p:cNvPr id="22" name="TextBox 15">
            <a:extLst>
              <a:ext uri="{FF2B5EF4-FFF2-40B4-BE49-F238E27FC236}">
                <a16:creationId xmlns:a16="http://schemas.microsoft.com/office/drawing/2014/main" id="{16B997A5-4E09-3FD8-ABDC-BFF77DC23093}"/>
              </a:ext>
            </a:extLst>
          </p:cNvPr>
          <p:cNvSpPr txBox="1"/>
          <p:nvPr/>
        </p:nvSpPr>
        <p:spPr>
          <a:xfrm>
            <a:off x="17068800" y="9029700"/>
            <a:ext cx="1219196" cy="633763"/>
          </a:xfrm>
          <a:prstGeom prst="rect">
            <a:avLst/>
          </a:prstGeom>
        </p:spPr>
        <p:txBody>
          <a:bodyPr wrap="square"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10" tooltip="https://www.linkedin.com/feed/update/urn:li:activity:7283784816095887360"/>
              </a:rPr>
              <a:t>10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416975"/>
            <a:ext cx="7160263" cy="1111275"/>
          </a:xfrm>
          <a:prstGeom prst="rect">
            <a:avLst/>
          </a:prstGeom>
        </p:spPr>
        <p:txBody>
          <a:bodyPr lIns="0" tIns="0" rIns="0" bIns="0" rtlCol="0" anchor="t">
            <a:spAutoFit/>
          </a:bodyPr>
          <a:lstStyle/>
          <a:p>
            <a:pPr marL="0" lvl="0" indent="0" algn="l">
              <a:lnSpc>
                <a:spcPts val="9099"/>
              </a:lnSpc>
              <a:spcBef>
                <a:spcPct val="0"/>
              </a:spcBef>
            </a:pPr>
            <a:r>
              <a:rPr lang="en-US" sz="6499" u="none" strike="noStrike">
                <a:solidFill>
                  <a:srgbClr val="F39F2C"/>
                </a:solidFill>
                <a:latin typeface="The Youngest Serif"/>
                <a:ea typeface="The Youngest Serif"/>
                <a:cs typeface="The Youngest Serif"/>
                <a:sym typeface="The Youngest Serif"/>
              </a:rPr>
              <a:t>De quoi s’agit-il ? </a:t>
            </a:r>
          </a:p>
        </p:txBody>
      </p:sp>
      <p:sp>
        <p:nvSpPr>
          <p:cNvPr id="3" name="TextBox 3"/>
          <p:cNvSpPr txBox="1"/>
          <p:nvPr/>
        </p:nvSpPr>
        <p:spPr>
          <a:xfrm>
            <a:off x="1028700" y="2683044"/>
            <a:ext cx="11966504" cy="2743835"/>
          </a:xfrm>
          <a:prstGeom prst="rect">
            <a:avLst/>
          </a:prstGeom>
        </p:spPr>
        <p:txBody>
          <a:bodyPr lIns="0" tIns="0" rIns="0" bIns="0" rtlCol="0" anchor="t">
            <a:spAutoFit/>
          </a:bodyPr>
          <a:lstStyle/>
          <a:p>
            <a:pPr algn="l">
              <a:lnSpc>
                <a:spcPts val="3639"/>
              </a:lnSpc>
            </a:pPr>
            <a:r>
              <a:rPr lang="en-US" sz="2599" i="1" u="none" strike="noStrike">
                <a:solidFill>
                  <a:srgbClr val="000000"/>
                </a:solidFill>
                <a:latin typeface="Poppins Italics"/>
                <a:ea typeface="Poppins Italics"/>
                <a:cs typeface="Poppins Italics"/>
                <a:sym typeface="Poppins Italics"/>
              </a:rPr>
              <a:t>« EBIOS Risk Manager (EBIOS RM) est la méthode d’appréciation et de traitement des risques numériques publiée par l’Agence nationale de la sécurité́ et des systèmes d’information (ANSSI) avec le soutien du Club EBIOS. » </a:t>
            </a:r>
          </a:p>
          <a:p>
            <a:pPr algn="l">
              <a:lnSpc>
                <a:spcPts val="3639"/>
              </a:lnSpc>
            </a:pPr>
            <a:endParaRPr lang="en-US" sz="2599" i="1" u="none" strike="noStrike">
              <a:solidFill>
                <a:srgbClr val="000000"/>
              </a:solidFill>
              <a:latin typeface="Poppins Italics"/>
              <a:ea typeface="Poppins Italics"/>
              <a:cs typeface="Poppins Italics"/>
              <a:sym typeface="Poppins Italics"/>
            </a:endParaRPr>
          </a:p>
          <a:p>
            <a:pPr algn="l">
              <a:lnSpc>
                <a:spcPts val="3639"/>
              </a:lnSpc>
            </a:pPr>
            <a:endParaRPr lang="en-US" sz="2599" i="1" u="none" strike="noStrike">
              <a:solidFill>
                <a:srgbClr val="000000"/>
              </a:solidFill>
              <a:latin typeface="Poppins Italics"/>
              <a:ea typeface="Poppins Italics"/>
              <a:cs typeface="Poppins Italics"/>
              <a:sym typeface="Poppins Italics"/>
            </a:endParaRPr>
          </a:p>
        </p:txBody>
      </p:sp>
      <p:sp>
        <p:nvSpPr>
          <p:cNvPr id="4" name="Freeform 4" descr="page2image11658320"/>
          <p:cNvSpPr/>
          <p:nvPr/>
        </p:nvSpPr>
        <p:spPr>
          <a:xfrm>
            <a:off x="4138965" y="5143500"/>
            <a:ext cx="5923581" cy="4582713"/>
          </a:xfrm>
          <a:custGeom>
            <a:avLst/>
            <a:gdLst/>
            <a:ahLst/>
            <a:cxnLst/>
            <a:rect l="l" t="t" r="r" b="b"/>
            <a:pathLst>
              <a:path w="5923581" h="4582713">
                <a:moveTo>
                  <a:pt x="0" y="0"/>
                </a:moveTo>
                <a:lnTo>
                  <a:pt x="5923581" y="0"/>
                </a:lnTo>
                <a:lnTo>
                  <a:pt x="5923581" y="4582713"/>
                </a:lnTo>
                <a:lnTo>
                  <a:pt x="0" y="4582713"/>
                </a:lnTo>
                <a:lnTo>
                  <a:pt x="0" y="0"/>
                </a:lnTo>
                <a:close/>
              </a:path>
            </a:pathLst>
          </a:custGeom>
          <a:blipFill>
            <a:blip r:embed="rId2"/>
            <a:stretch>
              <a:fillRect/>
            </a:stretch>
          </a:blipFill>
        </p:spPr>
      </p:sp>
      <p:sp>
        <p:nvSpPr>
          <p:cNvPr id="8" name="Freeform 8"/>
          <p:cNvSpPr/>
          <p:nvPr/>
        </p:nvSpPr>
        <p:spPr>
          <a:xfrm>
            <a:off x="14422184" y="540800"/>
            <a:ext cx="3229954" cy="1114334"/>
          </a:xfrm>
          <a:custGeom>
            <a:avLst/>
            <a:gdLst/>
            <a:ahLst/>
            <a:cxnLst/>
            <a:rect l="l" t="t" r="r" b="b"/>
            <a:pathLst>
              <a:path w="3229954" h="1114334">
                <a:moveTo>
                  <a:pt x="0" y="0"/>
                </a:moveTo>
                <a:lnTo>
                  <a:pt x="3229954" y="0"/>
                </a:lnTo>
                <a:lnTo>
                  <a:pt x="3229954" y="1114334"/>
                </a:lnTo>
                <a:lnTo>
                  <a:pt x="0" y="1114334"/>
                </a:lnTo>
                <a:lnTo>
                  <a:pt x="0" y="0"/>
                </a:lnTo>
                <a:close/>
              </a:path>
            </a:pathLst>
          </a:custGeom>
          <a:blipFill>
            <a:blip r:embed="rId3"/>
            <a:stretch>
              <a:fillRect/>
            </a:stretch>
          </a:blipFill>
        </p:spPr>
      </p:sp>
      <p:sp>
        <p:nvSpPr>
          <p:cNvPr id="9" name="TextBox 15">
            <a:extLst>
              <a:ext uri="{FF2B5EF4-FFF2-40B4-BE49-F238E27FC236}">
                <a16:creationId xmlns:a16="http://schemas.microsoft.com/office/drawing/2014/main" id="{CC1B72EB-B7BF-C6F3-43E3-5551ABA00F1F}"/>
              </a:ext>
            </a:extLst>
          </p:cNvPr>
          <p:cNvSpPr txBox="1"/>
          <p:nvPr/>
        </p:nvSpPr>
        <p:spPr>
          <a:xfrm>
            <a:off x="17490336" y="9258300"/>
            <a:ext cx="797664" cy="633763"/>
          </a:xfrm>
          <a:prstGeom prst="rect">
            <a:avLst/>
          </a:prstGeom>
        </p:spPr>
        <p:txBody>
          <a:bodyPr wrap="square"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4" tooltip="https://www.linkedin.com/feed/update/urn:li:activity:7283784816095887360"/>
              </a:rPr>
              <a:t>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109794" y="-8109794"/>
            <a:ext cx="2068413" cy="18288000"/>
            <a:chOff x="0" y="0"/>
            <a:chExt cx="544767" cy="4816593"/>
          </a:xfrm>
        </p:grpSpPr>
        <p:sp>
          <p:nvSpPr>
            <p:cNvPr id="3" name="Freeform 3"/>
            <p:cNvSpPr/>
            <p:nvPr/>
          </p:nvSpPr>
          <p:spPr>
            <a:xfrm>
              <a:off x="0" y="0"/>
              <a:ext cx="544767" cy="4816592"/>
            </a:xfrm>
            <a:custGeom>
              <a:avLst/>
              <a:gdLst/>
              <a:ahLst/>
              <a:cxnLst/>
              <a:rect l="l" t="t" r="r" b="b"/>
              <a:pathLst>
                <a:path w="544767" h="4816592">
                  <a:moveTo>
                    <a:pt x="0" y="0"/>
                  </a:moveTo>
                  <a:lnTo>
                    <a:pt x="544767" y="0"/>
                  </a:lnTo>
                  <a:lnTo>
                    <a:pt x="544767" y="4816592"/>
                  </a:lnTo>
                  <a:lnTo>
                    <a:pt x="0" y="4816592"/>
                  </a:lnTo>
                  <a:close/>
                </a:path>
              </a:pathLst>
            </a:custGeom>
            <a:solidFill>
              <a:srgbClr val="F4A02C"/>
            </a:solidFill>
          </p:spPr>
        </p:sp>
        <p:sp>
          <p:nvSpPr>
            <p:cNvPr id="4" name="TextBox 4"/>
            <p:cNvSpPr txBox="1"/>
            <p:nvPr/>
          </p:nvSpPr>
          <p:spPr>
            <a:xfrm>
              <a:off x="0" y="-47625"/>
              <a:ext cx="544767" cy="4864218"/>
            </a:xfrm>
            <a:prstGeom prst="rect">
              <a:avLst/>
            </a:prstGeom>
          </p:spPr>
          <p:txBody>
            <a:bodyPr lIns="50800" tIns="50800" rIns="50800" bIns="50800" rtlCol="0" anchor="ctr"/>
            <a:lstStyle/>
            <a:p>
              <a:pPr algn="ctr">
                <a:lnSpc>
                  <a:spcPts val="2800"/>
                </a:lnSpc>
              </a:pPr>
              <a:endParaRPr/>
            </a:p>
          </p:txBody>
        </p:sp>
      </p:grpSp>
      <p:sp>
        <p:nvSpPr>
          <p:cNvPr id="5" name="TextBox 5"/>
          <p:cNvSpPr txBox="1"/>
          <p:nvPr/>
        </p:nvSpPr>
        <p:spPr>
          <a:xfrm>
            <a:off x="1028700" y="416975"/>
            <a:ext cx="7160263" cy="1111275"/>
          </a:xfrm>
          <a:prstGeom prst="rect">
            <a:avLst/>
          </a:prstGeom>
        </p:spPr>
        <p:txBody>
          <a:bodyPr lIns="0" tIns="0" rIns="0" bIns="0" rtlCol="0" anchor="t">
            <a:spAutoFit/>
          </a:bodyPr>
          <a:lstStyle/>
          <a:p>
            <a:pPr marL="0" lvl="0" indent="0" algn="l">
              <a:lnSpc>
                <a:spcPts val="9099"/>
              </a:lnSpc>
              <a:spcBef>
                <a:spcPct val="0"/>
              </a:spcBef>
            </a:pPr>
            <a:r>
              <a:rPr lang="en-US" sz="6499">
                <a:solidFill>
                  <a:srgbClr val="FFFFFF"/>
                </a:solidFill>
                <a:latin typeface="The Youngest Serif"/>
                <a:ea typeface="The Youngest Serif"/>
                <a:cs typeface="The Youngest Serif"/>
                <a:sym typeface="The Youngest Serif"/>
              </a:rPr>
              <a:t>Pourquoi ? </a:t>
            </a:r>
          </a:p>
        </p:txBody>
      </p:sp>
      <p:sp>
        <p:nvSpPr>
          <p:cNvPr id="6" name="Freeform 6"/>
          <p:cNvSpPr/>
          <p:nvPr/>
        </p:nvSpPr>
        <p:spPr>
          <a:xfrm>
            <a:off x="14422184" y="540800"/>
            <a:ext cx="3229954" cy="1114334"/>
          </a:xfrm>
          <a:custGeom>
            <a:avLst/>
            <a:gdLst/>
            <a:ahLst/>
            <a:cxnLst/>
            <a:rect l="l" t="t" r="r" b="b"/>
            <a:pathLst>
              <a:path w="3229954" h="1114334">
                <a:moveTo>
                  <a:pt x="0" y="0"/>
                </a:moveTo>
                <a:lnTo>
                  <a:pt x="3229954" y="0"/>
                </a:lnTo>
                <a:lnTo>
                  <a:pt x="3229954" y="1114334"/>
                </a:lnTo>
                <a:lnTo>
                  <a:pt x="0" y="1114334"/>
                </a:lnTo>
                <a:lnTo>
                  <a:pt x="0" y="0"/>
                </a:lnTo>
                <a:close/>
              </a:path>
            </a:pathLst>
          </a:custGeom>
          <a:blipFill>
            <a:blip r:embed="rId2"/>
            <a:stretch>
              <a:fillRect/>
            </a:stretch>
          </a:blipFill>
        </p:spPr>
      </p:sp>
      <p:sp>
        <p:nvSpPr>
          <p:cNvPr id="7" name="TextBox 7"/>
          <p:cNvSpPr txBox="1"/>
          <p:nvPr/>
        </p:nvSpPr>
        <p:spPr>
          <a:xfrm>
            <a:off x="1028700" y="3409741"/>
            <a:ext cx="7453516" cy="4572635"/>
          </a:xfrm>
          <a:prstGeom prst="rect">
            <a:avLst/>
          </a:prstGeom>
        </p:spPr>
        <p:txBody>
          <a:bodyPr lIns="0" tIns="0" rIns="0" bIns="0" rtlCol="0" anchor="t">
            <a:spAutoFit/>
          </a:bodyPr>
          <a:lstStyle/>
          <a:p>
            <a:pPr marL="561339" lvl="1" indent="-280669" algn="l">
              <a:lnSpc>
                <a:spcPts val="3639"/>
              </a:lnSpc>
              <a:buFont typeface="Arial"/>
              <a:buChar char="•"/>
            </a:pPr>
            <a:r>
              <a:rPr lang="en-US" sz="2599" u="none" strike="noStrike">
                <a:solidFill>
                  <a:srgbClr val="000000"/>
                </a:solidFill>
                <a:latin typeface="Poppins"/>
                <a:ea typeface="Poppins"/>
                <a:cs typeface="Poppins"/>
                <a:sym typeface="Poppins"/>
              </a:rPr>
              <a:t>Apport de confiance (dirigeants, employés, clients, partenaires)</a:t>
            </a:r>
          </a:p>
          <a:p>
            <a:pPr marL="561339" lvl="1" indent="-280669" algn="l">
              <a:lnSpc>
                <a:spcPts val="3639"/>
              </a:lnSpc>
              <a:buFont typeface="Arial"/>
              <a:buChar char="•"/>
            </a:pPr>
            <a:r>
              <a:rPr lang="en-US" sz="2599" u="none" strike="noStrike">
                <a:solidFill>
                  <a:srgbClr val="000000"/>
                </a:solidFill>
                <a:latin typeface="Poppins"/>
                <a:ea typeface="Poppins"/>
                <a:cs typeface="Poppins"/>
                <a:sym typeface="Poppins"/>
              </a:rPr>
              <a:t>Une sécurité adaptée au contexte et aux risques</a:t>
            </a:r>
          </a:p>
          <a:p>
            <a:pPr marL="561339" lvl="1" indent="-280669" algn="l">
              <a:lnSpc>
                <a:spcPts val="3639"/>
              </a:lnSpc>
              <a:buFont typeface="Arial"/>
              <a:buChar char="•"/>
            </a:pPr>
            <a:r>
              <a:rPr lang="en-US" sz="2599" u="none" strike="noStrike">
                <a:solidFill>
                  <a:srgbClr val="000000"/>
                </a:solidFill>
                <a:latin typeface="Poppins"/>
                <a:ea typeface="Poppins"/>
                <a:cs typeface="Poppins"/>
                <a:sym typeface="Poppins"/>
              </a:rPr>
              <a:t>Pas de dépenses inutiles</a:t>
            </a:r>
          </a:p>
          <a:p>
            <a:pPr marL="561339" lvl="1" indent="-280669" algn="l">
              <a:lnSpc>
                <a:spcPts val="3639"/>
              </a:lnSpc>
              <a:buFont typeface="Arial"/>
              <a:buChar char="•"/>
            </a:pPr>
            <a:r>
              <a:rPr lang="en-US" sz="2599" u="none" strike="noStrike">
                <a:solidFill>
                  <a:srgbClr val="000000"/>
                </a:solidFill>
                <a:latin typeface="Poppins"/>
                <a:ea typeface="Poppins"/>
                <a:cs typeface="Poppins"/>
                <a:sym typeface="Poppins"/>
              </a:rPr>
              <a:t>Conformité aux obligations légales (RGS, NIS, RGPD, etc.)</a:t>
            </a:r>
          </a:p>
          <a:p>
            <a:pPr marL="561339" lvl="1" indent="-280669" algn="l">
              <a:lnSpc>
                <a:spcPts val="3639"/>
              </a:lnSpc>
              <a:buFont typeface="Arial"/>
              <a:buChar char="•"/>
            </a:pPr>
            <a:r>
              <a:rPr lang="en-US" sz="2599" u="none" strike="noStrike">
                <a:solidFill>
                  <a:srgbClr val="000000"/>
                </a:solidFill>
                <a:latin typeface="Poppins"/>
                <a:ea typeface="Poppins"/>
                <a:cs typeface="Poppins"/>
                <a:sym typeface="Poppins"/>
              </a:rPr>
              <a:t>Cohérence avec les normes internationales (ISO 27001, 31000, 27005, etc.)</a:t>
            </a:r>
          </a:p>
        </p:txBody>
      </p:sp>
      <p:sp>
        <p:nvSpPr>
          <p:cNvPr id="8" name="TextBox 8"/>
          <p:cNvSpPr txBox="1"/>
          <p:nvPr/>
        </p:nvSpPr>
        <p:spPr>
          <a:xfrm>
            <a:off x="9596231" y="3409741"/>
            <a:ext cx="8055907" cy="5029835"/>
          </a:xfrm>
          <a:prstGeom prst="rect">
            <a:avLst/>
          </a:prstGeom>
        </p:spPr>
        <p:txBody>
          <a:bodyPr lIns="0" tIns="0" rIns="0" bIns="0" rtlCol="0" anchor="t">
            <a:spAutoFit/>
          </a:bodyPr>
          <a:lstStyle/>
          <a:p>
            <a:pPr marL="561339" lvl="1" indent="-280669" algn="l">
              <a:lnSpc>
                <a:spcPts val="3639"/>
              </a:lnSpc>
              <a:spcBef>
                <a:spcPct val="0"/>
              </a:spcBef>
              <a:buFont typeface="Arial"/>
              <a:buChar char="•"/>
            </a:pPr>
            <a:r>
              <a:rPr lang="en-US" sz="2599" u="none" strike="noStrike">
                <a:solidFill>
                  <a:srgbClr val="000000"/>
                </a:solidFill>
                <a:latin typeface="Poppins"/>
                <a:ea typeface="Poppins"/>
                <a:cs typeface="Poppins"/>
                <a:sym typeface="Poppins"/>
              </a:rPr>
              <a:t> Une méthode participative</a:t>
            </a:r>
          </a:p>
          <a:p>
            <a:pPr marL="561339" lvl="1" indent="-280669" algn="l">
              <a:lnSpc>
                <a:spcPts val="3639"/>
              </a:lnSpc>
              <a:spcBef>
                <a:spcPct val="0"/>
              </a:spcBef>
              <a:buFont typeface="Arial"/>
              <a:buChar char="•"/>
            </a:pPr>
            <a:r>
              <a:rPr lang="en-US" sz="2599" u="none" strike="noStrike">
                <a:solidFill>
                  <a:srgbClr val="000000"/>
                </a:solidFill>
                <a:latin typeface="Poppins"/>
                <a:ea typeface="Poppins"/>
                <a:cs typeface="Poppins"/>
                <a:sym typeface="Poppins"/>
              </a:rPr>
              <a:t> Une approche managériale </a:t>
            </a:r>
          </a:p>
          <a:p>
            <a:pPr marL="561339" lvl="1" indent="-280669" algn="l">
              <a:lnSpc>
                <a:spcPts val="3639"/>
              </a:lnSpc>
              <a:spcBef>
                <a:spcPct val="0"/>
              </a:spcBef>
              <a:buFont typeface="Arial"/>
              <a:buChar char="•"/>
            </a:pPr>
            <a:r>
              <a:rPr lang="en-US" sz="2599" u="none" strike="noStrike">
                <a:solidFill>
                  <a:srgbClr val="000000"/>
                </a:solidFill>
                <a:latin typeface="Poppins"/>
                <a:ea typeface="Poppins"/>
                <a:cs typeface="Poppins"/>
                <a:sym typeface="Poppins"/>
              </a:rPr>
              <a:t>Une compréhension et une responsabilité des risques numériques partagée entre décideurs et acteurs opérationnels </a:t>
            </a:r>
          </a:p>
          <a:p>
            <a:pPr marL="561339" lvl="1" indent="-280669" algn="l">
              <a:lnSpc>
                <a:spcPts val="3639"/>
              </a:lnSpc>
              <a:spcBef>
                <a:spcPct val="0"/>
              </a:spcBef>
              <a:buFont typeface="Arial"/>
              <a:buChar char="•"/>
            </a:pPr>
            <a:r>
              <a:rPr lang="en-US" sz="2599" u="none" strike="noStrike">
                <a:solidFill>
                  <a:srgbClr val="000000"/>
                </a:solidFill>
                <a:latin typeface="Poppins"/>
                <a:ea typeface="Poppins"/>
                <a:cs typeface="Poppins"/>
                <a:sym typeface="Poppins"/>
              </a:rPr>
              <a:t> Un focus sur ce qui relève réellement de la gestion des risques   le reste relevant de la conformité</a:t>
            </a:r>
          </a:p>
          <a:p>
            <a:pPr marL="561339" lvl="1" indent="-280669" algn="l">
              <a:lnSpc>
                <a:spcPts val="3639"/>
              </a:lnSpc>
              <a:spcBef>
                <a:spcPct val="0"/>
              </a:spcBef>
              <a:buFont typeface="Arial"/>
              <a:buChar char="•"/>
            </a:pPr>
            <a:r>
              <a:rPr lang="en-US" sz="2599" u="none" strike="noStrike">
                <a:solidFill>
                  <a:srgbClr val="000000"/>
                </a:solidFill>
                <a:latin typeface="Poppins"/>
                <a:ea typeface="Poppins"/>
                <a:cs typeface="Poppins"/>
                <a:sym typeface="Poppins"/>
              </a:rPr>
              <a:t> Une recherche d’efficacité plutôt que d’exhaustivité</a:t>
            </a:r>
          </a:p>
          <a:p>
            <a:pPr marL="561339" lvl="1" indent="-280669" algn="l">
              <a:lnSpc>
                <a:spcPts val="3639"/>
              </a:lnSpc>
              <a:spcBef>
                <a:spcPct val="0"/>
              </a:spcBef>
              <a:buFont typeface="Arial"/>
              <a:buChar char="•"/>
            </a:pPr>
            <a:r>
              <a:rPr lang="en-US" sz="2599" u="none" strike="noStrike">
                <a:solidFill>
                  <a:srgbClr val="000000"/>
                </a:solidFill>
                <a:latin typeface="Poppins"/>
                <a:ea typeface="Poppins"/>
                <a:cs typeface="Poppins"/>
                <a:sym typeface="Poppins"/>
              </a:rPr>
              <a:t> La prise en compte de l’écosystème</a:t>
            </a:r>
          </a:p>
        </p:txBody>
      </p:sp>
      <p:sp>
        <p:nvSpPr>
          <p:cNvPr id="10" name="TextBox 10"/>
          <p:cNvSpPr txBox="1"/>
          <p:nvPr/>
        </p:nvSpPr>
        <p:spPr>
          <a:xfrm>
            <a:off x="1028700" y="2542604"/>
            <a:ext cx="3555057" cy="587375"/>
          </a:xfrm>
          <a:prstGeom prst="rect">
            <a:avLst/>
          </a:prstGeom>
        </p:spPr>
        <p:txBody>
          <a:bodyPr lIns="0" tIns="0" rIns="0" bIns="0" rtlCol="0" anchor="t">
            <a:spAutoFit/>
          </a:bodyPr>
          <a:lstStyle/>
          <a:p>
            <a:pPr marL="0" lvl="0" indent="0" algn="l">
              <a:lnSpc>
                <a:spcPts val="4899"/>
              </a:lnSpc>
              <a:spcBef>
                <a:spcPct val="0"/>
              </a:spcBef>
            </a:pPr>
            <a:r>
              <a:rPr lang="en-US" sz="3499" b="1" u="none" strike="noStrike">
                <a:solidFill>
                  <a:srgbClr val="545454"/>
                </a:solidFill>
                <a:latin typeface="Source Sans Pro Bold"/>
                <a:ea typeface="Source Sans Pro Bold"/>
                <a:cs typeface="Source Sans Pro Bold"/>
                <a:sym typeface="Source Sans Pro Bold"/>
              </a:rPr>
              <a:t>Gérer les risques ?</a:t>
            </a:r>
          </a:p>
        </p:txBody>
      </p:sp>
      <p:sp>
        <p:nvSpPr>
          <p:cNvPr id="11" name="TextBox 11"/>
          <p:cNvSpPr txBox="1"/>
          <p:nvPr/>
        </p:nvSpPr>
        <p:spPr>
          <a:xfrm>
            <a:off x="9596231" y="2542604"/>
            <a:ext cx="2192089" cy="587375"/>
          </a:xfrm>
          <a:prstGeom prst="rect">
            <a:avLst/>
          </a:prstGeom>
        </p:spPr>
        <p:txBody>
          <a:bodyPr lIns="0" tIns="0" rIns="0" bIns="0" rtlCol="0" anchor="t">
            <a:spAutoFit/>
          </a:bodyPr>
          <a:lstStyle/>
          <a:p>
            <a:pPr marL="0" lvl="0" indent="0" algn="l">
              <a:lnSpc>
                <a:spcPts val="4899"/>
              </a:lnSpc>
              <a:spcBef>
                <a:spcPct val="0"/>
              </a:spcBef>
            </a:pPr>
            <a:r>
              <a:rPr lang="en-US" sz="3499" b="1" u="none" strike="noStrike">
                <a:solidFill>
                  <a:srgbClr val="545454"/>
                </a:solidFill>
                <a:latin typeface="Source Sans Pro Bold"/>
                <a:ea typeface="Source Sans Pro Bold"/>
                <a:cs typeface="Source Sans Pro Bold"/>
                <a:sym typeface="Source Sans Pro Bold"/>
              </a:rPr>
              <a:t>EBIOS RM ?</a:t>
            </a:r>
          </a:p>
        </p:txBody>
      </p:sp>
      <p:sp>
        <p:nvSpPr>
          <p:cNvPr id="13" name="TextBox 15">
            <a:extLst>
              <a:ext uri="{FF2B5EF4-FFF2-40B4-BE49-F238E27FC236}">
                <a16:creationId xmlns:a16="http://schemas.microsoft.com/office/drawing/2014/main" id="{08340B9E-FA63-E884-09DF-67AC5E9AC232}"/>
              </a:ext>
            </a:extLst>
          </p:cNvPr>
          <p:cNvSpPr txBox="1"/>
          <p:nvPr/>
        </p:nvSpPr>
        <p:spPr>
          <a:xfrm>
            <a:off x="17490336" y="9182100"/>
            <a:ext cx="797664" cy="633763"/>
          </a:xfrm>
          <a:prstGeom prst="rect">
            <a:avLst/>
          </a:prstGeom>
        </p:spPr>
        <p:txBody>
          <a:bodyPr wrap="square"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3" tooltip="https://www.linkedin.com/feed/update/urn:li:activity:7283784816095887360"/>
              </a:rPr>
              <a:t>12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29816" y="-8029816"/>
            <a:ext cx="2228368" cy="18288000"/>
            <a:chOff x="0" y="0"/>
            <a:chExt cx="586895" cy="4816593"/>
          </a:xfrm>
        </p:grpSpPr>
        <p:sp>
          <p:nvSpPr>
            <p:cNvPr id="3" name="Freeform 3"/>
            <p:cNvSpPr/>
            <p:nvPr/>
          </p:nvSpPr>
          <p:spPr>
            <a:xfrm>
              <a:off x="0" y="0"/>
              <a:ext cx="586895" cy="4816592"/>
            </a:xfrm>
            <a:custGeom>
              <a:avLst/>
              <a:gdLst/>
              <a:ahLst/>
              <a:cxnLst/>
              <a:rect l="l" t="t" r="r" b="b"/>
              <a:pathLst>
                <a:path w="586895" h="4816592">
                  <a:moveTo>
                    <a:pt x="0" y="0"/>
                  </a:moveTo>
                  <a:lnTo>
                    <a:pt x="586895" y="0"/>
                  </a:lnTo>
                  <a:lnTo>
                    <a:pt x="586895" y="4816592"/>
                  </a:lnTo>
                  <a:lnTo>
                    <a:pt x="0" y="4816592"/>
                  </a:lnTo>
                  <a:close/>
                </a:path>
              </a:pathLst>
            </a:custGeom>
            <a:solidFill>
              <a:srgbClr val="F4A02C"/>
            </a:solidFill>
          </p:spPr>
        </p:sp>
        <p:sp>
          <p:nvSpPr>
            <p:cNvPr id="4" name="TextBox 4"/>
            <p:cNvSpPr txBox="1"/>
            <p:nvPr/>
          </p:nvSpPr>
          <p:spPr>
            <a:xfrm>
              <a:off x="0" y="-47625"/>
              <a:ext cx="586895" cy="4864218"/>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422184" y="540800"/>
            <a:ext cx="3229954" cy="1114334"/>
          </a:xfrm>
          <a:custGeom>
            <a:avLst/>
            <a:gdLst/>
            <a:ahLst/>
            <a:cxnLst/>
            <a:rect l="l" t="t" r="r" b="b"/>
            <a:pathLst>
              <a:path w="3229954" h="1114334">
                <a:moveTo>
                  <a:pt x="0" y="0"/>
                </a:moveTo>
                <a:lnTo>
                  <a:pt x="3229954" y="0"/>
                </a:lnTo>
                <a:lnTo>
                  <a:pt x="3229954" y="1114334"/>
                </a:lnTo>
                <a:lnTo>
                  <a:pt x="0" y="1114334"/>
                </a:lnTo>
                <a:lnTo>
                  <a:pt x="0" y="0"/>
                </a:lnTo>
                <a:close/>
              </a:path>
            </a:pathLst>
          </a:custGeom>
          <a:blipFill>
            <a:blip r:embed="rId2"/>
            <a:stretch>
              <a:fillRect/>
            </a:stretch>
          </a:blipFill>
        </p:spPr>
      </p:sp>
      <p:sp>
        <p:nvSpPr>
          <p:cNvPr id="6" name="Freeform 6"/>
          <p:cNvSpPr/>
          <p:nvPr/>
        </p:nvSpPr>
        <p:spPr>
          <a:xfrm>
            <a:off x="8390262" y="2228368"/>
            <a:ext cx="9887892" cy="8058632"/>
          </a:xfrm>
          <a:custGeom>
            <a:avLst/>
            <a:gdLst/>
            <a:ahLst/>
            <a:cxnLst/>
            <a:rect l="l" t="t" r="r" b="b"/>
            <a:pathLst>
              <a:path w="9887892" h="8058632">
                <a:moveTo>
                  <a:pt x="0" y="0"/>
                </a:moveTo>
                <a:lnTo>
                  <a:pt x="9887891" y="0"/>
                </a:lnTo>
                <a:lnTo>
                  <a:pt x="9887891" y="8058632"/>
                </a:lnTo>
                <a:lnTo>
                  <a:pt x="0" y="8058632"/>
                </a:lnTo>
                <a:lnTo>
                  <a:pt x="0" y="0"/>
                </a:lnTo>
                <a:close/>
              </a:path>
            </a:pathLst>
          </a:custGeom>
          <a:blipFill>
            <a:blip r:embed="rId3"/>
            <a:stretch>
              <a:fillRect/>
            </a:stretch>
          </a:blipFill>
        </p:spPr>
        <p:txBody>
          <a:bodyPr/>
          <a:lstStyle/>
          <a:p>
            <a:r>
              <a:rPr lang="fr-FR" dirty="0"/>
              <a:t>33</a:t>
            </a:r>
          </a:p>
        </p:txBody>
      </p:sp>
      <p:sp>
        <p:nvSpPr>
          <p:cNvPr id="7" name="TextBox 7"/>
          <p:cNvSpPr txBox="1"/>
          <p:nvPr/>
        </p:nvSpPr>
        <p:spPr>
          <a:xfrm>
            <a:off x="1028700" y="245084"/>
            <a:ext cx="12305508" cy="1111275"/>
          </a:xfrm>
          <a:prstGeom prst="rect">
            <a:avLst/>
          </a:prstGeom>
        </p:spPr>
        <p:txBody>
          <a:bodyPr lIns="0" tIns="0" rIns="0" bIns="0" rtlCol="0" anchor="t">
            <a:spAutoFit/>
          </a:bodyPr>
          <a:lstStyle/>
          <a:p>
            <a:pPr marL="0" lvl="0" indent="0" algn="l">
              <a:lnSpc>
                <a:spcPts val="9099"/>
              </a:lnSpc>
              <a:spcBef>
                <a:spcPct val="0"/>
              </a:spcBef>
            </a:pPr>
            <a:r>
              <a:rPr lang="en-US" sz="6499" dirty="0">
                <a:solidFill>
                  <a:srgbClr val="FFFFFF"/>
                </a:solidFill>
                <a:latin typeface="The Youngest Serif"/>
                <a:ea typeface="The Youngest Serif"/>
                <a:cs typeface="The Youngest Serif"/>
                <a:sym typeface="The Youngest Serif"/>
              </a:rPr>
              <a:t>Le </a:t>
            </a:r>
            <a:r>
              <a:rPr lang="en-US" sz="6499" dirty="0" err="1">
                <a:solidFill>
                  <a:srgbClr val="FFFFFF"/>
                </a:solidFill>
                <a:latin typeface="The Youngest Serif"/>
                <a:ea typeface="The Youngest Serif"/>
                <a:cs typeface="The Youngest Serif"/>
                <a:sym typeface="The Youngest Serif"/>
              </a:rPr>
              <a:t>principe</a:t>
            </a:r>
            <a:r>
              <a:rPr lang="en-US" sz="6499" dirty="0">
                <a:solidFill>
                  <a:srgbClr val="FFFFFF"/>
                </a:solidFill>
                <a:latin typeface="The Youngest Serif"/>
                <a:ea typeface="The Youngest Serif"/>
                <a:cs typeface="The Youngest Serif"/>
                <a:sym typeface="The Youngest Serif"/>
              </a:rPr>
              <a:t> </a:t>
            </a:r>
            <a:r>
              <a:rPr lang="en-US" sz="6499" dirty="0" err="1">
                <a:solidFill>
                  <a:srgbClr val="FFFFFF"/>
                </a:solidFill>
                <a:latin typeface="The Youngest Serif"/>
                <a:ea typeface="The Youngest Serif"/>
                <a:cs typeface="The Youngest Serif"/>
                <a:sym typeface="The Youngest Serif"/>
              </a:rPr>
              <a:t>général</a:t>
            </a:r>
            <a:r>
              <a:rPr lang="en-US" sz="6499" dirty="0">
                <a:solidFill>
                  <a:srgbClr val="FFFFFF"/>
                </a:solidFill>
                <a:latin typeface="The Youngest Serif"/>
                <a:ea typeface="The Youngest Serif"/>
                <a:cs typeface="The Youngest Serif"/>
                <a:sym typeface="The Youngest Serif"/>
              </a:rPr>
              <a:t> d’EBIOS RM</a:t>
            </a:r>
          </a:p>
        </p:txBody>
      </p:sp>
      <p:sp>
        <p:nvSpPr>
          <p:cNvPr id="8" name="TextBox 8"/>
          <p:cNvSpPr txBox="1"/>
          <p:nvPr/>
        </p:nvSpPr>
        <p:spPr>
          <a:xfrm>
            <a:off x="1073405" y="1598055"/>
            <a:ext cx="9816826" cy="470357"/>
          </a:xfrm>
          <a:prstGeom prst="rect">
            <a:avLst/>
          </a:prstGeom>
        </p:spPr>
        <p:txBody>
          <a:bodyPr lIns="0" tIns="0" rIns="0" bIns="0" rtlCol="0" anchor="t">
            <a:spAutoFit/>
          </a:bodyPr>
          <a:lstStyle/>
          <a:p>
            <a:pPr algn="ctr">
              <a:lnSpc>
                <a:spcPts val="3517"/>
              </a:lnSpc>
              <a:spcBef>
                <a:spcPct val="0"/>
              </a:spcBef>
            </a:pPr>
            <a:r>
              <a:rPr lang="en-US" sz="3517">
                <a:solidFill>
                  <a:srgbClr val="000000"/>
                </a:solidFill>
                <a:latin typeface="Intro Rust"/>
                <a:ea typeface="Intro Rust"/>
                <a:cs typeface="Intro Rust"/>
                <a:sym typeface="Intro Rust"/>
              </a:rPr>
              <a:t>D’abord l’hygiène, ensuite les risques </a:t>
            </a:r>
          </a:p>
        </p:txBody>
      </p:sp>
      <p:sp>
        <p:nvSpPr>
          <p:cNvPr id="9" name="TextBox 9"/>
          <p:cNvSpPr txBox="1"/>
          <p:nvPr/>
        </p:nvSpPr>
        <p:spPr>
          <a:xfrm>
            <a:off x="1073405" y="3739976"/>
            <a:ext cx="7077762" cy="915035"/>
          </a:xfrm>
          <a:prstGeom prst="rect">
            <a:avLst/>
          </a:prstGeom>
        </p:spPr>
        <p:txBody>
          <a:bodyPr lIns="0" tIns="0" rIns="0" bIns="0" rtlCol="0" anchor="t">
            <a:spAutoFit/>
          </a:bodyPr>
          <a:lstStyle/>
          <a:p>
            <a:pPr algn="l">
              <a:lnSpc>
                <a:spcPts val="3639"/>
              </a:lnSpc>
              <a:spcBef>
                <a:spcPct val="0"/>
              </a:spcBef>
            </a:pPr>
            <a:r>
              <a:rPr lang="en-US" sz="2599" u="none" strike="noStrike">
                <a:solidFill>
                  <a:srgbClr val="FF0000"/>
                </a:solidFill>
                <a:latin typeface="Poppins"/>
                <a:ea typeface="Poppins"/>
                <a:cs typeface="Poppins"/>
                <a:sym typeface="Poppins"/>
              </a:rPr>
              <a:t>2</a:t>
            </a:r>
            <a:r>
              <a:rPr lang="en-US" sz="2599" u="none" strike="noStrike">
                <a:solidFill>
                  <a:srgbClr val="000000"/>
                </a:solidFill>
                <a:latin typeface="Poppins"/>
                <a:ea typeface="Poppins"/>
                <a:cs typeface="Poppins"/>
                <a:sym typeface="Poppins"/>
              </a:rPr>
              <a:t>. On gère les risques liés aux menaces particulièrement ciblées ou sophistiquées </a:t>
            </a:r>
          </a:p>
        </p:txBody>
      </p:sp>
      <p:sp>
        <p:nvSpPr>
          <p:cNvPr id="10" name="TextBox 10"/>
          <p:cNvSpPr txBox="1"/>
          <p:nvPr/>
        </p:nvSpPr>
        <p:spPr>
          <a:xfrm>
            <a:off x="1073405" y="6184513"/>
            <a:ext cx="7077762" cy="915035"/>
          </a:xfrm>
          <a:prstGeom prst="rect">
            <a:avLst/>
          </a:prstGeom>
        </p:spPr>
        <p:txBody>
          <a:bodyPr lIns="0" tIns="0" rIns="0" bIns="0" rtlCol="0" anchor="t">
            <a:spAutoFit/>
          </a:bodyPr>
          <a:lstStyle/>
          <a:p>
            <a:pPr marL="0" lvl="0" indent="0" algn="l">
              <a:lnSpc>
                <a:spcPts val="3639"/>
              </a:lnSpc>
              <a:spcBef>
                <a:spcPct val="0"/>
              </a:spcBef>
            </a:pPr>
            <a:r>
              <a:rPr lang="en-US" sz="2599" u="none" strike="noStrike">
                <a:solidFill>
                  <a:srgbClr val="FF0000"/>
                </a:solidFill>
                <a:latin typeface="Poppins"/>
                <a:ea typeface="Poppins"/>
                <a:cs typeface="Poppins"/>
                <a:sym typeface="Poppins"/>
              </a:rPr>
              <a:t>1. </a:t>
            </a:r>
            <a:r>
              <a:rPr lang="en-US" sz="2599" u="none" strike="noStrike">
                <a:solidFill>
                  <a:srgbClr val="000000"/>
                </a:solidFill>
                <a:latin typeface="Poppins"/>
                <a:ea typeface="Poppins"/>
                <a:cs typeface="Poppins"/>
                <a:sym typeface="Poppins"/>
              </a:rPr>
              <a:t> Un socle solide : on applique les mesures de base et obligatoires</a:t>
            </a:r>
          </a:p>
        </p:txBody>
      </p:sp>
      <p:sp>
        <p:nvSpPr>
          <p:cNvPr id="11" name="TextBox 15">
            <a:extLst>
              <a:ext uri="{FF2B5EF4-FFF2-40B4-BE49-F238E27FC236}">
                <a16:creationId xmlns:a16="http://schemas.microsoft.com/office/drawing/2014/main" id="{2D6ECCA1-DDC1-3D53-782B-7E21C47E3560}"/>
              </a:ext>
            </a:extLst>
          </p:cNvPr>
          <p:cNvSpPr txBox="1"/>
          <p:nvPr/>
        </p:nvSpPr>
        <p:spPr>
          <a:xfrm>
            <a:off x="17490335" y="9258300"/>
            <a:ext cx="1026913" cy="633763"/>
          </a:xfrm>
          <a:prstGeom prst="rect">
            <a:avLst/>
          </a:prstGeom>
        </p:spPr>
        <p:txBody>
          <a:bodyPr wrap="square"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4" tooltip="https://www.linkedin.com/feed/update/urn:li:activity:7283784816095887360"/>
              </a:rPr>
              <a:t>13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29816" y="-8029816"/>
            <a:ext cx="2228368" cy="18288000"/>
            <a:chOff x="0" y="0"/>
            <a:chExt cx="586895" cy="4816593"/>
          </a:xfrm>
        </p:grpSpPr>
        <p:sp>
          <p:nvSpPr>
            <p:cNvPr id="3" name="Freeform 3"/>
            <p:cNvSpPr/>
            <p:nvPr/>
          </p:nvSpPr>
          <p:spPr>
            <a:xfrm>
              <a:off x="0" y="0"/>
              <a:ext cx="586895" cy="4816592"/>
            </a:xfrm>
            <a:custGeom>
              <a:avLst/>
              <a:gdLst/>
              <a:ahLst/>
              <a:cxnLst/>
              <a:rect l="l" t="t" r="r" b="b"/>
              <a:pathLst>
                <a:path w="586895" h="4816592">
                  <a:moveTo>
                    <a:pt x="0" y="0"/>
                  </a:moveTo>
                  <a:lnTo>
                    <a:pt x="586895" y="0"/>
                  </a:lnTo>
                  <a:lnTo>
                    <a:pt x="586895" y="4816592"/>
                  </a:lnTo>
                  <a:lnTo>
                    <a:pt x="0" y="4816592"/>
                  </a:lnTo>
                  <a:close/>
                </a:path>
              </a:pathLst>
            </a:custGeom>
            <a:solidFill>
              <a:srgbClr val="F4A02C"/>
            </a:solidFill>
          </p:spPr>
        </p:sp>
        <p:sp>
          <p:nvSpPr>
            <p:cNvPr id="4" name="TextBox 4"/>
            <p:cNvSpPr txBox="1"/>
            <p:nvPr/>
          </p:nvSpPr>
          <p:spPr>
            <a:xfrm>
              <a:off x="0" y="-47625"/>
              <a:ext cx="586895" cy="4864218"/>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422184" y="540800"/>
            <a:ext cx="3229954" cy="1114334"/>
          </a:xfrm>
          <a:custGeom>
            <a:avLst/>
            <a:gdLst/>
            <a:ahLst/>
            <a:cxnLst/>
            <a:rect l="l" t="t" r="r" b="b"/>
            <a:pathLst>
              <a:path w="3229954" h="1114334">
                <a:moveTo>
                  <a:pt x="0" y="0"/>
                </a:moveTo>
                <a:lnTo>
                  <a:pt x="3229954" y="0"/>
                </a:lnTo>
                <a:lnTo>
                  <a:pt x="3229954" y="1114334"/>
                </a:lnTo>
                <a:lnTo>
                  <a:pt x="0" y="1114334"/>
                </a:lnTo>
                <a:lnTo>
                  <a:pt x="0" y="0"/>
                </a:lnTo>
                <a:close/>
              </a:path>
            </a:pathLst>
          </a:custGeom>
          <a:blipFill>
            <a:blip r:embed="rId2"/>
            <a:stretch>
              <a:fillRect/>
            </a:stretch>
          </a:blipFill>
        </p:spPr>
      </p:sp>
      <p:sp>
        <p:nvSpPr>
          <p:cNvPr id="6" name="Freeform 6"/>
          <p:cNvSpPr/>
          <p:nvPr/>
        </p:nvSpPr>
        <p:spPr>
          <a:xfrm>
            <a:off x="1550997" y="2266468"/>
            <a:ext cx="14486164" cy="8020532"/>
          </a:xfrm>
          <a:custGeom>
            <a:avLst/>
            <a:gdLst/>
            <a:ahLst/>
            <a:cxnLst/>
            <a:rect l="l" t="t" r="r" b="b"/>
            <a:pathLst>
              <a:path w="14486164" h="8020532">
                <a:moveTo>
                  <a:pt x="0" y="0"/>
                </a:moveTo>
                <a:lnTo>
                  <a:pt x="14486164" y="0"/>
                </a:lnTo>
                <a:lnTo>
                  <a:pt x="14486164" y="8020532"/>
                </a:lnTo>
                <a:lnTo>
                  <a:pt x="0" y="8020532"/>
                </a:lnTo>
                <a:lnTo>
                  <a:pt x="0" y="0"/>
                </a:lnTo>
                <a:close/>
              </a:path>
            </a:pathLst>
          </a:custGeom>
          <a:blipFill>
            <a:blip r:embed="rId3"/>
            <a:stretch>
              <a:fillRect l="-563" r="-563"/>
            </a:stretch>
          </a:blipFill>
        </p:spPr>
      </p:sp>
      <p:sp>
        <p:nvSpPr>
          <p:cNvPr id="7" name="TextBox 7"/>
          <p:cNvSpPr txBox="1"/>
          <p:nvPr/>
        </p:nvSpPr>
        <p:spPr>
          <a:xfrm>
            <a:off x="1028700" y="245084"/>
            <a:ext cx="12305508" cy="1111250"/>
          </a:xfrm>
          <a:prstGeom prst="rect">
            <a:avLst/>
          </a:prstGeom>
        </p:spPr>
        <p:txBody>
          <a:bodyPr lIns="0" tIns="0" rIns="0" bIns="0" rtlCol="0" anchor="t">
            <a:spAutoFit/>
          </a:bodyPr>
          <a:lstStyle/>
          <a:p>
            <a:pPr marL="0" lvl="0" indent="0" algn="l">
              <a:lnSpc>
                <a:spcPts val="9099"/>
              </a:lnSpc>
              <a:spcBef>
                <a:spcPct val="0"/>
              </a:spcBef>
            </a:pPr>
            <a:r>
              <a:rPr lang="en-US" sz="6499" dirty="0">
                <a:solidFill>
                  <a:srgbClr val="FFFFFF"/>
                </a:solidFill>
                <a:latin typeface="The Youngest Serif"/>
                <a:ea typeface="The Youngest Serif"/>
                <a:cs typeface="The Youngest Serif"/>
                <a:sym typeface="The Youngest Serif"/>
              </a:rPr>
              <a:t>La démarche d’EBIOS RM</a:t>
            </a:r>
          </a:p>
        </p:txBody>
      </p:sp>
      <p:sp>
        <p:nvSpPr>
          <p:cNvPr id="8" name="TextBox 8"/>
          <p:cNvSpPr txBox="1"/>
          <p:nvPr/>
        </p:nvSpPr>
        <p:spPr>
          <a:xfrm>
            <a:off x="1028700" y="1448543"/>
            <a:ext cx="9468208" cy="470332"/>
          </a:xfrm>
          <a:prstGeom prst="rect">
            <a:avLst/>
          </a:prstGeom>
        </p:spPr>
        <p:txBody>
          <a:bodyPr lIns="0" tIns="0" rIns="0" bIns="0" rtlCol="0" anchor="t">
            <a:spAutoFit/>
          </a:bodyPr>
          <a:lstStyle/>
          <a:p>
            <a:pPr algn="ctr">
              <a:lnSpc>
                <a:spcPts val="3517"/>
              </a:lnSpc>
              <a:spcBef>
                <a:spcPct val="0"/>
              </a:spcBef>
            </a:pPr>
            <a:r>
              <a:rPr lang="en-US" sz="3517">
                <a:solidFill>
                  <a:srgbClr val="000000"/>
                </a:solidFill>
                <a:latin typeface="Intro Rust"/>
                <a:ea typeface="Intro Rust"/>
                <a:cs typeface="Intro Rust"/>
                <a:sym typeface="Intro Rust"/>
              </a:rPr>
              <a:t>5 ateliers collaboratifs et itératifs</a:t>
            </a:r>
          </a:p>
        </p:txBody>
      </p:sp>
      <p:sp>
        <p:nvSpPr>
          <p:cNvPr id="9" name="TextBox 15">
            <a:extLst>
              <a:ext uri="{FF2B5EF4-FFF2-40B4-BE49-F238E27FC236}">
                <a16:creationId xmlns:a16="http://schemas.microsoft.com/office/drawing/2014/main" id="{A53D44B6-55AD-D096-E588-EE7C58E1F1F5}"/>
              </a:ext>
            </a:extLst>
          </p:cNvPr>
          <p:cNvSpPr txBox="1"/>
          <p:nvPr/>
        </p:nvSpPr>
        <p:spPr>
          <a:xfrm>
            <a:off x="17490336" y="9182100"/>
            <a:ext cx="797664" cy="633763"/>
          </a:xfrm>
          <a:prstGeom prst="rect">
            <a:avLst/>
          </a:prstGeom>
        </p:spPr>
        <p:txBody>
          <a:bodyPr wrap="square"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4" tooltip="https://www.linkedin.com/feed/update/urn:li:activity:7283784816095887360"/>
              </a:rPr>
              <a:t>14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29816" y="-8029816"/>
            <a:ext cx="2228368" cy="18288000"/>
            <a:chOff x="0" y="0"/>
            <a:chExt cx="586895" cy="4816593"/>
          </a:xfrm>
        </p:grpSpPr>
        <p:sp>
          <p:nvSpPr>
            <p:cNvPr id="3" name="Freeform 3"/>
            <p:cNvSpPr/>
            <p:nvPr/>
          </p:nvSpPr>
          <p:spPr>
            <a:xfrm>
              <a:off x="0" y="0"/>
              <a:ext cx="586895" cy="4816592"/>
            </a:xfrm>
            <a:custGeom>
              <a:avLst/>
              <a:gdLst/>
              <a:ahLst/>
              <a:cxnLst/>
              <a:rect l="l" t="t" r="r" b="b"/>
              <a:pathLst>
                <a:path w="586895" h="4816592">
                  <a:moveTo>
                    <a:pt x="0" y="0"/>
                  </a:moveTo>
                  <a:lnTo>
                    <a:pt x="586895" y="0"/>
                  </a:lnTo>
                  <a:lnTo>
                    <a:pt x="586895" y="4816592"/>
                  </a:lnTo>
                  <a:lnTo>
                    <a:pt x="0" y="4816592"/>
                  </a:lnTo>
                  <a:close/>
                </a:path>
              </a:pathLst>
            </a:custGeom>
            <a:solidFill>
              <a:srgbClr val="F4A02C"/>
            </a:solidFill>
          </p:spPr>
        </p:sp>
        <p:sp>
          <p:nvSpPr>
            <p:cNvPr id="4" name="TextBox 4"/>
            <p:cNvSpPr txBox="1"/>
            <p:nvPr/>
          </p:nvSpPr>
          <p:spPr>
            <a:xfrm>
              <a:off x="0" y="-47625"/>
              <a:ext cx="586895" cy="4864218"/>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422184" y="540800"/>
            <a:ext cx="3229954" cy="1114334"/>
          </a:xfrm>
          <a:custGeom>
            <a:avLst/>
            <a:gdLst/>
            <a:ahLst/>
            <a:cxnLst/>
            <a:rect l="l" t="t" r="r" b="b"/>
            <a:pathLst>
              <a:path w="3229954" h="1114334">
                <a:moveTo>
                  <a:pt x="0" y="0"/>
                </a:moveTo>
                <a:lnTo>
                  <a:pt x="3229954" y="0"/>
                </a:lnTo>
                <a:lnTo>
                  <a:pt x="3229954" y="1114334"/>
                </a:lnTo>
                <a:lnTo>
                  <a:pt x="0" y="1114334"/>
                </a:lnTo>
                <a:lnTo>
                  <a:pt x="0" y="0"/>
                </a:lnTo>
                <a:close/>
              </a:path>
            </a:pathLst>
          </a:custGeom>
          <a:blipFill>
            <a:blip r:embed="rId2"/>
            <a:stretch>
              <a:fillRect/>
            </a:stretch>
          </a:blipFill>
        </p:spPr>
      </p:sp>
      <p:sp>
        <p:nvSpPr>
          <p:cNvPr id="6" name="Freeform 6"/>
          <p:cNvSpPr/>
          <p:nvPr/>
        </p:nvSpPr>
        <p:spPr>
          <a:xfrm>
            <a:off x="3874615" y="2228368"/>
            <a:ext cx="10361790" cy="8058632"/>
          </a:xfrm>
          <a:custGeom>
            <a:avLst/>
            <a:gdLst/>
            <a:ahLst/>
            <a:cxnLst/>
            <a:rect l="l" t="t" r="r" b="b"/>
            <a:pathLst>
              <a:path w="10361790" h="8058632">
                <a:moveTo>
                  <a:pt x="0" y="0"/>
                </a:moveTo>
                <a:lnTo>
                  <a:pt x="10361790" y="0"/>
                </a:lnTo>
                <a:lnTo>
                  <a:pt x="10361790" y="8058632"/>
                </a:lnTo>
                <a:lnTo>
                  <a:pt x="0" y="8058632"/>
                </a:lnTo>
                <a:lnTo>
                  <a:pt x="0" y="0"/>
                </a:lnTo>
                <a:close/>
              </a:path>
            </a:pathLst>
          </a:custGeom>
          <a:blipFill>
            <a:blip r:embed="rId3"/>
            <a:stretch>
              <a:fillRect t="-269" r="-4780" b="-269"/>
            </a:stretch>
          </a:blipFill>
        </p:spPr>
      </p:sp>
      <p:sp>
        <p:nvSpPr>
          <p:cNvPr id="7" name="TextBox 7"/>
          <p:cNvSpPr txBox="1"/>
          <p:nvPr/>
        </p:nvSpPr>
        <p:spPr>
          <a:xfrm>
            <a:off x="1028700" y="245084"/>
            <a:ext cx="12305508" cy="1111250"/>
          </a:xfrm>
          <a:prstGeom prst="rect">
            <a:avLst/>
          </a:prstGeom>
        </p:spPr>
        <p:txBody>
          <a:bodyPr lIns="0" tIns="0" rIns="0" bIns="0" rtlCol="0" anchor="t">
            <a:spAutoFit/>
          </a:bodyPr>
          <a:lstStyle/>
          <a:p>
            <a:pPr marL="0" lvl="0" indent="0" algn="l">
              <a:lnSpc>
                <a:spcPts val="9099"/>
              </a:lnSpc>
              <a:spcBef>
                <a:spcPct val="0"/>
              </a:spcBef>
            </a:pPr>
            <a:r>
              <a:rPr lang="en-US" sz="6499" dirty="0">
                <a:solidFill>
                  <a:srgbClr val="FFFFFF"/>
                </a:solidFill>
                <a:latin typeface="The Youngest Serif"/>
                <a:ea typeface="The Youngest Serif"/>
                <a:cs typeface="The Youngest Serif"/>
                <a:sym typeface="The Youngest Serif"/>
              </a:rPr>
              <a:t>La démarche d’EBIOS RM </a:t>
            </a:r>
          </a:p>
        </p:txBody>
      </p:sp>
      <p:sp>
        <p:nvSpPr>
          <p:cNvPr id="8" name="TextBox 8"/>
          <p:cNvSpPr txBox="1"/>
          <p:nvPr/>
        </p:nvSpPr>
        <p:spPr>
          <a:xfrm>
            <a:off x="1028700" y="1448543"/>
            <a:ext cx="9468208" cy="470332"/>
          </a:xfrm>
          <a:prstGeom prst="rect">
            <a:avLst/>
          </a:prstGeom>
        </p:spPr>
        <p:txBody>
          <a:bodyPr lIns="0" tIns="0" rIns="0" bIns="0" rtlCol="0" anchor="t">
            <a:spAutoFit/>
          </a:bodyPr>
          <a:lstStyle/>
          <a:p>
            <a:pPr algn="ctr">
              <a:lnSpc>
                <a:spcPts val="3517"/>
              </a:lnSpc>
              <a:spcBef>
                <a:spcPct val="0"/>
              </a:spcBef>
            </a:pPr>
            <a:r>
              <a:rPr lang="en-US" sz="3517">
                <a:solidFill>
                  <a:srgbClr val="000000"/>
                </a:solidFill>
                <a:latin typeface="Intro Rust"/>
                <a:ea typeface="Intro Rust"/>
                <a:cs typeface="Intro Rust"/>
                <a:sym typeface="Intro Rust"/>
              </a:rPr>
              <a:t>5 ateliers collaboratifs et itératifs</a:t>
            </a:r>
          </a:p>
        </p:txBody>
      </p:sp>
      <p:sp>
        <p:nvSpPr>
          <p:cNvPr id="9" name="TextBox 15">
            <a:extLst>
              <a:ext uri="{FF2B5EF4-FFF2-40B4-BE49-F238E27FC236}">
                <a16:creationId xmlns:a16="http://schemas.microsoft.com/office/drawing/2014/main" id="{299242CE-4583-FB1C-3ADB-254C7F5AA5AC}"/>
              </a:ext>
            </a:extLst>
          </p:cNvPr>
          <p:cNvSpPr txBox="1"/>
          <p:nvPr/>
        </p:nvSpPr>
        <p:spPr>
          <a:xfrm>
            <a:off x="17145000" y="9334500"/>
            <a:ext cx="966016" cy="633763"/>
          </a:xfrm>
          <a:prstGeom prst="rect">
            <a:avLst/>
          </a:prstGeom>
        </p:spPr>
        <p:txBody>
          <a:bodyPr wrap="square"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4" tooltip="https://www.linkedin.com/feed/update/urn:li:activity:7283784816095887360"/>
              </a:rPr>
              <a:t>15</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29816" y="-8029816"/>
            <a:ext cx="2228368" cy="18288000"/>
            <a:chOff x="0" y="0"/>
            <a:chExt cx="586895" cy="4816593"/>
          </a:xfrm>
        </p:grpSpPr>
        <p:sp>
          <p:nvSpPr>
            <p:cNvPr id="3" name="Freeform 3"/>
            <p:cNvSpPr/>
            <p:nvPr/>
          </p:nvSpPr>
          <p:spPr>
            <a:xfrm>
              <a:off x="0" y="0"/>
              <a:ext cx="586895" cy="4816592"/>
            </a:xfrm>
            <a:custGeom>
              <a:avLst/>
              <a:gdLst/>
              <a:ahLst/>
              <a:cxnLst/>
              <a:rect l="l" t="t" r="r" b="b"/>
              <a:pathLst>
                <a:path w="586895" h="4816592">
                  <a:moveTo>
                    <a:pt x="0" y="0"/>
                  </a:moveTo>
                  <a:lnTo>
                    <a:pt x="586895" y="0"/>
                  </a:lnTo>
                  <a:lnTo>
                    <a:pt x="586895" y="4816592"/>
                  </a:lnTo>
                  <a:lnTo>
                    <a:pt x="0" y="4816592"/>
                  </a:lnTo>
                  <a:close/>
                </a:path>
              </a:pathLst>
            </a:custGeom>
            <a:solidFill>
              <a:srgbClr val="F4A02C"/>
            </a:solidFill>
          </p:spPr>
        </p:sp>
        <p:sp>
          <p:nvSpPr>
            <p:cNvPr id="4" name="TextBox 4"/>
            <p:cNvSpPr txBox="1"/>
            <p:nvPr/>
          </p:nvSpPr>
          <p:spPr>
            <a:xfrm>
              <a:off x="0" y="-47625"/>
              <a:ext cx="586895" cy="4864218"/>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422184" y="540800"/>
            <a:ext cx="3229954" cy="1114334"/>
          </a:xfrm>
          <a:custGeom>
            <a:avLst/>
            <a:gdLst/>
            <a:ahLst/>
            <a:cxnLst/>
            <a:rect l="l" t="t" r="r" b="b"/>
            <a:pathLst>
              <a:path w="3229954" h="1114334">
                <a:moveTo>
                  <a:pt x="0" y="0"/>
                </a:moveTo>
                <a:lnTo>
                  <a:pt x="3229954" y="0"/>
                </a:lnTo>
                <a:lnTo>
                  <a:pt x="3229954" y="1114334"/>
                </a:lnTo>
                <a:lnTo>
                  <a:pt x="0" y="1114334"/>
                </a:lnTo>
                <a:lnTo>
                  <a:pt x="0" y="0"/>
                </a:lnTo>
                <a:close/>
              </a:path>
            </a:pathLst>
          </a:custGeom>
          <a:blipFill>
            <a:blip r:embed="rId2"/>
            <a:stretch>
              <a:fillRect/>
            </a:stretch>
          </a:blipFill>
        </p:spPr>
      </p:sp>
      <p:sp>
        <p:nvSpPr>
          <p:cNvPr id="6" name="Freeform 6"/>
          <p:cNvSpPr/>
          <p:nvPr/>
        </p:nvSpPr>
        <p:spPr>
          <a:xfrm>
            <a:off x="4934832" y="3420365"/>
            <a:ext cx="10434151" cy="6661916"/>
          </a:xfrm>
          <a:custGeom>
            <a:avLst/>
            <a:gdLst/>
            <a:ahLst/>
            <a:cxnLst/>
            <a:rect l="l" t="t" r="r" b="b"/>
            <a:pathLst>
              <a:path w="10434151" h="6661916">
                <a:moveTo>
                  <a:pt x="0" y="0"/>
                </a:moveTo>
                <a:lnTo>
                  <a:pt x="10434151" y="0"/>
                </a:lnTo>
                <a:lnTo>
                  <a:pt x="10434151" y="6661916"/>
                </a:lnTo>
                <a:lnTo>
                  <a:pt x="0" y="6661916"/>
                </a:lnTo>
                <a:lnTo>
                  <a:pt x="0" y="0"/>
                </a:lnTo>
                <a:close/>
              </a:path>
            </a:pathLst>
          </a:custGeom>
          <a:blipFill>
            <a:blip r:embed="rId3"/>
            <a:stretch>
              <a:fillRect r="-1061"/>
            </a:stretch>
          </a:blipFill>
        </p:spPr>
      </p:sp>
      <p:sp>
        <p:nvSpPr>
          <p:cNvPr id="7" name="TextBox 7"/>
          <p:cNvSpPr txBox="1"/>
          <p:nvPr/>
        </p:nvSpPr>
        <p:spPr>
          <a:xfrm>
            <a:off x="1028700" y="245084"/>
            <a:ext cx="12305508" cy="1111250"/>
          </a:xfrm>
          <a:prstGeom prst="rect">
            <a:avLst/>
          </a:prstGeom>
        </p:spPr>
        <p:txBody>
          <a:bodyPr lIns="0" tIns="0" rIns="0" bIns="0" rtlCol="0" anchor="t">
            <a:spAutoFit/>
          </a:bodyPr>
          <a:lstStyle/>
          <a:p>
            <a:pPr marL="0" lvl="0" indent="0" algn="l">
              <a:lnSpc>
                <a:spcPts val="9099"/>
              </a:lnSpc>
              <a:spcBef>
                <a:spcPct val="0"/>
              </a:spcBef>
            </a:pPr>
            <a:r>
              <a:rPr lang="en-US" sz="6499" dirty="0">
                <a:solidFill>
                  <a:srgbClr val="FFFFFF"/>
                </a:solidFill>
                <a:latin typeface="The Youngest Serif"/>
                <a:ea typeface="The Youngest Serif"/>
                <a:cs typeface="The Youngest Serif"/>
                <a:sym typeface="The Youngest Serif"/>
              </a:rPr>
              <a:t>Les </a:t>
            </a:r>
            <a:r>
              <a:rPr lang="en-US" sz="6499" dirty="0" err="1">
                <a:solidFill>
                  <a:srgbClr val="FFFFFF"/>
                </a:solidFill>
                <a:latin typeface="The Youngest Serif"/>
                <a:ea typeface="The Youngest Serif"/>
                <a:cs typeface="The Youngest Serif"/>
                <a:sym typeface="The Youngest Serif"/>
              </a:rPr>
              <a:t>risques</a:t>
            </a:r>
            <a:r>
              <a:rPr lang="en-US" sz="6499" dirty="0">
                <a:solidFill>
                  <a:srgbClr val="FFFFFF"/>
                </a:solidFill>
                <a:latin typeface="The Youngest Serif"/>
                <a:ea typeface="The Youngest Serif"/>
                <a:cs typeface="The Youngest Serif"/>
                <a:sym typeface="The Youngest Serif"/>
              </a:rPr>
              <a:t> d’EBIOS RM </a:t>
            </a:r>
          </a:p>
        </p:txBody>
      </p:sp>
      <p:sp>
        <p:nvSpPr>
          <p:cNvPr id="8" name="TextBox 8"/>
          <p:cNvSpPr txBox="1"/>
          <p:nvPr/>
        </p:nvSpPr>
        <p:spPr>
          <a:xfrm>
            <a:off x="1028700" y="1448543"/>
            <a:ext cx="6686312" cy="470332"/>
          </a:xfrm>
          <a:prstGeom prst="rect">
            <a:avLst/>
          </a:prstGeom>
        </p:spPr>
        <p:txBody>
          <a:bodyPr lIns="0" tIns="0" rIns="0" bIns="0" rtlCol="0" anchor="t">
            <a:spAutoFit/>
          </a:bodyPr>
          <a:lstStyle/>
          <a:p>
            <a:pPr algn="ctr">
              <a:lnSpc>
                <a:spcPts val="3517"/>
              </a:lnSpc>
              <a:spcBef>
                <a:spcPct val="0"/>
              </a:spcBef>
            </a:pPr>
            <a:r>
              <a:rPr lang="en-US" sz="3517">
                <a:solidFill>
                  <a:srgbClr val="000000"/>
                </a:solidFill>
                <a:latin typeface="Intro Rust"/>
                <a:ea typeface="Intro Rust"/>
                <a:cs typeface="Intro Rust"/>
                <a:sym typeface="Intro Rust"/>
              </a:rPr>
              <a:t>Un raffinement successif </a:t>
            </a:r>
          </a:p>
        </p:txBody>
      </p:sp>
      <p:sp>
        <p:nvSpPr>
          <p:cNvPr id="9" name="TextBox 9"/>
          <p:cNvSpPr txBox="1"/>
          <p:nvPr/>
        </p:nvSpPr>
        <p:spPr>
          <a:xfrm>
            <a:off x="226048" y="2462273"/>
            <a:ext cx="18061952" cy="1372235"/>
          </a:xfrm>
          <a:prstGeom prst="rect">
            <a:avLst/>
          </a:prstGeom>
        </p:spPr>
        <p:txBody>
          <a:bodyPr lIns="0" tIns="0" rIns="0" bIns="0" rtlCol="0" anchor="t">
            <a:spAutoFit/>
          </a:bodyPr>
          <a:lstStyle/>
          <a:p>
            <a:pPr algn="l">
              <a:lnSpc>
                <a:spcPts val="3639"/>
              </a:lnSpc>
              <a:spcBef>
                <a:spcPct val="0"/>
              </a:spcBef>
            </a:pPr>
            <a:r>
              <a:rPr lang="en-US" sz="2599" i="1" u="none" strike="noStrike">
                <a:solidFill>
                  <a:srgbClr val="000000"/>
                </a:solidFill>
                <a:latin typeface="Poppins Italics"/>
                <a:ea typeface="Poppins Italics"/>
                <a:cs typeface="Poppins Italics"/>
                <a:sym typeface="Poppins Italics"/>
              </a:rPr>
              <a:t>« Une approche de management du risque qui part du plus haut niveau (grandes missions de l’objet étudié) pour s’intéresser progressivement aux éléments métier et techniques, en étudiant les chemins d’attaque possibles » </a:t>
            </a:r>
          </a:p>
        </p:txBody>
      </p:sp>
      <p:sp>
        <p:nvSpPr>
          <p:cNvPr id="10" name="TextBox 15">
            <a:extLst>
              <a:ext uri="{FF2B5EF4-FFF2-40B4-BE49-F238E27FC236}">
                <a16:creationId xmlns:a16="http://schemas.microsoft.com/office/drawing/2014/main" id="{D2F8353F-7FC6-6BB1-9BDA-8A99F167D66F}"/>
              </a:ext>
            </a:extLst>
          </p:cNvPr>
          <p:cNvSpPr txBox="1"/>
          <p:nvPr/>
        </p:nvSpPr>
        <p:spPr>
          <a:xfrm>
            <a:off x="17253306" y="9429318"/>
            <a:ext cx="797664" cy="633763"/>
          </a:xfrm>
          <a:prstGeom prst="rect">
            <a:avLst/>
          </a:prstGeom>
        </p:spPr>
        <p:txBody>
          <a:bodyPr wrap="square"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4" tooltip="https://www.linkedin.com/feed/update/urn:li:activity:7283784816095887360"/>
              </a:rPr>
              <a:t>16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29816" y="-8029816"/>
            <a:ext cx="2228368" cy="18288000"/>
            <a:chOff x="0" y="0"/>
            <a:chExt cx="586895" cy="4816593"/>
          </a:xfrm>
        </p:grpSpPr>
        <p:sp>
          <p:nvSpPr>
            <p:cNvPr id="3" name="Freeform 3"/>
            <p:cNvSpPr/>
            <p:nvPr/>
          </p:nvSpPr>
          <p:spPr>
            <a:xfrm>
              <a:off x="0" y="0"/>
              <a:ext cx="586895" cy="4816592"/>
            </a:xfrm>
            <a:custGeom>
              <a:avLst/>
              <a:gdLst/>
              <a:ahLst/>
              <a:cxnLst/>
              <a:rect l="l" t="t" r="r" b="b"/>
              <a:pathLst>
                <a:path w="586895" h="4816592">
                  <a:moveTo>
                    <a:pt x="0" y="0"/>
                  </a:moveTo>
                  <a:lnTo>
                    <a:pt x="586895" y="0"/>
                  </a:lnTo>
                  <a:lnTo>
                    <a:pt x="586895" y="4816592"/>
                  </a:lnTo>
                  <a:lnTo>
                    <a:pt x="0" y="4816592"/>
                  </a:lnTo>
                  <a:close/>
                </a:path>
              </a:pathLst>
            </a:custGeom>
            <a:solidFill>
              <a:srgbClr val="F4A02C"/>
            </a:solidFill>
          </p:spPr>
        </p:sp>
        <p:sp>
          <p:nvSpPr>
            <p:cNvPr id="4" name="TextBox 4"/>
            <p:cNvSpPr txBox="1"/>
            <p:nvPr/>
          </p:nvSpPr>
          <p:spPr>
            <a:xfrm>
              <a:off x="0" y="-47625"/>
              <a:ext cx="586895" cy="4864218"/>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422184" y="540800"/>
            <a:ext cx="3229954" cy="1114334"/>
          </a:xfrm>
          <a:custGeom>
            <a:avLst/>
            <a:gdLst/>
            <a:ahLst/>
            <a:cxnLst/>
            <a:rect l="l" t="t" r="r" b="b"/>
            <a:pathLst>
              <a:path w="3229954" h="1114334">
                <a:moveTo>
                  <a:pt x="0" y="0"/>
                </a:moveTo>
                <a:lnTo>
                  <a:pt x="3229954" y="0"/>
                </a:lnTo>
                <a:lnTo>
                  <a:pt x="3229954" y="1114334"/>
                </a:lnTo>
                <a:lnTo>
                  <a:pt x="0" y="1114334"/>
                </a:lnTo>
                <a:lnTo>
                  <a:pt x="0" y="0"/>
                </a:lnTo>
                <a:close/>
              </a:path>
            </a:pathLst>
          </a:custGeom>
          <a:blipFill>
            <a:blip r:embed="rId2"/>
            <a:stretch>
              <a:fillRect/>
            </a:stretch>
          </a:blipFill>
        </p:spPr>
      </p:sp>
      <p:sp>
        <p:nvSpPr>
          <p:cNvPr id="6" name="Freeform 6"/>
          <p:cNvSpPr/>
          <p:nvPr/>
        </p:nvSpPr>
        <p:spPr>
          <a:xfrm>
            <a:off x="9927350" y="9437260"/>
            <a:ext cx="468385" cy="221419"/>
          </a:xfrm>
          <a:custGeom>
            <a:avLst/>
            <a:gdLst/>
            <a:ahLst/>
            <a:cxnLst/>
            <a:rect l="l" t="t" r="r" b="b"/>
            <a:pathLst>
              <a:path w="468385" h="221419">
                <a:moveTo>
                  <a:pt x="0" y="0"/>
                </a:moveTo>
                <a:lnTo>
                  <a:pt x="468385" y="0"/>
                </a:lnTo>
                <a:lnTo>
                  <a:pt x="468385" y="221419"/>
                </a:lnTo>
                <a:lnTo>
                  <a:pt x="0" y="2214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927350" y="8976817"/>
            <a:ext cx="468385" cy="221419"/>
          </a:xfrm>
          <a:custGeom>
            <a:avLst/>
            <a:gdLst/>
            <a:ahLst/>
            <a:cxnLst/>
            <a:rect l="l" t="t" r="r" b="b"/>
            <a:pathLst>
              <a:path w="468385" h="221419">
                <a:moveTo>
                  <a:pt x="0" y="0"/>
                </a:moveTo>
                <a:lnTo>
                  <a:pt x="468385" y="0"/>
                </a:lnTo>
                <a:lnTo>
                  <a:pt x="468385" y="221418"/>
                </a:lnTo>
                <a:lnTo>
                  <a:pt x="0" y="2214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9927350" y="8517273"/>
            <a:ext cx="468385" cy="221419"/>
          </a:xfrm>
          <a:custGeom>
            <a:avLst/>
            <a:gdLst/>
            <a:ahLst/>
            <a:cxnLst/>
            <a:rect l="l" t="t" r="r" b="b"/>
            <a:pathLst>
              <a:path w="468385" h="221419">
                <a:moveTo>
                  <a:pt x="0" y="0"/>
                </a:moveTo>
                <a:lnTo>
                  <a:pt x="468385" y="0"/>
                </a:lnTo>
                <a:lnTo>
                  <a:pt x="468385" y="221419"/>
                </a:lnTo>
                <a:lnTo>
                  <a:pt x="0" y="2214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9927350" y="8057730"/>
            <a:ext cx="468385" cy="221419"/>
          </a:xfrm>
          <a:custGeom>
            <a:avLst/>
            <a:gdLst/>
            <a:ahLst/>
            <a:cxnLst/>
            <a:rect l="l" t="t" r="r" b="b"/>
            <a:pathLst>
              <a:path w="468385" h="221419">
                <a:moveTo>
                  <a:pt x="0" y="0"/>
                </a:moveTo>
                <a:lnTo>
                  <a:pt x="468385" y="0"/>
                </a:lnTo>
                <a:lnTo>
                  <a:pt x="468385" y="221418"/>
                </a:lnTo>
                <a:lnTo>
                  <a:pt x="0" y="2214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315526" y="4115125"/>
            <a:ext cx="468385" cy="221419"/>
          </a:xfrm>
          <a:custGeom>
            <a:avLst/>
            <a:gdLst/>
            <a:ahLst/>
            <a:cxnLst/>
            <a:rect l="l" t="t" r="r" b="b"/>
            <a:pathLst>
              <a:path w="468385" h="221419">
                <a:moveTo>
                  <a:pt x="0" y="0"/>
                </a:moveTo>
                <a:lnTo>
                  <a:pt x="468386" y="0"/>
                </a:lnTo>
                <a:lnTo>
                  <a:pt x="468386" y="221418"/>
                </a:lnTo>
                <a:lnTo>
                  <a:pt x="0" y="2214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315526" y="6338854"/>
            <a:ext cx="468385" cy="221419"/>
          </a:xfrm>
          <a:custGeom>
            <a:avLst/>
            <a:gdLst/>
            <a:ahLst/>
            <a:cxnLst/>
            <a:rect l="l" t="t" r="r" b="b"/>
            <a:pathLst>
              <a:path w="468385" h="221419">
                <a:moveTo>
                  <a:pt x="0" y="0"/>
                </a:moveTo>
                <a:lnTo>
                  <a:pt x="468386" y="0"/>
                </a:lnTo>
                <a:lnTo>
                  <a:pt x="468386" y="221418"/>
                </a:lnTo>
                <a:lnTo>
                  <a:pt x="0" y="2214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315526" y="8866107"/>
            <a:ext cx="468385" cy="221419"/>
          </a:xfrm>
          <a:custGeom>
            <a:avLst/>
            <a:gdLst/>
            <a:ahLst/>
            <a:cxnLst/>
            <a:rect l="l" t="t" r="r" b="b"/>
            <a:pathLst>
              <a:path w="468385" h="221419">
                <a:moveTo>
                  <a:pt x="0" y="0"/>
                </a:moveTo>
                <a:lnTo>
                  <a:pt x="468386" y="0"/>
                </a:lnTo>
                <a:lnTo>
                  <a:pt x="468386" y="221419"/>
                </a:lnTo>
                <a:lnTo>
                  <a:pt x="0" y="2214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1028700" y="5837154"/>
            <a:ext cx="155145" cy="155145"/>
          </a:xfrm>
          <a:custGeom>
            <a:avLst/>
            <a:gdLst/>
            <a:ahLst/>
            <a:cxnLst/>
            <a:rect l="l" t="t" r="r" b="b"/>
            <a:pathLst>
              <a:path w="155145" h="155145">
                <a:moveTo>
                  <a:pt x="0" y="0"/>
                </a:moveTo>
                <a:lnTo>
                  <a:pt x="155145" y="0"/>
                </a:lnTo>
                <a:lnTo>
                  <a:pt x="155145" y="155145"/>
                </a:lnTo>
                <a:lnTo>
                  <a:pt x="0" y="1551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106273" y="8347774"/>
            <a:ext cx="169500" cy="169500"/>
          </a:xfrm>
          <a:custGeom>
            <a:avLst/>
            <a:gdLst/>
            <a:ahLst/>
            <a:cxnLst/>
            <a:rect l="l" t="t" r="r" b="b"/>
            <a:pathLst>
              <a:path w="169500" h="169500">
                <a:moveTo>
                  <a:pt x="0" y="0"/>
                </a:moveTo>
                <a:lnTo>
                  <a:pt x="169499" y="0"/>
                </a:lnTo>
                <a:lnTo>
                  <a:pt x="169499" y="169499"/>
                </a:lnTo>
                <a:lnTo>
                  <a:pt x="0" y="1694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TextBox 15"/>
          <p:cNvSpPr txBox="1"/>
          <p:nvPr/>
        </p:nvSpPr>
        <p:spPr>
          <a:xfrm>
            <a:off x="1028700" y="245084"/>
            <a:ext cx="12305508" cy="1111250"/>
          </a:xfrm>
          <a:prstGeom prst="rect">
            <a:avLst/>
          </a:prstGeom>
        </p:spPr>
        <p:txBody>
          <a:bodyPr lIns="0" tIns="0" rIns="0" bIns="0" rtlCol="0" anchor="t">
            <a:spAutoFit/>
          </a:bodyPr>
          <a:lstStyle/>
          <a:p>
            <a:pPr marL="0" lvl="0" indent="0" algn="l">
              <a:lnSpc>
                <a:spcPts val="9099"/>
              </a:lnSpc>
              <a:spcBef>
                <a:spcPct val="0"/>
              </a:spcBef>
            </a:pPr>
            <a:r>
              <a:rPr lang="en-US" sz="6499">
                <a:solidFill>
                  <a:srgbClr val="FFFFFF"/>
                </a:solidFill>
                <a:latin typeface="The Youngest Serif"/>
                <a:ea typeface="The Youngest Serif"/>
                <a:cs typeface="The Youngest Serif"/>
                <a:sym typeface="The Youngest Serif"/>
              </a:rPr>
              <a:t>ANSSI et Club EBIOS </a:t>
            </a:r>
          </a:p>
        </p:txBody>
      </p:sp>
      <p:sp>
        <p:nvSpPr>
          <p:cNvPr id="16" name="TextBox 16"/>
          <p:cNvSpPr txBox="1"/>
          <p:nvPr/>
        </p:nvSpPr>
        <p:spPr>
          <a:xfrm>
            <a:off x="1028674" y="1448543"/>
            <a:ext cx="3721232" cy="470332"/>
          </a:xfrm>
          <a:prstGeom prst="rect">
            <a:avLst/>
          </a:prstGeom>
        </p:spPr>
        <p:txBody>
          <a:bodyPr lIns="0" tIns="0" rIns="0" bIns="0" rtlCol="0" anchor="t">
            <a:spAutoFit/>
          </a:bodyPr>
          <a:lstStyle/>
          <a:p>
            <a:pPr algn="ctr">
              <a:lnSpc>
                <a:spcPts val="3517"/>
              </a:lnSpc>
              <a:spcBef>
                <a:spcPct val="0"/>
              </a:spcBef>
            </a:pPr>
            <a:r>
              <a:rPr lang="en-US" sz="3517">
                <a:solidFill>
                  <a:srgbClr val="000000"/>
                </a:solidFill>
                <a:latin typeface="Intro Rust"/>
                <a:ea typeface="Intro Rust"/>
                <a:cs typeface="Intro Rust"/>
                <a:sym typeface="Intro Rust"/>
              </a:rPr>
              <a:t>Qui fait quoi ?</a:t>
            </a:r>
          </a:p>
        </p:txBody>
      </p:sp>
      <p:sp>
        <p:nvSpPr>
          <p:cNvPr id="17" name="TextBox 17"/>
          <p:cNvSpPr txBox="1"/>
          <p:nvPr/>
        </p:nvSpPr>
        <p:spPr>
          <a:xfrm>
            <a:off x="949978" y="3516630"/>
            <a:ext cx="7599804" cy="1884045"/>
          </a:xfrm>
          <a:prstGeom prst="rect">
            <a:avLst/>
          </a:prstGeom>
        </p:spPr>
        <p:txBody>
          <a:bodyPr lIns="0" tIns="0" rIns="0" bIns="0" rtlCol="0" anchor="t">
            <a:spAutoFit/>
          </a:bodyPr>
          <a:lstStyle/>
          <a:p>
            <a:pPr algn="l">
              <a:lnSpc>
                <a:spcPts val="3919"/>
              </a:lnSpc>
            </a:pPr>
            <a:r>
              <a:rPr lang="en-US" sz="2799" u="none" strike="noStrike" dirty="0">
                <a:solidFill>
                  <a:srgbClr val="000000"/>
                </a:solidFill>
                <a:latin typeface="Poppins"/>
                <a:ea typeface="Poppins"/>
                <a:cs typeface="Poppins"/>
                <a:sym typeface="Poppins"/>
              </a:rPr>
              <a:t> </a:t>
            </a:r>
            <a:r>
              <a:rPr lang="en-US" sz="2799" b="1" u="none" strike="noStrike" dirty="0">
                <a:solidFill>
                  <a:srgbClr val="000000"/>
                </a:solidFill>
                <a:latin typeface="Poppins Bold"/>
                <a:ea typeface="Poppins Bold"/>
                <a:cs typeface="Poppins Bold"/>
                <a:sym typeface="Poppins Bold"/>
              </a:rPr>
              <a:t>. </a:t>
            </a:r>
            <a:r>
              <a:rPr lang="en-US" sz="2799" u="none" strike="noStrike" dirty="0" err="1">
                <a:solidFill>
                  <a:srgbClr val="000000"/>
                </a:solidFill>
                <a:latin typeface="Poppins"/>
                <a:ea typeface="Poppins"/>
                <a:cs typeface="Poppins"/>
                <a:sym typeface="Poppins"/>
              </a:rPr>
              <a:t>Publier</a:t>
            </a:r>
            <a:r>
              <a:rPr lang="en-US" sz="2799" u="none" strike="noStrike" dirty="0">
                <a:solidFill>
                  <a:srgbClr val="000000"/>
                </a:solidFill>
                <a:latin typeface="Poppins"/>
                <a:ea typeface="Poppins"/>
                <a:cs typeface="Poppins"/>
                <a:sym typeface="Poppins"/>
              </a:rPr>
              <a:t> la </a:t>
            </a:r>
            <a:r>
              <a:rPr lang="en-US" sz="2799" u="none" strike="noStrike" dirty="0" err="1">
                <a:solidFill>
                  <a:srgbClr val="000000"/>
                </a:solidFill>
                <a:latin typeface="Poppins"/>
                <a:ea typeface="Poppins"/>
                <a:cs typeface="Poppins"/>
                <a:sym typeface="Poppins"/>
              </a:rPr>
              <a:t>méthode</a:t>
            </a:r>
            <a:r>
              <a:rPr lang="en-US" sz="2799" u="none" strike="noStrike" dirty="0">
                <a:solidFill>
                  <a:srgbClr val="000000"/>
                </a:solidFill>
                <a:latin typeface="Poppins"/>
                <a:ea typeface="Poppins"/>
                <a:cs typeface="Poppins"/>
                <a:sym typeface="Poppins"/>
              </a:rPr>
              <a:t> EBIOS RM </a:t>
            </a:r>
          </a:p>
          <a:p>
            <a:pPr algn="l">
              <a:lnSpc>
                <a:spcPts val="3639"/>
              </a:lnSpc>
              <a:spcBef>
                <a:spcPct val="0"/>
              </a:spcBef>
            </a:pPr>
            <a:r>
              <a:rPr lang="en-US" sz="2599" u="none" strike="noStrike" dirty="0">
                <a:solidFill>
                  <a:srgbClr val="F68712"/>
                </a:solidFill>
                <a:latin typeface="Poppins"/>
                <a:ea typeface="Poppins"/>
                <a:cs typeface="Poppins"/>
                <a:sym typeface="Poppins"/>
              </a:rPr>
              <a:t>https://</a:t>
            </a:r>
            <a:r>
              <a:rPr lang="en-US" sz="2599" u="none" strike="noStrike" dirty="0" err="1">
                <a:solidFill>
                  <a:srgbClr val="F68712"/>
                </a:solidFill>
                <a:latin typeface="Poppins"/>
                <a:ea typeface="Poppins"/>
                <a:cs typeface="Poppins"/>
                <a:sym typeface="Poppins"/>
              </a:rPr>
              <a:t>www.ssi.gouv.fr</a:t>
            </a:r>
            <a:r>
              <a:rPr lang="en-US" sz="2599" u="none" strike="noStrike" dirty="0">
                <a:solidFill>
                  <a:srgbClr val="F68712"/>
                </a:solidFill>
                <a:latin typeface="Poppins"/>
                <a:ea typeface="Poppins"/>
                <a:cs typeface="Poppins"/>
                <a:sym typeface="Poppins"/>
              </a:rPr>
              <a:t>/administration/manage </a:t>
            </a:r>
            <a:r>
              <a:rPr lang="en-US" sz="2599" u="none" strike="noStrike" dirty="0" err="1">
                <a:solidFill>
                  <a:srgbClr val="F68712"/>
                </a:solidFill>
                <a:latin typeface="Poppins"/>
                <a:ea typeface="Poppins"/>
                <a:cs typeface="Poppins"/>
                <a:sym typeface="Poppins"/>
              </a:rPr>
              <a:t>ment</a:t>
            </a:r>
            <a:r>
              <a:rPr lang="en-US" sz="2599" u="none" strike="noStrike" dirty="0">
                <a:solidFill>
                  <a:srgbClr val="F68712"/>
                </a:solidFill>
                <a:latin typeface="Poppins"/>
                <a:ea typeface="Poppins"/>
                <a:cs typeface="Poppins"/>
                <a:sym typeface="Poppins"/>
              </a:rPr>
              <a:t>-du-</a:t>
            </a:r>
            <a:r>
              <a:rPr lang="en-US" sz="2599" u="none" strike="noStrike" dirty="0" err="1">
                <a:solidFill>
                  <a:srgbClr val="F68712"/>
                </a:solidFill>
                <a:latin typeface="Poppins"/>
                <a:ea typeface="Poppins"/>
                <a:cs typeface="Poppins"/>
                <a:sym typeface="Poppins"/>
              </a:rPr>
              <a:t>risque</a:t>
            </a:r>
            <a:r>
              <a:rPr lang="en-US" sz="2599" u="none" strike="noStrike" dirty="0">
                <a:solidFill>
                  <a:srgbClr val="F68712"/>
                </a:solidFill>
                <a:latin typeface="Poppins"/>
                <a:ea typeface="Poppins"/>
                <a:cs typeface="Poppins"/>
                <a:sym typeface="Poppins"/>
              </a:rPr>
              <a:t>/la-</a:t>
            </a:r>
            <a:r>
              <a:rPr lang="en-US" sz="2599" u="none" strike="noStrike" dirty="0" err="1">
                <a:solidFill>
                  <a:srgbClr val="F68712"/>
                </a:solidFill>
                <a:latin typeface="Poppins"/>
                <a:ea typeface="Poppins"/>
                <a:cs typeface="Poppins"/>
                <a:sym typeface="Poppins"/>
              </a:rPr>
              <a:t>methode</a:t>
            </a:r>
            <a:r>
              <a:rPr lang="en-US" sz="2599" u="none" strike="noStrike" dirty="0">
                <a:solidFill>
                  <a:srgbClr val="F68712"/>
                </a:solidFill>
                <a:latin typeface="Poppins"/>
                <a:ea typeface="Poppins"/>
                <a:cs typeface="Poppins"/>
                <a:sym typeface="Poppins"/>
              </a:rPr>
              <a:t>-</a:t>
            </a:r>
            <a:r>
              <a:rPr lang="en-US" sz="2599" u="none" strike="noStrike" dirty="0" err="1">
                <a:solidFill>
                  <a:srgbClr val="F68712"/>
                </a:solidFill>
                <a:latin typeface="Poppins"/>
                <a:ea typeface="Poppins"/>
                <a:cs typeface="Poppins"/>
                <a:sym typeface="Poppins"/>
              </a:rPr>
              <a:t>ebios</a:t>
            </a:r>
            <a:r>
              <a:rPr lang="en-US" sz="2599" u="none" strike="noStrike" dirty="0">
                <a:solidFill>
                  <a:srgbClr val="F68712"/>
                </a:solidFill>
                <a:latin typeface="Poppins"/>
                <a:ea typeface="Poppins"/>
                <a:cs typeface="Poppins"/>
                <a:sym typeface="Poppins"/>
              </a:rPr>
              <a:t>-risk-manager/</a:t>
            </a:r>
          </a:p>
        </p:txBody>
      </p:sp>
      <p:sp>
        <p:nvSpPr>
          <p:cNvPr id="18" name="TextBox 18"/>
          <p:cNvSpPr txBox="1"/>
          <p:nvPr/>
        </p:nvSpPr>
        <p:spPr>
          <a:xfrm>
            <a:off x="1028700" y="6127512"/>
            <a:ext cx="7599804" cy="2286635"/>
          </a:xfrm>
          <a:prstGeom prst="rect">
            <a:avLst/>
          </a:prstGeom>
        </p:spPr>
        <p:txBody>
          <a:bodyPr lIns="0" tIns="0" rIns="0" bIns="0" rtlCol="0" anchor="t">
            <a:spAutoFit/>
          </a:bodyPr>
          <a:lstStyle/>
          <a:p>
            <a:pPr algn="l">
              <a:lnSpc>
                <a:spcPts val="3639"/>
              </a:lnSpc>
            </a:pPr>
            <a:r>
              <a:rPr lang="en-US" sz="2599">
                <a:solidFill>
                  <a:srgbClr val="F68712"/>
                </a:solidFill>
                <a:latin typeface="Poppins"/>
                <a:ea typeface="Poppins"/>
                <a:cs typeface="Poppins"/>
                <a:sym typeface="Poppins"/>
              </a:rPr>
              <a:t> https://www.ssi.gouv.fr/actualite/un-label-ebios- risk-manager-pour-les-solutions-qui- accompagneront-la-nouvelle-methode-de- management-des-risques-numeriques/ </a:t>
            </a:r>
          </a:p>
          <a:p>
            <a:pPr algn="l">
              <a:lnSpc>
                <a:spcPts val="3639"/>
              </a:lnSpc>
            </a:pPr>
            <a:endParaRPr lang="en-US" sz="2599">
              <a:solidFill>
                <a:srgbClr val="F68712"/>
              </a:solidFill>
              <a:latin typeface="Poppins"/>
              <a:ea typeface="Poppins"/>
              <a:cs typeface="Poppins"/>
              <a:sym typeface="Poppins"/>
            </a:endParaRPr>
          </a:p>
        </p:txBody>
      </p:sp>
      <p:sp>
        <p:nvSpPr>
          <p:cNvPr id="19" name="TextBox 19"/>
          <p:cNvSpPr txBox="1"/>
          <p:nvPr/>
        </p:nvSpPr>
        <p:spPr>
          <a:xfrm>
            <a:off x="1028674" y="8736471"/>
            <a:ext cx="7786442" cy="1413822"/>
          </a:xfrm>
          <a:prstGeom prst="rect">
            <a:avLst/>
          </a:prstGeom>
        </p:spPr>
        <p:txBody>
          <a:bodyPr lIns="0" tIns="0" rIns="0" bIns="0" rtlCol="0" anchor="t">
            <a:spAutoFit/>
          </a:bodyPr>
          <a:lstStyle/>
          <a:p>
            <a:pPr algn="l">
              <a:lnSpc>
                <a:spcPts val="3729"/>
              </a:lnSpc>
            </a:pPr>
            <a:r>
              <a:rPr lang="en-US" sz="2663">
                <a:solidFill>
                  <a:srgbClr val="F4A02C"/>
                </a:solidFill>
                <a:latin typeface="Poppins"/>
                <a:ea typeface="Poppins"/>
                <a:cs typeface="Poppins"/>
                <a:sym typeface="Poppins"/>
              </a:rPr>
              <a:t>https://www.ssi.gouv.fr/administration/formatio ns/ </a:t>
            </a:r>
          </a:p>
          <a:p>
            <a:pPr algn="l">
              <a:lnSpc>
                <a:spcPts val="3729"/>
              </a:lnSpc>
            </a:pPr>
            <a:endParaRPr lang="en-US" sz="2663">
              <a:solidFill>
                <a:srgbClr val="F4A02C"/>
              </a:solidFill>
              <a:latin typeface="Poppins"/>
              <a:ea typeface="Poppins"/>
              <a:cs typeface="Poppins"/>
              <a:sym typeface="Poppins"/>
            </a:endParaRPr>
          </a:p>
        </p:txBody>
      </p:sp>
      <p:sp>
        <p:nvSpPr>
          <p:cNvPr id="20" name="TextBox 20"/>
          <p:cNvSpPr txBox="1"/>
          <p:nvPr/>
        </p:nvSpPr>
        <p:spPr>
          <a:xfrm>
            <a:off x="1960000" y="2667125"/>
            <a:ext cx="3535602" cy="588475"/>
          </a:xfrm>
          <a:prstGeom prst="rect">
            <a:avLst/>
          </a:prstGeom>
        </p:spPr>
        <p:txBody>
          <a:bodyPr lIns="0" tIns="0" rIns="0" bIns="0" rtlCol="0" anchor="t">
            <a:spAutoFit/>
          </a:bodyPr>
          <a:lstStyle/>
          <a:p>
            <a:pPr marL="0" lvl="0" indent="0" algn="l">
              <a:lnSpc>
                <a:spcPts val="4899"/>
              </a:lnSpc>
              <a:spcBef>
                <a:spcPct val="0"/>
              </a:spcBef>
            </a:pPr>
            <a:r>
              <a:rPr lang="en-US" sz="3499" b="1" u="none" strike="noStrike">
                <a:solidFill>
                  <a:srgbClr val="545454"/>
                </a:solidFill>
                <a:latin typeface="Source Sans Pro Bold"/>
                <a:ea typeface="Source Sans Pro Bold"/>
                <a:cs typeface="Source Sans Pro Bold"/>
                <a:sym typeface="Source Sans Pro Bold"/>
              </a:rPr>
              <a:t>Le rôle de l’ANSSI </a:t>
            </a:r>
          </a:p>
        </p:txBody>
      </p:sp>
      <p:sp>
        <p:nvSpPr>
          <p:cNvPr id="21" name="TextBox 21"/>
          <p:cNvSpPr txBox="1"/>
          <p:nvPr/>
        </p:nvSpPr>
        <p:spPr>
          <a:xfrm>
            <a:off x="9671548" y="3555360"/>
            <a:ext cx="8145932" cy="4115435"/>
          </a:xfrm>
          <a:prstGeom prst="rect">
            <a:avLst/>
          </a:prstGeom>
        </p:spPr>
        <p:txBody>
          <a:bodyPr lIns="0" tIns="0" rIns="0" bIns="0" rtlCol="0" anchor="t">
            <a:spAutoFit/>
          </a:bodyPr>
          <a:lstStyle/>
          <a:p>
            <a:pPr marL="561339" lvl="1" indent="-280669" algn="l">
              <a:lnSpc>
                <a:spcPts val="3639"/>
              </a:lnSpc>
              <a:buFont typeface="Arial"/>
              <a:buChar char="•"/>
            </a:pPr>
            <a:r>
              <a:rPr lang="en-US" sz="2599" u="none" strike="noStrike">
                <a:solidFill>
                  <a:srgbClr val="000000"/>
                </a:solidFill>
                <a:latin typeface="Poppins"/>
                <a:ea typeface="Poppins"/>
                <a:cs typeface="Poppins"/>
                <a:sym typeface="Poppins"/>
              </a:rPr>
              <a:t>Fédérer la communauté </a:t>
            </a:r>
          </a:p>
          <a:p>
            <a:pPr marL="561339" lvl="1" indent="-280669" algn="l">
              <a:lnSpc>
                <a:spcPts val="3639"/>
              </a:lnSpc>
              <a:buFont typeface="Arial"/>
              <a:buChar char="•"/>
            </a:pPr>
            <a:r>
              <a:rPr lang="en-US" sz="2599" u="none" strike="noStrike">
                <a:solidFill>
                  <a:srgbClr val="000000"/>
                </a:solidFill>
                <a:latin typeface="Poppins"/>
                <a:ea typeface="Poppins"/>
                <a:cs typeface="Poppins"/>
                <a:sym typeface="Poppins"/>
              </a:rPr>
              <a:t>Créer et diffuser l’outillage : bases de connaissances, techniques, études de cas, </a:t>
            </a:r>
            <a:r>
              <a:rPr lang="en-US" sz="2599" i="1" u="none" strike="noStrike">
                <a:solidFill>
                  <a:srgbClr val="000000"/>
                </a:solidFill>
                <a:latin typeface="Poppins Italics"/>
                <a:ea typeface="Poppins Italics"/>
                <a:cs typeface="Poppins Italics"/>
                <a:sym typeface="Poppins Italics"/>
              </a:rPr>
              <a:t>etc.</a:t>
            </a:r>
          </a:p>
          <a:p>
            <a:pPr marL="561339" lvl="1" indent="-280669" algn="l">
              <a:lnSpc>
                <a:spcPts val="3639"/>
              </a:lnSpc>
              <a:buFont typeface="Arial"/>
              <a:buChar char="•"/>
            </a:pPr>
            <a:r>
              <a:rPr lang="en-US" sz="2599" u="none" strike="noStrike">
                <a:solidFill>
                  <a:srgbClr val="000000"/>
                </a:solidFill>
                <a:latin typeface="Poppins"/>
                <a:ea typeface="Poppins"/>
                <a:cs typeface="Poppins"/>
                <a:sym typeface="Poppins"/>
              </a:rPr>
              <a:t>Partager des expériences et harmoniser les pratiques </a:t>
            </a:r>
          </a:p>
          <a:p>
            <a:pPr marL="561339" lvl="1" indent="-280669" algn="l">
              <a:lnSpc>
                <a:spcPts val="3639"/>
              </a:lnSpc>
              <a:buFont typeface="Arial"/>
              <a:buChar char="•"/>
            </a:pPr>
            <a:r>
              <a:rPr lang="en-US" sz="2599" u="none" strike="noStrike">
                <a:solidFill>
                  <a:srgbClr val="000000"/>
                </a:solidFill>
                <a:latin typeface="Poppins"/>
                <a:ea typeface="Poppins"/>
                <a:cs typeface="Poppins"/>
                <a:sym typeface="Poppins"/>
              </a:rPr>
              <a:t>Agréer les certificateurs</a:t>
            </a:r>
          </a:p>
          <a:p>
            <a:pPr marL="561339" lvl="1" indent="-280669" algn="l">
              <a:lnSpc>
                <a:spcPts val="3639"/>
              </a:lnSpc>
              <a:buFont typeface="Arial"/>
              <a:buChar char="•"/>
            </a:pPr>
            <a:r>
              <a:rPr lang="en-US" sz="2599" u="none" strike="noStrike">
                <a:solidFill>
                  <a:srgbClr val="000000"/>
                </a:solidFill>
                <a:latin typeface="Poppins"/>
                <a:ea typeface="Poppins"/>
                <a:cs typeface="Poppins"/>
                <a:sym typeface="Poppins"/>
              </a:rPr>
              <a:t>Animer le Cercle des formateurs </a:t>
            </a:r>
          </a:p>
          <a:p>
            <a:pPr marL="561339" lvl="1" indent="-280669" algn="l">
              <a:lnSpc>
                <a:spcPts val="3639"/>
              </a:lnSpc>
              <a:buFont typeface="Arial"/>
              <a:buChar char="•"/>
            </a:pPr>
            <a:r>
              <a:rPr lang="en-US" sz="2599" u="none" strike="noStrike">
                <a:solidFill>
                  <a:srgbClr val="000000"/>
                </a:solidFill>
                <a:latin typeface="Poppins"/>
                <a:ea typeface="Poppins"/>
                <a:cs typeface="Poppins"/>
                <a:sym typeface="Poppins"/>
              </a:rPr>
              <a:t>Promouvoir la gestion des risques</a:t>
            </a:r>
          </a:p>
        </p:txBody>
      </p:sp>
      <p:sp>
        <p:nvSpPr>
          <p:cNvPr id="22" name="TextBox 22"/>
          <p:cNvSpPr txBox="1"/>
          <p:nvPr/>
        </p:nvSpPr>
        <p:spPr>
          <a:xfrm>
            <a:off x="10438954" y="7910871"/>
            <a:ext cx="8145932" cy="2286635"/>
          </a:xfrm>
          <a:prstGeom prst="rect">
            <a:avLst/>
          </a:prstGeom>
        </p:spPr>
        <p:txBody>
          <a:bodyPr lIns="0" tIns="0" rIns="0" bIns="0" rtlCol="0" anchor="t">
            <a:spAutoFit/>
          </a:bodyPr>
          <a:lstStyle/>
          <a:p>
            <a:pPr algn="l">
              <a:lnSpc>
                <a:spcPts val="3639"/>
              </a:lnSpc>
            </a:pPr>
            <a:r>
              <a:rPr lang="en-US" sz="2599">
                <a:solidFill>
                  <a:srgbClr val="000000"/>
                </a:solidFill>
                <a:latin typeface="Poppins"/>
                <a:ea typeface="Poppins"/>
                <a:cs typeface="Poppins"/>
                <a:sym typeface="Poppins"/>
              </a:rPr>
              <a:t>Des réunions pour échanger </a:t>
            </a:r>
          </a:p>
          <a:p>
            <a:pPr algn="l">
              <a:lnSpc>
                <a:spcPts val="3639"/>
              </a:lnSpc>
            </a:pPr>
            <a:r>
              <a:rPr lang="en-US" sz="2599">
                <a:solidFill>
                  <a:srgbClr val="000000"/>
                </a:solidFill>
                <a:latin typeface="Poppins"/>
                <a:ea typeface="Poppins"/>
                <a:cs typeface="Poppins"/>
                <a:sym typeface="Poppins"/>
              </a:rPr>
              <a:t>Des GT et un forum pour construire</a:t>
            </a:r>
          </a:p>
          <a:p>
            <a:pPr algn="l">
              <a:lnSpc>
                <a:spcPts val="3639"/>
              </a:lnSpc>
            </a:pPr>
            <a:r>
              <a:rPr lang="en-US" sz="2599">
                <a:solidFill>
                  <a:srgbClr val="000000"/>
                </a:solidFill>
                <a:latin typeface="Poppins"/>
                <a:ea typeface="Poppins"/>
                <a:cs typeface="Poppins"/>
                <a:sym typeface="Poppins"/>
              </a:rPr>
              <a:t>Un site pour diffuser les outils</a:t>
            </a:r>
          </a:p>
          <a:p>
            <a:pPr algn="l">
              <a:lnSpc>
                <a:spcPts val="3639"/>
              </a:lnSpc>
            </a:pPr>
            <a:r>
              <a:rPr lang="en-US" sz="2599">
                <a:solidFill>
                  <a:srgbClr val="000000"/>
                </a:solidFill>
                <a:latin typeface="Poppins"/>
                <a:ea typeface="Poppins"/>
                <a:cs typeface="Poppins"/>
                <a:sym typeface="Poppins"/>
              </a:rPr>
              <a:t>Les réseaux sociaux pour promouvoir</a:t>
            </a:r>
          </a:p>
          <a:p>
            <a:pPr algn="l">
              <a:lnSpc>
                <a:spcPts val="3639"/>
              </a:lnSpc>
            </a:pPr>
            <a:endParaRPr lang="en-US" sz="2599">
              <a:solidFill>
                <a:srgbClr val="000000"/>
              </a:solidFill>
              <a:latin typeface="Poppins"/>
              <a:ea typeface="Poppins"/>
              <a:cs typeface="Poppins"/>
              <a:sym typeface="Poppins"/>
            </a:endParaRPr>
          </a:p>
        </p:txBody>
      </p:sp>
      <p:sp>
        <p:nvSpPr>
          <p:cNvPr id="23" name="TextBox 23"/>
          <p:cNvSpPr txBox="1"/>
          <p:nvPr/>
        </p:nvSpPr>
        <p:spPr>
          <a:xfrm>
            <a:off x="10913259" y="2602390"/>
            <a:ext cx="2997321" cy="588475"/>
          </a:xfrm>
          <a:prstGeom prst="rect">
            <a:avLst/>
          </a:prstGeom>
        </p:spPr>
        <p:txBody>
          <a:bodyPr lIns="0" tIns="0" rIns="0" bIns="0" rtlCol="0" anchor="t">
            <a:spAutoFit/>
          </a:bodyPr>
          <a:lstStyle/>
          <a:p>
            <a:pPr marL="0" lvl="0" indent="0" algn="l">
              <a:lnSpc>
                <a:spcPts val="4899"/>
              </a:lnSpc>
              <a:spcBef>
                <a:spcPct val="0"/>
              </a:spcBef>
            </a:pPr>
            <a:r>
              <a:rPr lang="en-US" sz="3499" b="1">
                <a:solidFill>
                  <a:srgbClr val="545454"/>
                </a:solidFill>
                <a:latin typeface="Source Sans Pro Bold"/>
                <a:ea typeface="Source Sans Pro Bold"/>
                <a:cs typeface="Source Sans Pro Bold"/>
                <a:sym typeface="Source Sans Pro Bold"/>
              </a:rPr>
              <a:t>Le rôle du Club </a:t>
            </a:r>
          </a:p>
        </p:txBody>
      </p:sp>
      <p:sp>
        <p:nvSpPr>
          <p:cNvPr id="24" name="TextBox 24"/>
          <p:cNvSpPr txBox="1"/>
          <p:nvPr/>
        </p:nvSpPr>
        <p:spPr>
          <a:xfrm>
            <a:off x="1028700" y="5608315"/>
            <a:ext cx="5272311" cy="419577"/>
          </a:xfrm>
          <a:prstGeom prst="rect">
            <a:avLst/>
          </a:prstGeom>
        </p:spPr>
        <p:txBody>
          <a:bodyPr lIns="0" tIns="0" rIns="0" bIns="0" rtlCol="0" anchor="t">
            <a:spAutoFit/>
          </a:bodyPr>
          <a:lstStyle/>
          <a:p>
            <a:pPr algn="ctr">
              <a:lnSpc>
                <a:spcPts val="3565"/>
              </a:lnSpc>
              <a:spcBef>
                <a:spcPct val="0"/>
              </a:spcBef>
            </a:pPr>
            <a:r>
              <a:rPr lang="en-US" sz="2546">
                <a:solidFill>
                  <a:srgbClr val="000000"/>
                </a:solidFill>
                <a:latin typeface="Open Sauce"/>
                <a:ea typeface="Open Sauce"/>
                <a:cs typeface="Open Sauce"/>
                <a:sym typeface="Open Sauce"/>
              </a:rPr>
              <a:t>Labelliser des outils logiciels </a:t>
            </a:r>
          </a:p>
        </p:txBody>
      </p:sp>
      <p:sp>
        <p:nvSpPr>
          <p:cNvPr id="25" name="TextBox 25"/>
          <p:cNvSpPr txBox="1"/>
          <p:nvPr/>
        </p:nvSpPr>
        <p:spPr>
          <a:xfrm>
            <a:off x="1409756" y="8177548"/>
            <a:ext cx="4396295" cy="435098"/>
          </a:xfrm>
          <a:prstGeom prst="rect">
            <a:avLst/>
          </a:prstGeom>
        </p:spPr>
        <p:txBody>
          <a:bodyPr lIns="0" tIns="0" rIns="0" bIns="0" rtlCol="0" anchor="t">
            <a:spAutoFit/>
          </a:bodyPr>
          <a:lstStyle/>
          <a:p>
            <a:pPr algn="ctr">
              <a:lnSpc>
                <a:spcPts val="3685"/>
              </a:lnSpc>
              <a:spcBef>
                <a:spcPct val="0"/>
              </a:spcBef>
            </a:pPr>
            <a:r>
              <a:rPr lang="en-US" sz="2632">
                <a:solidFill>
                  <a:srgbClr val="000000"/>
                </a:solidFill>
                <a:latin typeface="Open Sauce"/>
                <a:ea typeface="Open Sauce"/>
                <a:cs typeface="Open Sauce"/>
                <a:sym typeface="Open Sauce"/>
              </a:rPr>
              <a:t>Former les administrations </a:t>
            </a:r>
          </a:p>
        </p:txBody>
      </p:sp>
      <p:sp>
        <p:nvSpPr>
          <p:cNvPr id="26" name="TextBox 15">
            <a:extLst>
              <a:ext uri="{FF2B5EF4-FFF2-40B4-BE49-F238E27FC236}">
                <a16:creationId xmlns:a16="http://schemas.microsoft.com/office/drawing/2014/main" id="{341A15F7-6C81-AF78-F03C-EFA94BF224E0}"/>
              </a:ext>
            </a:extLst>
          </p:cNvPr>
          <p:cNvSpPr txBox="1"/>
          <p:nvPr/>
        </p:nvSpPr>
        <p:spPr>
          <a:xfrm>
            <a:off x="17353582" y="9516530"/>
            <a:ext cx="876274" cy="633763"/>
          </a:xfrm>
          <a:prstGeom prst="rect">
            <a:avLst/>
          </a:prstGeom>
        </p:spPr>
        <p:txBody>
          <a:bodyPr wrap="square"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7" tooltip="https://www.linkedin.com/feed/update/urn:li:activity:7283784816095887360"/>
              </a:rPr>
              <a:t>17</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29816" y="-8029816"/>
            <a:ext cx="2228368" cy="18288000"/>
            <a:chOff x="0" y="0"/>
            <a:chExt cx="586895" cy="4816593"/>
          </a:xfrm>
        </p:grpSpPr>
        <p:sp>
          <p:nvSpPr>
            <p:cNvPr id="3" name="Freeform 3"/>
            <p:cNvSpPr/>
            <p:nvPr/>
          </p:nvSpPr>
          <p:spPr>
            <a:xfrm>
              <a:off x="0" y="0"/>
              <a:ext cx="586895" cy="4816592"/>
            </a:xfrm>
            <a:custGeom>
              <a:avLst/>
              <a:gdLst/>
              <a:ahLst/>
              <a:cxnLst/>
              <a:rect l="l" t="t" r="r" b="b"/>
              <a:pathLst>
                <a:path w="586895" h="4816592">
                  <a:moveTo>
                    <a:pt x="0" y="0"/>
                  </a:moveTo>
                  <a:lnTo>
                    <a:pt x="586895" y="0"/>
                  </a:lnTo>
                  <a:lnTo>
                    <a:pt x="586895" y="4816592"/>
                  </a:lnTo>
                  <a:lnTo>
                    <a:pt x="0" y="4816592"/>
                  </a:lnTo>
                  <a:close/>
                </a:path>
              </a:pathLst>
            </a:custGeom>
            <a:solidFill>
              <a:srgbClr val="F4A02C"/>
            </a:solidFill>
          </p:spPr>
        </p:sp>
        <p:sp>
          <p:nvSpPr>
            <p:cNvPr id="4" name="TextBox 4"/>
            <p:cNvSpPr txBox="1"/>
            <p:nvPr/>
          </p:nvSpPr>
          <p:spPr>
            <a:xfrm>
              <a:off x="0" y="-47625"/>
              <a:ext cx="586895" cy="4864218"/>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422184" y="540800"/>
            <a:ext cx="3229954" cy="1114334"/>
          </a:xfrm>
          <a:custGeom>
            <a:avLst/>
            <a:gdLst/>
            <a:ahLst/>
            <a:cxnLst/>
            <a:rect l="l" t="t" r="r" b="b"/>
            <a:pathLst>
              <a:path w="3229954" h="1114334">
                <a:moveTo>
                  <a:pt x="0" y="0"/>
                </a:moveTo>
                <a:lnTo>
                  <a:pt x="3229954" y="0"/>
                </a:lnTo>
                <a:lnTo>
                  <a:pt x="3229954" y="1114334"/>
                </a:lnTo>
                <a:lnTo>
                  <a:pt x="0" y="1114334"/>
                </a:lnTo>
                <a:lnTo>
                  <a:pt x="0" y="0"/>
                </a:lnTo>
                <a:close/>
              </a:path>
            </a:pathLst>
          </a:custGeom>
          <a:blipFill>
            <a:blip r:embed="rId2"/>
            <a:stretch>
              <a:fillRect/>
            </a:stretch>
          </a:blipFill>
        </p:spPr>
      </p:sp>
      <p:sp>
        <p:nvSpPr>
          <p:cNvPr id="6" name="TextBox 6"/>
          <p:cNvSpPr txBox="1"/>
          <p:nvPr/>
        </p:nvSpPr>
        <p:spPr>
          <a:xfrm>
            <a:off x="574907" y="480430"/>
            <a:ext cx="12305508" cy="1111250"/>
          </a:xfrm>
          <a:prstGeom prst="rect">
            <a:avLst/>
          </a:prstGeom>
        </p:spPr>
        <p:txBody>
          <a:bodyPr lIns="0" tIns="0" rIns="0" bIns="0" rtlCol="0" anchor="t">
            <a:spAutoFit/>
          </a:bodyPr>
          <a:lstStyle/>
          <a:p>
            <a:pPr marL="0" lvl="0" indent="0" algn="l">
              <a:lnSpc>
                <a:spcPts val="9099"/>
              </a:lnSpc>
              <a:spcBef>
                <a:spcPct val="0"/>
              </a:spcBef>
            </a:pPr>
            <a:r>
              <a:rPr lang="en-US" sz="6499" dirty="0">
                <a:solidFill>
                  <a:srgbClr val="FFFFFF"/>
                </a:solidFill>
                <a:latin typeface="The Youngest Serif"/>
                <a:ea typeface="The Youngest Serif"/>
                <a:cs typeface="The Youngest Serif"/>
                <a:sym typeface="The Youngest Serif"/>
              </a:rPr>
              <a:t> </a:t>
            </a:r>
          </a:p>
        </p:txBody>
      </p:sp>
      <p:sp>
        <p:nvSpPr>
          <p:cNvPr id="7" name="TextBox 7"/>
          <p:cNvSpPr txBox="1"/>
          <p:nvPr/>
        </p:nvSpPr>
        <p:spPr>
          <a:xfrm>
            <a:off x="574907" y="1648830"/>
            <a:ext cx="9083411" cy="470332"/>
          </a:xfrm>
          <a:prstGeom prst="rect">
            <a:avLst/>
          </a:prstGeom>
        </p:spPr>
        <p:txBody>
          <a:bodyPr lIns="0" tIns="0" rIns="0" bIns="0" rtlCol="0" anchor="t">
            <a:spAutoFit/>
          </a:bodyPr>
          <a:lstStyle/>
          <a:p>
            <a:pPr marL="0" lvl="0" indent="0" algn="ctr">
              <a:lnSpc>
                <a:spcPts val="3517"/>
              </a:lnSpc>
              <a:spcBef>
                <a:spcPct val="0"/>
              </a:spcBef>
            </a:pPr>
            <a:r>
              <a:rPr lang="en-US" sz="3517" u="none" strike="noStrike" dirty="0">
                <a:solidFill>
                  <a:srgbClr val="000000"/>
                </a:solidFill>
                <a:latin typeface="Intro Rust"/>
                <a:ea typeface="Intro Rust"/>
                <a:cs typeface="Intro Rust"/>
                <a:sym typeface="Intro Rust"/>
              </a:rPr>
              <a:t>Zooms sur les 5 ateliers d’EBIOS RM </a:t>
            </a:r>
          </a:p>
        </p:txBody>
      </p:sp>
      <p:sp>
        <p:nvSpPr>
          <p:cNvPr id="8" name="TextBox 15">
            <a:extLst>
              <a:ext uri="{FF2B5EF4-FFF2-40B4-BE49-F238E27FC236}">
                <a16:creationId xmlns:a16="http://schemas.microsoft.com/office/drawing/2014/main" id="{3E07905D-AB7D-9831-DF7A-4382D6E5EE68}"/>
              </a:ext>
            </a:extLst>
          </p:cNvPr>
          <p:cNvSpPr txBox="1"/>
          <p:nvPr/>
        </p:nvSpPr>
        <p:spPr>
          <a:xfrm>
            <a:off x="17145000" y="9563100"/>
            <a:ext cx="1143000" cy="633763"/>
          </a:xfrm>
          <a:prstGeom prst="rect">
            <a:avLst/>
          </a:prstGeom>
        </p:spPr>
        <p:txBody>
          <a:bodyPr wrap="square"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3" tooltip="https://www.linkedin.com/feed/update/urn:li:activity:7283784816095887360"/>
              </a:rPr>
              <a:t>18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hlinkClick r:id="rId2" tooltip="https://www.linkedin.com/feed/update/urn:li:activity:7283784816095887360"/>
          </p:cNvPr>
          <p:cNvSpPr/>
          <p:nvPr/>
        </p:nvSpPr>
        <p:spPr>
          <a:xfrm>
            <a:off x="13156849" y="-10987"/>
            <a:ext cx="5131722" cy="11041600"/>
          </a:xfrm>
          <a:custGeom>
            <a:avLst/>
            <a:gdLst/>
            <a:ahLst/>
            <a:cxnLst/>
            <a:rect l="l" t="t" r="r" b="b"/>
            <a:pathLst>
              <a:path w="4679190" h="10287000">
                <a:moveTo>
                  <a:pt x="0" y="0"/>
                </a:moveTo>
                <a:lnTo>
                  <a:pt x="4679190" y="0"/>
                </a:lnTo>
                <a:lnTo>
                  <a:pt x="4679190" y="10287000"/>
                </a:lnTo>
                <a:lnTo>
                  <a:pt x="0" y="10287000"/>
                </a:lnTo>
                <a:lnTo>
                  <a:pt x="0" y="0"/>
                </a:lnTo>
                <a:close/>
              </a:path>
            </a:pathLst>
          </a:custGeom>
          <a:blipFill>
            <a:blip r:embed="rId3"/>
            <a:stretch>
              <a:fillRect l="-345862" r="-246931" b="-77259"/>
            </a:stretch>
          </a:blipFill>
          <a:ln>
            <a:solidFill>
              <a:schemeClr val="bg1"/>
            </a:solidFill>
          </a:ln>
        </p:spPr>
      </p:sp>
      <p:grpSp>
        <p:nvGrpSpPr>
          <p:cNvPr id="4" name="Group 4"/>
          <p:cNvGrpSpPr/>
          <p:nvPr/>
        </p:nvGrpSpPr>
        <p:grpSpPr>
          <a:xfrm>
            <a:off x="53220" y="6327629"/>
            <a:ext cx="5562599" cy="2284217"/>
            <a:chOff x="0" y="-57150"/>
            <a:chExt cx="1465047" cy="601604"/>
          </a:xfrm>
        </p:grpSpPr>
        <p:sp>
          <p:nvSpPr>
            <p:cNvPr id="5" name="Freeform 5"/>
            <p:cNvSpPr/>
            <p:nvPr/>
          </p:nvSpPr>
          <p:spPr>
            <a:xfrm>
              <a:off x="0" y="-26867"/>
              <a:ext cx="1364701" cy="571321"/>
            </a:xfrm>
            <a:custGeom>
              <a:avLst/>
              <a:gdLst/>
              <a:ahLst/>
              <a:cxnLst/>
              <a:rect l="l" t="t" r="r" b="b"/>
              <a:pathLst>
                <a:path w="1743078" h="544454">
                  <a:moveTo>
                    <a:pt x="59659" y="0"/>
                  </a:moveTo>
                  <a:lnTo>
                    <a:pt x="1683419" y="0"/>
                  </a:lnTo>
                  <a:cubicBezTo>
                    <a:pt x="1699241" y="0"/>
                    <a:pt x="1714416" y="6285"/>
                    <a:pt x="1725604" y="17474"/>
                  </a:cubicBezTo>
                  <a:cubicBezTo>
                    <a:pt x="1736792" y="28662"/>
                    <a:pt x="1743078" y="43836"/>
                    <a:pt x="1743078" y="59659"/>
                  </a:cubicBezTo>
                  <a:lnTo>
                    <a:pt x="1743078" y="484795"/>
                  </a:lnTo>
                  <a:cubicBezTo>
                    <a:pt x="1743078" y="500618"/>
                    <a:pt x="1736792" y="515792"/>
                    <a:pt x="1725604" y="526981"/>
                  </a:cubicBezTo>
                  <a:cubicBezTo>
                    <a:pt x="1714416" y="538169"/>
                    <a:pt x="1699241" y="544454"/>
                    <a:pt x="1683419" y="544454"/>
                  </a:cubicBezTo>
                  <a:lnTo>
                    <a:pt x="59659" y="544454"/>
                  </a:lnTo>
                  <a:cubicBezTo>
                    <a:pt x="43836" y="544454"/>
                    <a:pt x="28662" y="538169"/>
                    <a:pt x="17474" y="526981"/>
                  </a:cubicBezTo>
                  <a:cubicBezTo>
                    <a:pt x="6285" y="515792"/>
                    <a:pt x="0" y="500618"/>
                    <a:pt x="0" y="484795"/>
                  </a:cubicBezTo>
                  <a:lnTo>
                    <a:pt x="0" y="59659"/>
                  </a:lnTo>
                  <a:cubicBezTo>
                    <a:pt x="0" y="43836"/>
                    <a:pt x="6285" y="28662"/>
                    <a:pt x="17474" y="17474"/>
                  </a:cubicBezTo>
                  <a:cubicBezTo>
                    <a:pt x="28662" y="6285"/>
                    <a:pt x="43836" y="0"/>
                    <a:pt x="59659" y="0"/>
                  </a:cubicBezTo>
                  <a:close/>
                </a:path>
              </a:pathLst>
            </a:custGeom>
            <a:solidFill>
              <a:srgbClr val="EDE2DA"/>
            </a:solidFill>
          </p:spPr>
          <p:txBody>
            <a:bodyPr/>
            <a:lstStyle/>
            <a:p>
              <a:endParaRPr lang="fr-FR" dirty="0"/>
            </a:p>
          </p:txBody>
        </p:sp>
        <p:sp>
          <p:nvSpPr>
            <p:cNvPr id="6" name="TextBox 6"/>
            <p:cNvSpPr txBox="1"/>
            <p:nvPr/>
          </p:nvSpPr>
          <p:spPr>
            <a:xfrm>
              <a:off x="0" y="-57150"/>
              <a:ext cx="1465047" cy="601604"/>
            </a:xfrm>
            <a:prstGeom prst="rect">
              <a:avLst/>
            </a:prstGeom>
          </p:spPr>
          <p:txBody>
            <a:bodyPr lIns="50800" tIns="50800" rIns="50800" bIns="50800" rtlCol="0" anchor="ctr"/>
            <a:lstStyle/>
            <a:p>
              <a:pPr algn="ctr">
                <a:lnSpc>
                  <a:spcPts val="3610"/>
                </a:lnSpc>
              </a:pPr>
              <a:endParaRPr/>
            </a:p>
          </p:txBody>
        </p:sp>
      </p:grpSp>
      <p:sp>
        <p:nvSpPr>
          <p:cNvPr id="7" name="TextBox 7"/>
          <p:cNvSpPr txBox="1"/>
          <p:nvPr/>
        </p:nvSpPr>
        <p:spPr>
          <a:xfrm>
            <a:off x="3129226" y="266028"/>
            <a:ext cx="8300774" cy="833562"/>
          </a:xfrm>
          <a:prstGeom prst="rect">
            <a:avLst/>
          </a:prstGeom>
        </p:spPr>
        <p:txBody>
          <a:bodyPr wrap="square" lIns="0" tIns="0" rIns="0" bIns="0" rtlCol="0" anchor="t">
            <a:spAutoFit/>
          </a:bodyPr>
          <a:lstStyle/>
          <a:p>
            <a:pPr algn="ctr">
              <a:lnSpc>
                <a:spcPts val="6999"/>
              </a:lnSpc>
              <a:spcBef>
                <a:spcPct val="0"/>
              </a:spcBef>
            </a:pPr>
            <a:r>
              <a:rPr lang="en-US" sz="4999" dirty="0">
                <a:solidFill>
                  <a:srgbClr val="C00000"/>
                </a:solidFill>
                <a:latin typeface="Intro Rust"/>
                <a:ea typeface="Intro Rust"/>
                <a:cs typeface="Intro Rust"/>
                <a:sym typeface="Intro Rust"/>
              </a:rPr>
              <a:t>NOS INTERVENANTS</a:t>
            </a:r>
          </a:p>
        </p:txBody>
      </p:sp>
      <p:sp>
        <p:nvSpPr>
          <p:cNvPr id="8" name="TextBox 8"/>
          <p:cNvSpPr txBox="1"/>
          <p:nvPr/>
        </p:nvSpPr>
        <p:spPr>
          <a:xfrm>
            <a:off x="-1226044" y="5509813"/>
            <a:ext cx="7028560" cy="626839"/>
          </a:xfrm>
          <a:prstGeom prst="rect">
            <a:avLst/>
          </a:prstGeom>
        </p:spPr>
        <p:txBody>
          <a:bodyPr wrap="square" lIns="0" tIns="0" rIns="0" bIns="0" rtlCol="0" anchor="t">
            <a:spAutoFit/>
          </a:bodyPr>
          <a:lstStyle/>
          <a:p>
            <a:pPr algn="ctr">
              <a:lnSpc>
                <a:spcPts val="5179"/>
              </a:lnSpc>
            </a:pPr>
            <a:r>
              <a:rPr lang="en-US" sz="3699" b="1" dirty="0">
                <a:solidFill>
                  <a:schemeClr val="accent2">
                    <a:lumMod val="50000"/>
                  </a:schemeClr>
                </a:solidFill>
                <a:latin typeface="Intro Pro Bold"/>
                <a:ea typeface="Intro Pro Bold"/>
                <a:cs typeface="Intro Pro Bold"/>
                <a:sym typeface="Intro Pro Bold"/>
              </a:rPr>
              <a:t>JAMAL SAAD</a:t>
            </a:r>
          </a:p>
        </p:txBody>
      </p:sp>
      <p:sp>
        <p:nvSpPr>
          <p:cNvPr id="9" name="TextBox 9"/>
          <p:cNvSpPr txBox="1"/>
          <p:nvPr/>
        </p:nvSpPr>
        <p:spPr>
          <a:xfrm>
            <a:off x="228603" y="6358873"/>
            <a:ext cx="5006216" cy="2284023"/>
          </a:xfrm>
          <a:prstGeom prst="rect">
            <a:avLst/>
          </a:prstGeom>
        </p:spPr>
        <p:txBody>
          <a:bodyPr wrap="square" lIns="0" tIns="0" rIns="0" bIns="0" rtlCol="0" anchor="t">
            <a:spAutoFit/>
          </a:bodyPr>
          <a:lstStyle/>
          <a:p>
            <a:pPr algn="ctr">
              <a:lnSpc>
                <a:spcPts val="3755"/>
              </a:lnSpc>
            </a:pPr>
            <a:endParaRPr lang="en-US" sz="2682" dirty="0">
              <a:solidFill>
                <a:srgbClr val="792121"/>
              </a:solidFill>
              <a:latin typeface="Intro Pro"/>
              <a:ea typeface="Intro Pro"/>
              <a:cs typeface="Intro Pro"/>
              <a:sym typeface="Intro Pro"/>
            </a:endParaRPr>
          </a:p>
          <a:p>
            <a:pPr algn="ctr">
              <a:lnSpc>
                <a:spcPts val="3755"/>
              </a:lnSpc>
            </a:pPr>
            <a:r>
              <a:rPr lang="en-US" sz="2682" dirty="0">
                <a:solidFill>
                  <a:srgbClr val="792121"/>
                </a:solidFill>
                <a:latin typeface="Intro Pro"/>
                <a:ea typeface="Intro Pro"/>
                <a:cs typeface="Intro Pro"/>
                <a:sym typeface="Intro Pro"/>
              </a:rPr>
              <a:t>Directeur des </a:t>
            </a:r>
            <a:r>
              <a:rPr lang="en-US" sz="2682" dirty="0" err="1">
                <a:solidFill>
                  <a:srgbClr val="792121"/>
                </a:solidFill>
                <a:latin typeface="Intro Pro"/>
                <a:ea typeface="Intro Pro"/>
                <a:cs typeface="Intro Pro"/>
                <a:sym typeface="Intro Pro"/>
              </a:rPr>
              <a:t>opérations</a:t>
            </a:r>
            <a:r>
              <a:rPr lang="en-US" sz="2682" dirty="0">
                <a:solidFill>
                  <a:srgbClr val="792121"/>
                </a:solidFill>
                <a:latin typeface="Intro Pro"/>
                <a:ea typeface="Intro Pro"/>
                <a:cs typeface="Intro Pro"/>
                <a:sym typeface="Intro Pro"/>
              </a:rPr>
              <a:t> Cyber </a:t>
            </a:r>
            <a:r>
              <a:rPr lang="en-US" sz="2682" dirty="0" err="1">
                <a:solidFill>
                  <a:srgbClr val="792121"/>
                </a:solidFill>
                <a:latin typeface="Intro Pro"/>
                <a:ea typeface="Intro Pro"/>
                <a:cs typeface="Intro Pro"/>
                <a:sym typeface="Intro Pro"/>
              </a:rPr>
              <a:t>sécurité</a:t>
            </a:r>
            <a:r>
              <a:rPr lang="en-US" sz="2682" dirty="0">
                <a:solidFill>
                  <a:srgbClr val="792121"/>
                </a:solidFill>
                <a:latin typeface="Intro Pro"/>
                <a:ea typeface="Intro Pro"/>
                <a:cs typeface="Intro Pro"/>
                <a:sym typeface="Intro Pro"/>
              </a:rPr>
              <a:t> et intelligence </a:t>
            </a:r>
            <a:r>
              <a:rPr lang="en-US" sz="2682" dirty="0" err="1">
                <a:solidFill>
                  <a:srgbClr val="792121"/>
                </a:solidFill>
                <a:latin typeface="Intro Pro"/>
                <a:ea typeface="Intro Pro"/>
                <a:cs typeface="Intro Pro"/>
                <a:sym typeface="Intro Pro"/>
              </a:rPr>
              <a:t>économique</a:t>
            </a:r>
            <a:r>
              <a:rPr lang="en-US" sz="2682" dirty="0">
                <a:solidFill>
                  <a:srgbClr val="792121"/>
                </a:solidFill>
                <a:latin typeface="Intro Pro"/>
                <a:ea typeface="Intro Pro"/>
                <a:cs typeface="Intro Pro"/>
                <a:sym typeface="Intro Pro"/>
              </a:rPr>
              <a:t> chez OGSBC</a:t>
            </a:r>
          </a:p>
          <a:p>
            <a:pPr algn="ctr">
              <a:lnSpc>
                <a:spcPts val="2495"/>
              </a:lnSpc>
              <a:spcBef>
                <a:spcPct val="0"/>
              </a:spcBef>
            </a:pPr>
            <a:endParaRPr lang="en-US" sz="2682" dirty="0">
              <a:solidFill>
                <a:srgbClr val="792121"/>
              </a:solidFill>
              <a:latin typeface="Intro Pro"/>
              <a:ea typeface="Intro Pro"/>
              <a:cs typeface="Intro Pro"/>
              <a:sym typeface="Intro Pro"/>
            </a:endParaRPr>
          </a:p>
        </p:txBody>
      </p:sp>
      <p:grpSp>
        <p:nvGrpSpPr>
          <p:cNvPr id="10" name="Group 10"/>
          <p:cNvGrpSpPr/>
          <p:nvPr/>
        </p:nvGrpSpPr>
        <p:grpSpPr>
          <a:xfrm>
            <a:off x="838199" y="1975273"/>
            <a:ext cx="2900075" cy="2900063"/>
            <a:chOff x="0" y="0"/>
            <a:chExt cx="6350000" cy="6349975"/>
          </a:xfrm>
        </p:grpSpPr>
        <p:sp>
          <p:nvSpPr>
            <p:cNvPr id="11" name="Freeform 1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a:stretch>
            </a:blipFill>
          </p:spPr>
        </p:sp>
      </p:grpSp>
      <p:sp>
        <p:nvSpPr>
          <p:cNvPr id="14" name="TextBox 14"/>
          <p:cNvSpPr txBox="1"/>
          <p:nvPr/>
        </p:nvSpPr>
        <p:spPr>
          <a:xfrm>
            <a:off x="5741325" y="5684014"/>
            <a:ext cx="5072001" cy="626838"/>
          </a:xfrm>
          <a:prstGeom prst="rect">
            <a:avLst/>
          </a:prstGeom>
        </p:spPr>
        <p:txBody>
          <a:bodyPr wrap="square" lIns="0" tIns="0" rIns="0" bIns="0" rtlCol="0" anchor="t">
            <a:spAutoFit/>
          </a:bodyPr>
          <a:lstStyle/>
          <a:p>
            <a:pPr marL="0" lvl="0" indent="0" algn="ctr">
              <a:lnSpc>
                <a:spcPts val="5179"/>
              </a:lnSpc>
              <a:spcBef>
                <a:spcPct val="0"/>
              </a:spcBef>
            </a:pPr>
            <a:r>
              <a:rPr lang="en-US" sz="3699" b="1" u="none" strike="noStrike" dirty="0">
                <a:solidFill>
                  <a:schemeClr val="accent2">
                    <a:lumMod val="50000"/>
                  </a:schemeClr>
                </a:solidFill>
                <a:latin typeface="Intro Pro Bold"/>
                <a:ea typeface="Intro Pro Bold"/>
                <a:cs typeface="Intro Pro Bold"/>
                <a:sym typeface="Intro Pro Bold"/>
              </a:rPr>
              <a:t>CHAIMAE HAROUCHE</a:t>
            </a:r>
          </a:p>
        </p:txBody>
      </p:sp>
      <p:grpSp>
        <p:nvGrpSpPr>
          <p:cNvPr id="15" name="Group 15"/>
          <p:cNvGrpSpPr/>
          <p:nvPr/>
        </p:nvGrpSpPr>
        <p:grpSpPr>
          <a:xfrm>
            <a:off x="5489302" y="6452503"/>
            <a:ext cx="5562599" cy="2163874"/>
            <a:chOff x="0" y="0"/>
            <a:chExt cx="1743078" cy="544454"/>
          </a:xfrm>
        </p:grpSpPr>
        <p:sp>
          <p:nvSpPr>
            <p:cNvPr id="16" name="Freeform 16"/>
            <p:cNvSpPr/>
            <p:nvPr/>
          </p:nvSpPr>
          <p:spPr>
            <a:xfrm>
              <a:off x="0" y="0"/>
              <a:ext cx="1743078" cy="544454"/>
            </a:xfrm>
            <a:custGeom>
              <a:avLst/>
              <a:gdLst/>
              <a:ahLst/>
              <a:cxnLst/>
              <a:rect l="l" t="t" r="r" b="b"/>
              <a:pathLst>
                <a:path w="1743078" h="544454">
                  <a:moveTo>
                    <a:pt x="59659" y="0"/>
                  </a:moveTo>
                  <a:lnTo>
                    <a:pt x="1683419" y="0"/>
                  </a:lnTo>
                  <a:cubicBezTo>
                    <a:pt x="1699241" y="0"/>
                    <a:pt x="1714416" y="6285"/>
                    <a:pt x="1725604" y="17474"/>
                  </a:cubicBezTo>
                  <a:cubicBezTo>
                    <a:pt x="1736792" y="28662"/>
                    <a:pt x="1743078" y="43836"/>
                    <a:pt x="1743078" y="59659"/>
                  </a:cubicBezTo>
                  <a:lnTo>
                    <a:pt x="1743078" y="484795"/>
                  </a:lnTo>
                  <a:cubicBezTo>
                    <a:pt x="1743078" y="500618"/>
                    <a:pt x="1736792" y="515792"/>
                    <a:pt x="1725604" y="526981"/>
                  </a:cubicBezTo>
                  <a:cubicBezTo>
                    <a:pt x="1714416" y="538169"/>
                    <a:pt x="1699241" y="544454"/>
                    <a:pt x="1683419" y="544454"/>
                  </a:cubicBezTo>
                  <a:lnTo>
                    <a:pt x="59659" y="544454"/>
                  </a:lnTo>
                  <a:cubicBezTo>
                    <a:pt x="43836" y="544454"/>
                    <a:pt x="28662" y="538169"/>
                    <a:pt x="17474" y="526981"/>
                  </a:cubicBezTo>
                  <a:cubicBezTo>
                    <a:pt x="6285" y="515792"/>
                    <a:pt x="0" y="500618"/>
                    <a:pt x="0" y="484795"/>
                  </a:cubicBezTo>
                  <a:lnTo>
                    <a:pt x="0" y="59659"/>
                  </a:lnTo>
                  <a:cubicBezTo>
                    <a:pt x="0" y="43836"/>
                    <a:pt x="6285" y="28662"/>
                    <a:pt x="17474" y="17474"/>
                  </a:cubicBezTo>
                  <a:cubicBezTo>
                    <a:pt x="28662" y="6285"/>
                    <a:pt x="43836" y="0"/>
                    <a:pt x="59659" y="0"/>
                  </a:cubicBezTo>
                  <a:close/>
                </a:path>
              </a:pathLst>
            </a:custGeom>
            <a:solidFill>
              <a:srgbClr val="EDE2DA"/>
            </a:solidFill>
          </p:spPr>
        </p:sp>
        <p:sp>
          <p:nvSpPr>
            <p:cNvPr id="17" name="TextBox 17"/>
            <p:cNvSpPr txBox="1"/>
            <p:nvPr/>
          </p:nvSpPr>
          <p:spPr>
            <a:xfrm>
              <a:off x="0" y="-57150"/>
              <a:ext cx="1743078" cy="601604"/>
            </a:xfrm>
            <a:prstGeom prst="rect">
              <a:avLst/>
            </a:prstGeom>
          </p:spPr>
          <p:txBody>
            <a:bodyPr lIns="50800" tIns="50800" rIns="50800" bIns="50800" rtlCol="0" anchor="ctr"/>
            <a:lstStyle/>
            <a:p>
              <a:pPr algn="ctr">
                <a:lnSpc>
                  <a:spcPts val="3610"/>
                </a:lnSpc>
              </a:pPr>
              <a:endParaRPr>
                <a:solidFill>
                  <a:schemeClr val="accent2">
                    <a:lumMod val="75000"/>
                  </a:schemeClr>
                </a:solidFill>
              </a:endParaRPr>
            </a:p>
          </p:txBody>
        </p:sp>
      </p:grpSp>
      <p:sp>
        <p:nvSpPr>
          <p:cNvPr id="18" name="TextBox 18"/>
          <p:cNvSpPr txBox="1"/>
          <p:nvPr/>
        </p:nvSpPr>
        <p:spPr>
          <a:xfrm>
            <a:off x="5506386" y="6765628"/>
            <a:ext cx="5435187" cy="1309397"/>
          </a:xfrm>
          <a:prstGeom prst="rect">
            <a:avLst/>
          </a:prstGeom>
        </p:spPr>
        <p:txBody>
          <a:bodyPr wrap="square" lIns="0" tIns="0" rIns="0" bIns="0" rtlCol="0" anchor="t">
            <a:spAutoFit/>
          </a:bodyPr>
          <a:lstStyle/>
          <a:p>
            <a:pPr algn="ctr">
              <a:lnSpc>
                <a:spcPts val="3755"/>
              </a:lnSpc>
            </a:pPr>
            <a:endParaRPr lang="fr-MA" dirty="0"/>
          </a:p>
          <a:p>
            <a:pPr algn="ctr">
              <a:lnSpc>
                <a:spcPts val="3755"/>
              </a:lnSpc>
            </a:pPr>
            <a:r>
              <a:rPr lang="fr-MA" sz="2682" dirty="0">
                <a:solidFill>
                  <a:srgbClr val="792121"/>
                </a:solidFill>
                <a:latin typeface="Intro Pro"/>
                <a:ea typeface="Intro Pro"/>
                <a:cs typeface="Intro Pro"/>
                <a:sym typeface="Intro Pro"/>
              </a:rPr>
              <a:t>Consultante Cyber </a:t>
            </a:r>
            <a:r>
              <a:rPr lang="fr-MA" sz="2682" dirty="0">
                <a:solidFill>
                  <a:schemeClr val="accent2">
                    <a:lumMod val="75000"/>
                  </a:schemeClr>
                </a:solidFill>
                <a:latin typeface="Intro Pro"/>
                <a:ea typeface="Intro Pro"/>
                <a:cs typeface="Intro Pro"/>
                <a:sym typeface="Intro Pro"/>
              </a:rPr>
              <a:t>Sécurité</a:t>
            </a:r>
          </a:p>
          <a:p>
            <a:pPr algn="ctr">
              <a:lnSpc>
                <a:spcPts val="2495"/>
              </a:lnSpc>
              <a:spcBef>
                <a:spcPct val="0"/>
              </a:spcBef>
            </a:pPr>
            <a:endParaRPr lang="en-US" sz="2682" dirty="0">
              <a:solidFill>
                <a:srgbClr val="792121"/>
              </a:solidFill>
              <a:latin typeface="Intro Pro"/>
              <a:ea typeface="Intro Pro"/>
              <a:cs typeface="Intro Pro"/>
              <a:sym typeface="Intro Pro"/>
            </a:endParaRPr>
          </a:p>
        </p:txBody>
      </p:sp>
      <p:sp>
        <p:nvSpPr>
          <p:cNvPr id="19" name="Freeform 19"/>
          <p:cNvSpPr/>
          <p:nvPr/>
        </p:nvSpPr>
        <p:spPr>
          <a:xfrm>
            <a:off x="14169374" y="266028"/>
            <a:ext cx="3558061" cy="1243984"/>
          </a:xfrm>
          <a:custGeom>
            <a:avLst/>
            <a:gdLst/>
            <a:ahLst/>
            <a:cxnLst/>
            <a:rect l="l" t="t" r="r" b="b"/>
            <a:pathLst>
              <a:path w="3558061" h="1243984">
                <a:moveTo>
                  <a:pt x="0" y="0"/>
                </a:moveTo>
                <a:lnTo>
                  <a:pt x="3558062" y="0"/>
                </a:lnTo>
                <a:lnTo>
                  <a:pt x="3558062" y="1243984"/>
                </a:lnTo>
                <a:lnTo>
                  <a:pt x="0" y="1243984"/>
                </a:lnTo>
                <a:lnTo>
                  <a:pt x="0" y="0"/>
                </a:lnTo>
                <a:close/>
              </a:path>
            </a:pathLst>
          </a:custGeom>
          <a:blipFill>
            <a:blip r:embed="rId5"/>
            <a:stretch>
              <a:fillRect/>
            </a:stretch>
          </a:blipFill>
        </p:spPr>
      </p:sp>
      <p:sp>
        <p:nvSpPr>
          <p:cNvPr id="20" name="TextBox 20"/>
          <p:cNvSpPr txBox="1"/>
          <p:nvPr/>
        </p:nvSpPr>
        <p:spPr>
          <a:xfrm>
            <a:off x="17490336" y="9389084"/>
            <a:ext cx="283071" cy="633763"/>
          </a:xfrm>
          <a:prstGeom prst="rect">
            <a:avLst/>
          </a:prstGeom>
        </p:spPr>
        <p:txBody>
          <a:bodyPr lIns="0" tIns="0" rIns="0" bIns="0" rtlCol="0" anchor="t">
            <a:spAutoFit/>
          </a:bodyPr>
          <a:lstStyle/>
          <a:p>
            <a:pPr algn="ctr">
              <a:lnSpc>
                <a:spcPts val="5338"/>
              </a:lnSpc>
              <a:spcBef>
                <a:spcPct val="0"/>
              </a:spcBef>
            </a:pPr>
            <a:endParaRPr lang="en-US" sz="3868" u="sng" spc="379" dirty="0">
              <a:solidFill>
                <a:srgbClr val="000000"/>
              </a:solidFill>
              <a:latin typeface="Intro Rust"/>
              <a:ea typeface="Intro Rust"/>
              <a:cs typeface="Intro Rust"/>
              <a:sym typeface="Intro Rust"/>
              <a:hlinkClick r:id="rId2" tooltip="https://www.linkedin.com/feed/update/urn:li:activity:7283784816095887360"/>
            </a:endParaRPr>
          </a:p>
        </p:txBody>
      </p:sp>
      <p:sp>
        <p:nvSpPr>
          <p:cNvPr id="21" name="TextBox 15">
            <a:extLst>
              <a:ext uri="{FF2B5EF4-FFF2-40B4-BE49-F238E27FC236}">
                <a16:creationId xmlns:a16="http://schemas.microsoft.com/office/drawing/2014/main" id="{46EC225A-B553-C2C7-DAF0-C3363AA97E89}"/>
              </a:ext>
            </a:extLst>
          </p:cNvPr>
          <p:cNvSpPr txBox="1"/>
          <p:nvPr/>
        </p:nvSpPr>
        <p:spPr>
          <a:xfrm>
            <a:off x="17490336" y="9389084"/>
            <a:ext cx="283071" cy="664041"/>
          </a:xfrm>
          <a:prstGeom prst="rect">
            <a:avLst/>
          </a:prstGeom>
        </p:spPr>
        <p:txBody>
          <a:bodyPr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2" tooltip="https://www.linkedin.com/feed/update/urn:li:activity:7283784816095887360"/>
              </a:rPr>
              <a:t>1</a:t>
            </a:r>
          </a:p>
        </p:txBody>
      </p:sp>
      <p:grpSp>
        <p:nvGrpSpPr>
          <p:cNvPr id="38" name="Group 15">
            <a:extLst>
              <a:ext uri="{FF2B5EF4-FFF2-40B4-BE49-F238E27FC236}">
                <a16:creationId xmlns:a16="http://schemas.microsoft.com/office/drawing/2014/main" id="{22B32092-45BE-EAB5-6D4B-809D9AA92B65}"/>
              </a:ext>
            </a:extLst>
          </p:cNvPr>
          <p:cNvGrpSpPr/>
          <p:nvPr/>
        </p:nvGrpSpPr>
        <p:grpSpPr>
          <a:xfrm>
            <a:off x="11287635" y="6163945"/>
            <a:ext cx="5562599" cy="2465788"/>
            <a:chOff x="0" y="-57150"/>
            <a:chExt cx="1743078" cy="601604"/>
          </a:xfrm>
        </p:grpSpPr>
        <p:sp>
          <p:nvSpPr>
            <p:cNvPr id="39" name="Freeform 16">
              <a:extLst>
                <a:ext uri="{FF2B5EF4-FFF2-40B4-BE49-F238E27FC236}">
                  <a16:creationId xmlns:a16="http://schemas.microsoft.com/office/drawing/2014/main" id="{B6210F1C-EC35-A0B6-458A-26B157BD7EDC}"/>
                </a:ext>
              </a:extLst>
            </p:cNvPr>
            <p:cNvSpPr/>
            <p:nvPr/>
          </p:nvSpPr>
          <p:spPr>
            <a:xfrm>
              <a:off x="0" y="16511"/>
              <a:ext cx="1634637" cy="527943"/>
            </a:xfrm>
            <a:custGeom>
              <a:avLst/>
              <a:gdLst/>
              <a:ahLst/>
              <a:cxnLst/>
              <a:rect l="l" t="t" r="r" b="b"/>
              <a:pathLst>
                <a:path w="1743078" h="544454">
                  <a:moveTo>
                    <a:pt x="59659" y="0"/>
                  </a:moveTo>
                  <a:lnTo>
                    <a:pt x="1683419" y="0"/>
                  </a:lnTo>
                  <a:cubicBezTo>
                    <a:pt x="1699241" y="0"/>
                    <a:pt x="1714416" y="6285"/>
                    <a:pt x="1725604" y="17474"/>
                  </a:cubicBezTo>
                  <a:cubicBezTo>
                    <a:pt x="1736792" y="28662"/>
                    <a:pt x="1743078" y="43836"/>
                    <a:pt x="1743078" y="59659"/>
                  </a:cubicBezTo>
                  <a:lnTo>
                    <a:pt x="1743078" y="484795"/>
                  </a:lnTo>
                  <a:cubicBezTo>
                    <a:pt x="1743078" y="500618"/>
                    <a:pt x="1736792" y="515792"/>
                    <a:pt x="1725604" y="526981"/>
                  </a:cubicBezTo>
                  <a:cubicBezTo>
                    <a:pt x="1714416" y="538169"/>
                    <a:pt x="1699241" y="544454"/>
                    <a:pt x="1683419" y="544454"/>
                  </a:cubicBezTo>
                  <a:lnTo>
                    <a:pt x="59659" y="544454"/>
                  </a:lnTo>
                  <a:cubicBezTo>
                    <a:pt x="43836" y="544454"/>
                    <a:pt x="28662" y="538169"/>
                    <a:pt x="17474" y="526981"/>
                  </a:cubicBezTo>
                  <a:cubicBezTo>
                    <a:pt x="6285" y="515792"/>
                    <a:pt x="0" y="500618"/>
                    <a:pt x="0" y="484795"/>
                  </a:cubicBezTo>
                  <a:lnTo>
                    <a:pt x="0" y="59659"/>
                  </a:lnTo>
                  <a:cubicBezTo>
                    <a:pt x="0" y="43836"/>
                    <a:pt x="6285" y="28662"/>
                    <a:pt x="17474" y="17474"/>
                  </a:cubicBezTo>
                  <a:cubicBezTo>
                    <a:pt x="28662" y="6285"/>
                    <a:pt x="43836" y="0"/>
                    <a:pt x="59659" y="0"/>
                  </a:cubicBezTo>
                  <a:close/>
                </a:path>
              </a:pathLst>
            </a:custGeom>
            <a:solidFill>
              <a:srgbClr val="EDE2DA"/>
            </a:solidFill>
          </p:spPr>
        </p:sp>
        <p:sp>
          <p:nvSpPr>
            <p:cNvPr id="40" name="TextBox 17">
              <a:extLst>
                <a:ext uri="{FF2B5EF4-FFF2-40B4-BE49-F238E27FC236}">
                  <a16:creationId xmlns:a16="http://schemas.microsoft.com/office/drawing/2014/main" id="{8FDDF7FD-4559-FD1B-915C-C46437E315D2}"/>
                </a:ext>
              </a:extLst>
            </p:cNvPr>
            <p:cNvSpPr txBox="1"/>
            <p:nvPr/>
          </p:nvSpPr>
          <p:spPr>
            <a:xfrm>
              <a:off x="0" y="-57150"/>
              <a:ext cx="1743078" cy="601604"/>
            </a:xfrm>
            <a:prstGeom prst="rect">
              <a:avLst/>
            </a:prstGeom>
          </p:spPr>
          <p:txBody>
            <a:bodyPr lIns="50800" tIns="50800" rIns="50800" bIns="50800" rtlCol="0" anchor="ctr"/>
            <a:lstStyle/>
            <a:p>
              <a:pPr algn="ctr">
                <a:lnSpc>
                  <a:spcPts val="3610"/>
                </a:lnSpc>
              </a:pPr>
              <a:endParaRPr/>
            </a:p>
          </p:txBody>
        </p:sp>
      </p:grpSp>
      <p:sp>
        <p:nvSpPr>
          <p:cNvPr id="41" name="ZoneTexte 40">
            <a:extLst>
              <a:ext uri="{FF2B5EF4-FFF2-40B4-BE49-F238E27FC236}">
                <a16:creationId xmlns:a16="http://schemas.microsoft.com/office/drawing/2014/main" id="{7BAFD217-6EEA-2FA3-CAFC-E8EC81D58C8E}"/>
              </a:ext>
            </a:extLst>
          </p:cNvPr>
          <p:cNvSpPr txBox="1"/>
          <p:nvPr/>
        </p:nvSpPr>
        <p:spPr>
          <a:xfrm flipH="1">
            <a:off x="11645160" y="6819900"/>
            <a:ext cx="4356840" cy="1384995"/>
          </a:xfrm>
          <a:prstGeom prst="rect">
            <a:avLst/>
          </a:prstGeom>
          <a:noFill/>
        </p:spPr>
        <p:txBody>
          <a:bodyPr wrap="square" rtlCol="0">
            <a:spAutoFit/>
          </a:bodyPr>
          <a:lstStyle/>
          <a:p>
            <a:r>
              <a:rPr lang="fr-FR" sz="2800" dirty="0">
                <a:solidFill>
                  <a:schemeClr val="accent2">
                    <a:lumMod val="75000"/>
                  </a:schemeClr>
                </a:solidFill>
              </a:rPr>
              <a:t>            Modératrice</a:t>
            </a:r>
          </a:p>
          <a:p>
            <a:r>
              <a:rPr lang="fr-FR" sz="2800" dirty="0">
                <a:solidFill>
                  <a:schemeClr val="accent2">
                    <a:lumMod val="75000"/>
                  </a:schemeClr>
                </a:solidFill>
              </a:rPr>
              <a:t>Assistante Administrative et </a:t>
            </a:r>
          </a:p>
          <a:p>
            <a:r>
              <a:rPr lang="fr-FR" sz="2800" dirty="0">
                <a:solidFill>
                  <a:schemeClr val="accent2">
                    <a:lumMod val="75000"/>
                  </a:schemeClr>
                </a:solidFill>
              </a:rPr>
              <a:t>            Commerciale</a:t>
            </a:r>
          </a:p>
        </p:txBody>
      </p:sp>
      <p:pic>
        <p:nvPicPr>
          <p:cNvPr id="29" name="Image 28">
            <a:extLst>
              <a:ext uri="{FF2B5EF4-FFF2-40B4-BE49-F238E27FC236}">
                <a16:creationId xmlns:a16="http://schemas.microsoft.com/office/drawing/2014/main" id="{9405A3BA-5D01-57FA-FFB3-37AEE1BE19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63400" y="1897671"/>
            <a:ext cx="3112561" cy="323583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31" name="ZoneTexte 30">
            <a:extLst>
              <a:ext uri="{FF2B5EF4-FFF2-40B4-BE49-F238E27FC236}">
                <a16:creationId xmlns:a16="http://schemas.microsoft.com/office/drawing/2014/main" id="{E15E06AA-A8F7-C716-1479-FB49ABCE5E96}"/>
              </a:ext>
            </a:extLst>
          </p:cNvPr>
          <p:cNvSpPr txBox="1"/>
          <p:nvPr/>
        </p:nvSpPr>
        <p:spPr>
          <a:xfrm>
            <a:off x="11465984" y="5673916"/>
            <a:ext cx="5216537" cy="722880"/>
          </a:xfrm>
          <a:prstGeom prst="rect">
            <a:avLst/>
          </a:prstGeom>
          <a:noFill/>
        </p:spPr>
        <p:txBody>
          <a:bodyPr wrap="square" rtlCol="0">
            <a:spAutoFit/>
          </a:bodyPr>
          <a:lstStyle/>
          <a:p>
            <a:r>
              <a:rPr lang="fr-FR" sz="4000" b="1" dirty="0">
                <a:solidFill>
                  <a:schemeClr val="accent2">
                    <a:lumMod val="50000"/>
                  </a:schemeClr>
                </a:solidFill>
              </a:rPr>
              <a:t>LAMYAE BAKKARI</a:t>
            </a:r>
          </a:p>
        </p:txBody>
      </p:sp>
      <p:pic>
        <p:nvPicPr>
          <p:cNvPr id="2" name="Image 1">
            <a:extLst>
              <a:ext uri="{FF2B5EF4-FFF2-40B4-BE49-F238E27FC236}">
                <a16:creationId xmlns:a16="http://schemas.microsoft.com/office/drawing/2014/main" id="{B27059C5-CCC9-3921-E6E3-2F07429358F3}"/>
              </a:ext>
            </a:extLst>
          </p:cNvPr>
          <p:cNvPicPr>
            <a:picLocks noChangeAspect="1"/>
          </p:cNvPicPr>
          <p:nvPr/>
        </p:nvPicPr>
        <p:blipFill>
          <a:blip r:embed="rId7"/>
          <a:stretch>
            <a:fillRect/>
          </a:stretch>
        </p:blipFill>
        <p:spPr>
          <a:xfrm>
            <a:off x="5250727" y="940415"/>
            <a:ext cx="5562599" cy="483576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29816" y="-8029816"/>
            <a:ext cx="2228368" cy="18288000"/>
            <a:chOff x="0" y="0"/>
            <a:chExt cx="586895" cy="4816593"/>
          </a:xfrm>
        </p:grpSpPr>
        <p:sp>
          <p:nvSpPr>
            <p:cNvPr id="3" name="Freeform 3"/>
            <p:cNvSpPr/>
            <p:nvPr/>
          </p:nvSpPr>
          <p:spPr>
            <a:xfrm>
              <a:off x="0" y="0"/>
              <a:ext cx="586895" cy="4816592"/>
            </a:xfrm>
            <a:custGeom>
              <a:avLst/>
              <a:gdLst/>
              <a:ahLst/>
              <a:cxnLst/>
              <a:rect l="l" t="t" r="r" b="b"/>
              <a:pathLst>
                <a:path w="586895" h="4816592">
                  <a:moveTo>
                    <a:pt x="0" y="0"/>
                  </a:moveTo>
                  <a:lnTo>
                    <a:pt x="586895" y="0"/>
                  </a:lnTo>
                  <a:lnTo>
                    <a:pt x="586895" y="4816592"/>
                  </a:lnTo>
                  <a:lnTo>
                    <a:pt x="0" y="4816592"/>
                  </a:lnTo>
                  <a:close/>
                </a:path>
              </a:pathLst>
            </a:custGeom>
            <a:solidFill>
              <a:srgbClr val="F4A02C"/>
            </a:solidFill>
          </p:spPr>
        </p:sp>
        <p:sp>
          <p:nvSpPr>
            <p:cNvPr id="4" name="TextBox 4"/>
            <p:cNvSpPr txBox="1"/>
            <p:nvPr/>
          </p:nvSpPr>
          <p:spPr>
            <a:xfrm>
              <a:off x="0" y="-47625"/>
              <a:ext cx="586895" cy="4864218"/>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422184" y="540800"/>
            <a:ext cx="3229954" cy="1114334"/>
          </a:xfrm>
          <a:custGeom>
            <a:avLst/>
            <a:gdLst/>
            <a:ahLst/>
            <a:cxnLst/>
            <a:rect l="l" t="t" r="r" b="b"/>
            <a:pathLst>
              <a:path w="3229954" h="1114334">
                <a:moveTo>
                  <a:pt x="0" y="0"/>
                </a:moveTo>
                <a:lnTo>
                  <a:pt x="3229954" y="0"/>
                </a:lnTo>
                <a:lnTo>
                  <a:pt x="3229954" y="1114334"/>
                </a:lnTo>
                <a:lnTo>
                  <a:pt x="0" y="1114334"/>
                </a:lnTo>
                <a:lnTo>
                  <a:pt x="0" y="0"/>
                </a:lnTo>
                <a:close/>
              </a:path>
            </a:pathLst>
          </a:custGeom>
          <a:blipFill>
            <a:blip r:embed="rId2"/>
            <a:stretch>
              <a:fillRect/>
            </a:stretch>
          </a:blipFill>
        </p:spPr>
      </p:sp>
      <p:sp>
        <p:nvSpPr>
          <p:cNvPr id="6" name="TextBox 6"/>
          <p:cNvSpPr txBox="1"/>
          <p:nvPr/>
        </p:nvSpPr>
        <p:spPr>
          <a:xfrm>
            <a:off x="574907" y="480430"/>
            <a:ext cx="12305508" cy="1111250"/>
          </a:xfrm>
          <a:prstGeom prst="rect">
            <a:avLst/>
          </a:prstGeom>
        </p:spPr>
        <p:txBody>
          <a:bodyPr lIns="0" tIns="0" rIns="0" bIns="0" rtlCol="0" anchor="t">
            <a:spAutoFit/>
          </a:bodyPr>
          <a:lstStyle/>
          <a:p>
            <a:pPr marL="0" lvl="0" indent="0" algn="l">
              <a:lnSpc>
                <a:spcPts val="9099"/>
              </a:lnSpc>
              <a:spcBef>
                <a:spcPct val="0"/>
              </a:spcBef>
            </a:pPr>
            <a:r>
              <a:rPr lang="en-US" sz="6499">
                <a:solidFill>
                  <a:srgbClr val="FFFFFF"/>
                </a:solidFill>
                <a:latin typeface="The Youngest Serif"/>
                <a:ea typeface="The Youngest Serif"/>
                <a:cs typeface="The Youngest Serif"/>
                <a:sym typeface="The Youngest Serif"/>
              </a:rPr>
              <a:t>EBIOS RM – Atelier 1 </a:t>
            </a:r>
          </a:p>
        </p:txBody>
      </p:sp>
      <p:sp>
        <p:nvSpPr>
          <p:cNvPr id="7" name="TextBox 7"/>
          <p:cNvSpPr txBox="1"/>
          <p:nvPr/>
        </p:nvSpPr>
        <p:spPr>
          <a:xfrm>
            <a:off x="574907" y="1648830"/>
            <a:ext cx="7600553" cy="470332"/>
          </a:xfrm>
          <a:prstGeom prst="rect">
            <a:avLst/>
          </a:prstGeom>
        </p:spPr>
        <p:txBody>
          <a:bodyPr lIns="0" tIns="0" rIns="0" bIns="0" rtlCol="0" anchor="t">
            <a:spAutoFit/>
          </a:bodyPr>
          <a:lstStyle/>
          <a:p>
            <a:pPr marL="0" lvl="0" indent="0" algn="ctr">
              <a:lnSpc>
                <a:spcPts val="3517"/>
              </a:lnSpc>
              <a:spcBef>
                <a:spcPct val="0"/>
              </a:spcBef>
            </a:pPr>
            <a:r>
              <a:rPr lang="en-US" sz="3517">
                <a:solidFill>
                  <a:srgbClr val="000000"/>
                </a:solidFill>
                <a:latin typeface="Intro Rust"/>
                <a:ea typeface="Intro Rust"/>
                <a:cs typeface="Intro Rust"/>
                <a:sym typeface="Intro Rust"/>
              </a:rPr>
              <a:t>Cadrage et socle de sécurité </a:t>
            </a:r>
          </a:p>
        </p:txBody>
      </p:sp>
      <p:sp>
        <p:nvSpPr>
          <p:cNvPr id="8" name="TextBox 8"/>
          <p:cNvSpPr txBox="1"/>
          <p:nvPr/>
        </p:nvSpPr>
        <p:spPr>
          <a:xfrm>
            <a:off x="635642" y="2324670"/>
            <a:ext cx="15079636" cy="475362"/>
          </a:xfrm>
          <a:prstGeom prst="rect">
            <a:avLst/>
          </a:prstGeom>
        </p:spPr>
        <p:txBody>
          <a:bodyPr lIns="0" tIns="0" rIns="0" bIns="0" rtlCol="0" anchor="t">
            <a:spAutoFit/>
          </a:bodyPr>
          <a:lstStyle/>
          <a:p>
            <a:pPr algn="l">
              <a:lnSpc>
                <a:spcPts val="3723"/>
              </a:lnSpc>
              <a:spcBef>
                <a:spcPct val="0"/>
              </a:spcBef>
            </a:pPr>
            <a:r>
              <a:rPr lang="en-US" sz="2659" u="none" strike="noStrike">
                <a:solidFill>
                  <a:srgbClr val="FF0000"/>
                </a:solidFill>
                <a:latin typeface="Poppins"/>
                <a:ea typeface="Poppins"/>
                <a:cs typeface="Poppins"/>
                <a:sym typeface="Poppins"/>
              </a:rPr>
              <a:t>1. </a:t>
            </a:r>
            <a:r>
              <a:rPr lang="en-US" sz="2659" u="none" strike="noStrike">
                <a:solidFill>
                  <a:srgbClr val="000000"/>
                </a:solidFill>
                <a:latin typeface="Poppins"/>
                <a:ea typeface="Poppins"/>
                <a:cs typeface="Poppins"/>
                <a:sym typeface="Poppins"/>
              </a:rPr>
              <a:t>Définir le</a:t>
            </a:r>
            <a:r>
              <a:rPr lang="en-US" sz="2659" b="1" u="none" strike="noStrike">
                <a:solidFill>
                  <a:srgbClr val="000000"/>
                </a:solidFill>
                <a:latin typeface="Poppins Bold"/>
                <a:ea typeface="Poppins Bold"/>
                <a:cs typeface="Poppins Bold"/>
                <a:sym typeface="Poppins Bold"/>
              </a:rPr>
              <a:t> cadre</a:t>
            </a:r>
            <a:r>
              <a:rPr lang="en-US" sz="2659" u="none" strike="noStrike">
                <a:solidFill>
                  <a:srgbClr val="000000"/>
                </a:solidFill>
                <a:latin typeface="Poppins"/>
                <a:ea typeface="Poppins"/>
                <a:cs typeface="Poppins"/>
                <a:sym typeface="Poppins"/>
              </a:rPr>
              <a:t> de l’étude </a:t>
            </a:r>
          </a:p>
        </p:txBody>
      </p:sp>
      <p:grpSp>
        <p:nvGrpSpPr>
          <p:cNvPr id="9" name="Group 9"/>
          <p:cNvGrpSpPr/>
          <p:nvPr/>
        </p:nvGrpSpPr>
        <p:grpSpPr>
          <a:xfrm>
            <a:off x="984851" y="3067397"/>
            <a:ext cx="14092398" cy="346956"/>
            <a:chOff x="0" y="0"/>
            <a:chExt cx="18789863" cy="462608"/>
          </a:xfrm>
        </p:grpSpPr>
        <p:grpSp>
          <p:nvGrpSpPr>
            <p:cNvPr id="10" name="Group 10"/>
            <p:cNvGrpSpPr/>
            <p:nvPr/>
          </p:nvGrpSpPr>
          <p:grpSpPr>
            <a:xfrm>
              <a:off x="0" y="130350"/>
              <a:ext cx="234535" cy="203270"/>
              <a:chOff x="0" y="0"/>
              <a:chExt cx="45719" cy="39625"/>
            </a:xfrm>
          </p:grpSpPr>
          <p:sp>
            <p:nvSpPr>
              <p:cNvPr id="11" name="Freeform 11"/>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12" name="TextBox 12"/>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13" name="TextBox 13"/>
            <p:cNvSpPr txBox="1"/>
            <p:nvPr/>
          </p:nvSpPr>
          <p:spPr>
            <a:xfrm>
              <a:off x="221666" y="-57150"/>
              <a:ext cx="18568198" cy="519758"/>
            </a:xfrm>
            <a:prstGeom prst="rect">
              <a:avLst/>
            </a:prstGeom>
          </p:spPr>
          <p:txBody>
            <a:bodyPr lIns="0" tIns="0" rIns="0" bIns="0" rtlCol="0" anchor="t">
              <a:spAutoFit/>
            </a:bodyPr>
            <a:lstStyle/>
            <a:p>
              <a:pPr marL="0" lvl="1" indent="0" algn="l">
                <a:lnSpc>
                  <a:spcPts val="3220"/>
                </a:lnSpc>
                <a:spcBef>
                  <a:spcPct val="0"/>
                </a:spcBef>
              </a:pPr>
              <a:r>
                <a:rPr lang="en-US" sz="2300" u="none" strike="noStrike">
                  <a:solidFill>
                    <a:srgbClr val="000000"/>
                  </a:solidFill>
                  <a:latin typeface="Poppins"/>
                  <a:ea typeface="Poppins"/>
                  <a:cs typeface="Poppins"/>
                  <a:sym typeface="Poppins"/>
                </a:rPr>
                <a:t>  Objectif de l’étude, participants et rôles, calendrier, cycles prévus </a:t>
              </a:r>
            </a:p>
          </p:txBody>
        </p:sp>
      </p:grpSp>
      <p:sp>
        <p:nvSpPr>
          <p:cNvPr id="14" name="TextBox 14"/>
          <p:cNvSpPr txBox="1"/>
          <p:nvPr/>
        </p:nvSpPr>
        <p:spPr>
          <a:xfrm>
            <a:off x="635642" y="3538178"/>
            <a:ext cx="14901314" cy="475362"/>
          </a:xfrm>
          <a:prstGeom prst="rect">
            <a:avLst/>
          </a:prstGeom>
        </p:spPr>
        <p:txBody>
          <a:bodyPr lIns="0" tIns="0" rIns="0" bIns="0" rtlCol="0" anchor="t">
            <a:spAutoFit/>
          </a:bodyPr>
          <a:lstStyle/>
          <a:p>
            <a:pPr marL="0" lvl="0" indent="0" algn="l">
              <a:lnSpc>
                <a:spcPts val="3723"/>
              </a:lnSpc>
              <a:spcBef>
                <a:spcPct val="0"/>
              </a:spcBef>
            </a:pPr>
            <a:r>
              <a:rPr lang="en-US" sz="2659" u="none" strike="noStrike">
                <a:solidFill>
                  <a:srgbClr val="FF0000"/>
                </a:solidFill>
                <a:latin typeface="Poppins"/>
                <a:ea typeface="Poppins"/>
                <a:cs typeface="Poppins"/>
                <a:sym typeface="Poppins"/>
              </a:rPr>
              <a:t>2. </a:t>
            </a:r>
            <a:r>
              <a:rPr lang="en-US" sz="2659" u="none" strike="noStrike">
                <a:solidFill>
                  <a:srgbClr val="000000"/>
                </a:solidFill>
                <a:latin typeface="Poppins"/>
                <a:ea typeface="Poppins"/>
                <a:cs typeface="Poppins"/>
                <a:sym typeface="Poppins"/>
              </a:rPr>
              <a:t>Définir le </a:t>
            </a:r>
            <a:r>
              <a:rPr lang="en-US" sz="2659" b="1" u="none" strike="noStrike">
                <a:solidFill>
                  <a:srgbClr val="000000"/>
                </a:solidFill>
                <a:latin typeface="Poppins Bold"/>
                <a:ea typeface="Poppins Bold"/>
                <a:cs typeface="Poppins Bold"/>
                <a:sym typeface="Poppins Bold"/>
              </a:rPr>
              <a:t>périmètre </a:t>
            </a:r>
            <a:r>
              <a:rPr lang="en-US" sz="2659" u="none" strike="noStrike">
                <a:solidFill>
                  <a:srgbClr val="000000"/>
                </a:solidFill>
                <a:latin typeface="Poppins"/>
                <a:ea typeface="Poppins"/>
                <a:cs typeface="Poppins"/>
                <a:sym typeface="Poppins"/>
              </a:rPr>
              <a:t>métier et technique de l’objet étudié </a:t>
            </a:r>
          </a:p>
        </p:txBody>
      </p:sp>
      <p:grpSp>
        <p:nvGrpSpPr>
          <p:cNvPr id="15" name="Group 15"/>
          <p:cNvGrpSpPr/>
          <p:nvPr/>
        </p:nvGrpSpPr>
        <p:grpSpPr>
          <a:xfrm>
            <a:off x="984851" y="4213565"/>
            <a:ext cx="14190000" cy="346956"/>
            <a:chOff x="0" y="0"/>
            <a:chExt cx="18920000" cy="462608"/>
          </a:xfrm>
        </p:grpSpPr>
        <p:grpSp>
          <p:nvGrpSpPr>
            <p:cNvPr id="16" name="Group 16"/>
            <p:cNvGrpSpPr/>
            <p:nvPr/>
          </p:nvGrpSpPr>
          <p:grpSpPr>
            <a:xfrm>
              <a:off x="0" y="131679"/>
              <a:ext cx="234535" cy="203270"/>
              <a:chOff x="0" y="0"/>
              <a:chExt cx="45719" cy="39625"/>
            </a:xfrm>
          </p:grpSpPr>
          <p:sp>
            <p:nvSpPr>
              <p:cNvPr id="17" name="Freeform 17"/>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18" name="TextBox 18"/>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19" name="TextBox 19"/>
            <p:cNvSpPr txBox="1"/>
            <p:nvPr/>
          </p:nvSpPr>
          <p:spPr>
            <a:xfrm>
              <a:off x="351802" y="-57150"/>
              <a:ext cx="18568198" cy="519758"/>
            </a:xfrm>
            <a:prstGeom prst="rect">
              <a:avLst/>
            </a:prstGeom>
          </p:spPr>
          <p:txBody>
            <a:bodyPr lIns="0" tIns="0" rIns="0" bIns="0" rtlCol="0" anchor="t">
              <a:spAutoFit/>
            </a:bodyPr>
            <a:lstStyle/>
            <a:p>
              <a:pPr marL="0" lvl="1" indent="0" algn="l">
                <a:lnSpc>
                  <a:spcPts val="3220"/>
                </a:lnSpc>
                <a:spcBef>
                  <a:spcPct val="0"/>
                </a:spcBef>
              </a:pPr>
              <a:r>
                <a:rPr lang="en-US" sz="2300" u="none" strike="noStrike">
                  <a:solidFill>
                    <a:srgbClr val="000000"/>
                  </a:solidFill>
                  <a:latin typeface="Poppins"/>
                  <a:ea typeface="Poppins"/>
                  <a:cs typeface="Poppins"/>
                  <a:sym typeface="Poppins"/>
                </a:rPr>
                <a:t> Missions, 5-10 valeurs métiers (ex : R&amp;D), 1-3 biens supports par valeur métier</a:t>
              </a:r>
            </a:p>
          </p:txBody>
        </p:sp>
      </p:grpSp>
      <p:sp>
        <p:nvSpPr>
          <p:cNvPr id="20" name="TextBox 20"/>
          <p:cNvSpPr txBox="1"/>
          <p:nvPr/>
        </p:nvSpPr>
        <p:spPr>
          <a:xfrm>
            <a:off x="635642" y="4634356"/>
            <a:ext cx="14901314" cy="942087"/>
          </a:xfrm>
          <a:prstGeom prst="rect">
            <a:avLst/>
          </a:prstGeom>
        </p:spPr>
        <p:txBody>
          <a:bodyPr lIns="0" tIns="0" rIns="0" bIns="0" rtlCol="0" anchor="t">
            <a:spAutoFit/>
          </a:bodyPr>
          <a:lstStyle/>
          <a:p>
            <a:pPr marL="0" lvl="0" indent="0" algn="l">
              <a:lnSpc>
                <a:spcPts val="3723"/>
              </a:lnSpc>
              <a:spcBef>
                <a:spcPct val="0"/>
              </a:spcBef>
            </a:pPr>
            <a:r>
              <a:rPr lang="en-US" sz="2659" u="none" strike="noStrike">
                <a:solidFill>
                  <a:srgbClr val="FF0000"/>
                </a:solidFill>
                <a:latin typeface="Poppins"/>
                <a:ea typeface="Poppins"/>
                <a:cs typeface="Poppins"/>
                <a:sym typeface="Poppins"/>
              </a:rPr>
              <a:t>3</a:t>
            </a:r>
            <a:r>
              <a:rPr lang="en-US" sz="2659" u="none" strike="noStrike">
                <a:solidFill>
                  <a:srgbClr val="000000"/>
                </a:solidFill>
                <a:latin typeface="Poppins"/>
                <a:ea typeface="Poppins"/>
                <a:cs typeface="Poppins"/>
                <a:sym typeface="Poppins"/>
              </a:rPr>
              <a:t>. Identifier les </a:t>
            </a:r>
            <a:r>
              <a:rPr lang="en-US" sz="2659" b="1" u="none" strike="noStrike">
                <a:solidFill>
                  <a:srgbClr val="000000"/>
                </a:solidFill>
                <a:latin typeface="Poppins Bold"/>
                <a:ea typeface="Poppins Bold"/>
                <a:cs typeface="Poppins Bold"/>
                <a:sym typeface="Poppins Bold"/>
              </a:rPr>
              <a:t>événements redoutés</a:t>
            </a:r>
            <a:r>
              <a:rPr lang="en-US" sz="2659" u="none" strike="noStrike">
                <a:solidFill>
                  <a:srgbClr val="000000"/>
                </a:solidFill>
                <a:latin typeface="Poppins"/>
                <a:ea typeface="Poppins"/>
                <a:cs typeface="Poppins"/>
                <a:sym typeface="Poppins"/>
              </a:rPr>
              <a:t> (principaux, parlants) et évaluer leur niveau de gravité </a:t>
            </a:r>
          </a:p>
        </p:txBody>
      </p:sp>
      <p:grpSp>
        <p:nvGrpSpPr>
          <p:cNvPr id="21" name="Group 21"/>
          <p:cNvGrpSpPr/>
          <p:nvPr/>
        </p:nvGrpSpPr>
        <p:grpSpPr>
          <a:xfrm>
            <a:off x="984851" y="5747894"/>
            <a:ext cx="14092398" cy="752332"/>
            <a:chOff x="0" y="0"/>
            <a:chExt cx="18789863" cy="1003109"/>
          </a:xfrm>
        </p:grpSpPr>
        <p:grpSp>
          <p:nvGrpSpPr>
            <p:cNvPr id="22" name="Group 22"/>
            <p:cNvGrpSpPr/>
            <p:nvPr/>
          </p:nvGrpSpPr>
          <p:grpSpPr>
            <a:xfrm>
              <a:off x="0" y="82415"/>
              <a:ext cx="234535" cy="203270"/>
              <a:chOff x="0" y="0"/>
              <a:chExt cx="45719" cy="39625"/>
            </a:xfrm>
          </p:grpSpPr>
          <p:sp>
            <p:nvSpPr>
              <p:cNvPr id="23" name="Freeform 23"/>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24" name="TextBox 24"/>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25" name="TextBox 25"/>
            <p:cNvSpPr txBox="1"/>
            <p:nvPr/>
          </p:nvSpPr>
          <p:spPr>
            <a:xfrm>
              <a:off x="221666" y="-57150"/>
              <a:ext cx="18568198" cy="1060259"/>
            </a:xfrm>
            <a:prstGeom prst="rect">
              <a:avLst/>
            </a:prstGeom>
          </p:spPr>
          <p:txBody>
            <a:bodyPr lIns="0" tIns="0" rIns="0" bIns="0" rtlCol="0" anchor="t">
              <a:spAutoFit/>
            </a:bodyPr>
            <a:lstStyle/>
            <a:p>
              <a:pPr marL="0" lvl="1" indent="0" algn="l">
                <a:lnSpc>
                  <a:spcPts val="3220"/>
                </a:lnSpc>
                <a:spcBef>
                  <a:spcPct val="0"/>
                </a:spcBef>
              </a:pPr>
              <a:r>
                <a:rPr lang="en-US" sz="2300" u="none" strike="noStrike">
                  <a:solidFill>
                    <a:srgbClr val="000000"/>
                  </a:solidFill>
                  <a:latin typeface="Poppins"/>
                  <a:ea typeface="Poppins"/>
                  <a:cs typeface="Poppins"/>
                  <a:sym typeface="Poppins"/>
                </a:rPr>
                <a:t>  Impacts potentiels des atteintes à la sécurité (disponibilité, intégrité et confidentialité des valeurs métiers) sur l’organisme        gravité</a:t>
              </a:r>
            </a:p>
          </p:txBody>
        </p:sp>
      </p:grpSp>
      <p:grpSp>
        <p:nvGrpSpPr>
          <p:cNvPr id="26" name="Group 26"/>
          <p:cNvGrpSpPr/>
          <p:nvPr/>
        </p:nvGrpSpPr>
        <p:grpSpPr>
          <a:xfrm>
            <a:off x="984851" y="6716634"/>
            <a:ext cx="14202897" cy="1141730"/>
            <a:chOff x="0" y="0"/>
            <a:chExt cx="18937196" cy="1522307"/>
          </a:xfrm>
        </p:grpSpPr>
        <p:grpSp>
          <p:nvGrpSpPr>
            <p:cNvPr id="27" name="Group 27"/>
            <p:cNvGrpSpPr/>
            <p:nvPr/>
          </p:nvGrpSpPr>
          <p:grpSpPr>
            <a:xfrm>
              <a:off x="0" y="159246"/>
              <a:ext cx="234535" cy="203270"/>
              <a:chOff x="0" y="0"/>
              <a:chExt cx="45719" cy="39625"/>
            </a:xfrm>
          </p:grpSpPr>
          <p:sp>
            <p:nvSpPr>
              <p:cNvPr id="28" name="Freeform 28"/>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29" name="TextBox 29"/>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30" name="TextBox 30"/>
            <p:cNvSpPr txBox="1"/>
            <p:nvPr/>
          </p:nvSpPr>
          <p:spPr>
            <a:xfrm>
              <a:off x="368998" y="-57150"/>
              <a:ext cx="18568198" cy="1579457"/>
            </a:xfrm>
            <a:prstGeom prst="rect">
              <a:avLst/>
            </a:prstGeom>
          </p:spPr>
          <p:txBody>
            <a:bodyPr lIns="0" tIns="0" rIns="0" bIns="0" rtlCol="0" anchor="t">
              <a:spAutoFit/>
            </a:bodyPr>
            <a:lstStyle/>
            <a:p>
              <a:pPr marL="0" lvl="1" indent="0" algn="l">
                <a:lnSpc>
                  <a:spcPts val="3220"/>
                </a:lnSpc>
                <a:spcBef>
                  <a:spcPct val="0"/>
                </a:spcBef>
              </a:pPr>
              <a:r>
                <a:rPr lang="en-US" sz="2300" i="1">
                  <a:solidFill>
                    <a:srgbClr val="000000"/>
                  </a:solidFill>
                  <a:latin typeface="Poppins Italics"/>
                  <a:ea typeface="Poppins Italics"/>
                  <a:cs typeface="Poppins Italics"/>
                  <a:sym typeface="Poppins Italics"/>
                </a:rPr>
                <a:t> </a:t>
              </a:r>
              <a:r>
                <a:rPr lang="en-US" sz="2300" i="1" u="none" strike="noStrike">
                  <a:solidFill>
                    <a:srgbClr val="000000"/>
                  </a:solidFill>
                  <a:latin typeface="Poppins Italics"/>
                  <a:ea typeface="Poppins Italics"/>
                  <a:cs typeface="Poppins Italics"/>
                  <a:sym typeface="Poppins Italics"/>
                </a:rPr>
                <a:t> Ex. (R&amp;D d’une société de biotechnologies fabriquant des vaccins) : fuite des informations d’études et recherches de l’entreprise        Impacts sur la gouvernance de l’organisme et financiers.       Gravité importante</a:t>
              </a:r>
            </a:p>
          </p:txBody>
        </p:sp>
      </p:grpSp>
      <p:sp>
        <p:nvSpPr>
          <p:cNvPr id="31" name="TextBox 31"/>
          <p:cNvSpPr txBox="1"/>
          <p:nvPr/>
        </p:nvSpPr>
        <p:spPr>
          <a:xfrm>
            <a:off x="635642" y="7998573"/>
            <a:ext cx="14901314" cy="475362"/>
          </a:xfrm>
          <a:prstGeom prst="rect">
            <a:avLst/>
          </a:prstGeom>
        </p:spPr>
        <p:txBody>
          <a:bodyPr lIns="0" tIns="0" rIns="0" bIns="0" rtlCol="0" anchor="t">
            <a:spAutoFit/>
          </a:bodyPr>
          <a:lstStyle/>
          <a:p>
            <a:pPr marL="0" lvl="0" indent="0" algn="l">
              <a:lnSpc>
                <a:spcPts val="3723"/>
              </a:lnSpc>
              <a:spcBef>
                <a:spcPct val="0"/>
              </a:spcBef>
            </a:pPr>
            <a:r>
              <a:rPr lang="en-US" sz="2659" u="none" strike="noStrike">
                <a:solidFill>
                  <a:srgbClr val="FF0000"/>
                </a:solidFill>
                <a:latin typeface="Poppins"/>
                <a:ea typeface="Poppins"/>
                <a:cs typeface="Poppins"/>
                <a:sym typeface="Poppins"/>
              </a:rPr>
              <a:t>4.</a:t>
            </a:r>
            <a:r>
              <a:rPr lang="en-US" sz="2659" u="none" strike="noStrike">
                <a:solidFill>
                  <a:srgbClr val="000000"/>
                </a:solidFill>
                <a:latin typeface="Poppins"/>
                <a:ea typeface="Poppins"/>
                <a:cs typeface="Poppins"/>
                <a:sym typeface="Poppins"/>
              </a:rPr>
              <a:t> Déterminer le </a:t>
            </a:r>
            <a:r>
              <a:rPr lang="en-US" sz="2659" b="1" u="none" strike="noStrike">
                <a:solidFill>
                  <a:srgbClr val="000000"/>
                </a:solidFill>
                <a:latin typeface="Poppins Bold"/>
                <a:ea typeface="Poppins Bold"/>
                <a:cs typeface="Poppins Bold"/>
                <a:sym typeface="Poppins Bold"/>
              </a:rPr>
              <a:t>socle</a:t>
            </a:r>
            <a:r>
              <a:rPr lang="en-US" sz="2659" u="none" strike="noStrike">
                <a:solidFill>
                  <a:srgbClr val="000000"/>
                </a:solidFill>
                <a:latin typeface="Poppins"/>
                <a:ea typeface="Poppins"/>
                <a:cs typeface="Poppins"/>
                <a:sym typeface="Poppins"/>
              </a:rPr>
              <a:t> de sécurité (applicable au périmètre) </a:t>
            </a:r>
          </a:p>
        </p:txBody>
      </p:sp>
      <p:grpSp>
        <p:nvGrpSpPr>
          <p:cNvPr id="32" name="Group 32"/>
          <p:cNvGrpSpPr/>
          <p:nvPr/>
        </p:nvGrpSpPr>
        <p:grpSpPr>
          <a:xfrm>
            <a:off x="984851" y="8626335"/>
            <a:ext cx="14092398" cy="752332"/>
            <a:chOff x="0" y="0"/>
            <a:chExt cx="18789863" cy="1003109"/>
          </a:xfrm>
        </p:grpSpPr>
        <p:grpSp>
          <p:nvGrpSpPr>
            <p:cNvPr id="33" name="Group 33"/>
            <p:cNvGrpSpPr/>
            <p:nvPr/>
          </p:nvGrpSpPr>
          <p:grpSpPr>
            <a:xfrm>
              <a:off x="0" y="119372"/>
              <a:ext cx="234535" cy="203270"/>
              <a:chOff x="0" y="0"/>
              <a:chExt cx="45719" cy="39625"/>
            </a:xfrm>
          </p:grpSpPr>
          <p:sp>
            <p:nvSpPr>
              <p:cNvPr id="34" name="Freeform 34"/>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35" name="TextBox 35"/>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36" name="TextBox 36"/>
            <p:cNvSpPr txBox="1"/>
            <p:nvPr/>
          </p:nvSpPr>
          <p:spPr>
            <a:xfrm>
              <a:off x="221666" y="-57150"/>
              <a:ext cx="18568198" cy="1060259"/>
            </a:xfrm>
            <a:prstGeom prst="rect">
              <a:avLst/>
            </a:prstGeom>
          </p:spPr>
          <p:txBody>
            <a:bodyPr lIns="0" tIns="0" rIns="0" bIns="0" rtlCol="0" anchor="t">
              <a:spAutoFit/>
            </a:bodyPr>
            <a:lstStyle/>
            <a:p>
              <a:pPr marL="0" lvl="1" indent="0" algn="l">
                <a:lnSpc>
                  <a:spcPts val="3220"/>
                </a:lnSpc>
                <a:spcBef>
                  <a:spcPct val="0"/>
                </a:spcBef>
              </a:pPr>
              <a:r>
                <a:rPr lang="en-US" sz="2300" i="1" u="none" strike="noStrike">
                  <a:solidFill>
                    <a:srgbClr val="000000"/>
                  </a:solidFill>
                  <a:latin typeface="Poppins Italics"/>
                  <a:ea typeface="Poppins Italics"/>
                  <a:cs typeface="Poppins Italics"/>
                  <a:sym typeface="Poppins Italics"/>
                </a:rPr>
                <a:t>  Référentiels applicables (réglementation, normes, PSSI, etc.), état de mise en œuvre et justifications (cf. concept de déclaration d’applicabilité) </a:t>
              </a:r>
            </a:p>
          </p:txBody>
        </p:sp>
      </p:grpSp>
      <p:grpSp>
        <p:nvGrpSpPr>
          <p:cNvPr id="37" name="Group 37"/>
          <p:cNvGrpSpPr/>
          <p:nvPr/>
        </p:nvGrpSpPr>
        <p:grpSpPr>
          <a:xfrm>
            <a:off x="984851" y="9645367"/>
            <a:ext cx="14202897" cy="341630"/>
            <a:chOff x="0" y="0"/>
            <a:chExt cx="18937196" cy="455507"/>
          </a:xfrm>
        </p:grpSpPr>
        <p:grpSp>
          <p:nvGrpSpPr>
            <p:cNvPr id="38" name="Group 38"/>
            <p:cNvGrpSpPr/>
            <p:nvPr/>
          </p:nvGrpSpPr>
          <p:grpSpPr>
            <a:xfrm>
              <a:off x="0" y="129669"/>
              <a:ext cx="234535" cy="203270"/>
              <a:chOff x="0" y="0"/>
              <a:chExt cx="45719" cy="39625"/>
            </a:xfrm>
          </p:grpSpPr>
          <p:sp>
            <p:nvSpPr>
              <p:cNvPr id="39" name="Freeform 39"/>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40" name="TextBox 40"/>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41" name="TextBox 41"/>
            <p:cNvSpPr txBox="1"/>
            <p:nvPr/>
          </p:nvSpPr>
          <p:spPr>
            <a:xfrm>
              <a:off x="368998" y="-57150"/>
              <a:ext cx="18568198" cy="512657"/>
            </a:xfrm>
            <a:prstGeom prst="rect">
              <a:avLst/>
            </a:prstGeom>
          </p:spPr>
          <p:txBody>
            <a:bodyPr lIns="0" tIns="0" rIns="0" bIns="0" rtlCol="0" anchor="t">
              <a:spAutoFit/>
            </a:bodyPr>
            <a:lstStyle/>
            <a:p>
              <a:pPr marL="0" lvl="1" indent="0" algn="l">
                <a:lnSpc>
                  <a:spcPts val="3220"/>
                </a:lnSpc>
                <a:spcBef>
                  <a:spcPct val="0"/>
                </a:spcBef>
              </a:pPr>
              <a:r>
                <a:rPr lang="en-US" sz="2300" i="1" u="none" strike="noStrike">
                  <a:solidFill>
                    <a:srgbClr val="000000"/>
                  </a:solidFill>
                  <a:latin typeface="Poppins Italics"/>
                  <a:ea typeface="Poppins Italics"/>
                  <a:cs typeface="Poppins Italics"/>
                  <a:sym typeface="Poppins Italics"/>
                </a:rPr>
                <a:t>  On peut s’interroger sur la poursuite de l’étude selon le résultat </a:t>
              </a:r>
            </a:p>
          </p:txBody>
        </p:sp>
      </p:grpSp>
      <p:sp>
        <p:nvSpPr>
          <p:cNvPr id="42" name="Freeform 42"/>
          <p:cNvSpPr/>
          <p:nvPr/>
        </p:nvSpPr>
        <p:spPr>
          <a:xfrm>
            <a:off x="5862046" y="6278807"/>
            <a:ext cx="468385" cy="221419"/>
          </a:xfrm>
          <a:custGeom>
            <a:avLst/>
            <a:gdLst/>
            <a:ahLst/>
            <a:cxnLst/>
            <a:rect l="l" t="t" r="r" b="b"/>
            <a:pathLst>
              <a:path w="468385" h="221419">
                <a:moveTo>
                  <a:pt x="0" y="0"/>
                </a:moveTo>
                <a:lnTo>
                  <a:pt x="468385" y="0"/>
                </a:lnTo>
                <a:lnTo>
                  <a:pt x="468385" y="221419"/>
                </a:lnTo>
                <a:lnTo>
                  <a:pt x="0" y="2214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3" name="Freeform 43"/>
          <p:cNvSpPr/>
          <p:nvPr/>
        </p:nvSpPr>
        <p:spPr>
          <a:xfrm>
            <a:off x="6867757" y="7195551"/>
            <a:ext cx="468385" cy="221419"/>
          </a:xfrm>
          <a:custGeom>
            <a:avLst/>
            <a:gdLst/>
            <a:ahLst/>
            <a:cxnLst/>
            <a:rect l="l" t="t" r="r" b="b"/>
            <a:pathLst>
              <a:path w="468385" h="221419">
                <a:moveTo>
                  <a:pt x="0" y="0"/>
                </a:moveTo>
                <a:lnTo>
                  <a:pt x="468385" y="0"/>
                </a:lnTo>
                <a:lnTo>
                  <a:pt x="468385" y="221418"/>
                </a:lnTo>
                <a:lnTo>
                  <a:pt x="0" y="2214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4" name="Freeform 44"/>
          <p:cNvSpPr/>
          <p:nvPr/>
        </p:nvSpPr>
        <p:spPr>
          <a:xfrm>
            <a:off x="2872711" y="7636946"/>
            <a:ext cx="468385" cy="221419"/>
          </a:xfrm>
          <a:custGeom>
            <a:avLst/>
            <a:gdLst/>
            <a:ahLst/>
            <a:cxnLst/>
            <a:rect l="l" t="t" r="r" b="b"/>
            <a:pathLst>
              <a:path w="468385" h="221419">
                <a:moveTo>
                  <a:pt x="0" y="0"/>
                </a:moveTo>
                <a:lnTo>
                  <a:pt x="468385" y="0"/>
                </a:lnTo>
                <a:lnTo>
                  <a:pt x="468385" y="221418"/>
                </a:lnTo>
                <a:lnTo>
                  <a:pt x="0" y="2214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5" name="TextBox 15">
            <a:extLst>
              <a:ext uri="{FF2B5EF4-FFF2-40B4-BE49-F238E27FC236}">
                <a16:creationId xmlns:a16="http://schemas.microsoft.com/office/drawing/2014/main" id="{406F6C39-8FEA-21A2-4628-54F67ABF0B50}"/>
              </a:ext>
            </a:extLst>
          </p:cNvPr>
          <p:cNvSpPr txBox="1"/>
          <p:nvPr/>
        </p:nvSpPr>
        <p:spPr>
          <a:xfrm>
            <a:off x="17490336" y="9378668"/>
            <a:ext cx="645264" cy="633764"/>
          </a:xfrm>
          <a:prstGeom prst="rect">
            <a:avLst/>
          </a:prstGeom>
        </p:spPr>
        <p:txBody>
          <a:bodyPr wrap="square"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5" tooltip="https://www.linkedin.com/feed/update/urn:li:activity:7283784816095887360"/>
              </a:rPr>
              <a:t>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29816" y="-8029816"/>
            <a:ext cx="2228368" cy="18288000"/>
            <a:chOff x="0" y="0"/>
            <a:chExt cx="586895" cy="4816593"/>
          </a:xfrm>
        </p:grpSpPr>
        <p:sp>
          <p:nvSpPr>
            <p:cNvPr id="3" name="Freeform 3"/>
            <p:cNvSpPr/>
            <p:nvPr/>
          </p:nvSpPr>
          <p:spPr>
            <a:xfrm>
              <a:off x="0" y="0"/>
              <a:ext cx="586895" cy="4816592"/>
            </a:xfrm>
            <a:custGeom>
              <a:avLst/>
              <a:gdLst/>
              <a:ahLst/>
              <a:cxnLst/>
              <a:rect l="l" t="t" r="r" b="b"/>
              <a:pathLst>
                <a:path w="586895" h="4816592">
                  <a:moveTo>
                    <a:pt x="0" y="0"/>
                  </a:moveTo>
                  <a:lnTo>
                    <a:pt x="586895" y="0"/>
                  </a:lnTo>
                  <a:lnTo>
                    <a:pt x="586895" y="4816592"/>
                  </a:lnTo>
                  <a:lnTo>
                    <a:pt x="0" y="4816592"/>
                  </a:lnTo>
                  <a:close/>
                </a:path>
              </a:pathLst>
            </a:custGeom>
            <a:solidFill>
              <a:srgbClr val="F4A02C"/>
            </a:solidFill>
          </p:spPr>
        </p:sp>
        <p:sp>
          <p:nvSpPr>
            <p:cNvPr id="4" name="TextBox 4"/>
            <p:cNvSpPr txBox="1"/>
            <p:nvPr/>
          </p:nvSpPr>
          <p:spPr>
            <a:xfrm>
              <a:off x="0" y="-47625"/>
              <a:ext cx="586895" cy="4864218"/>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422184" y="540800"/>
            <a:ext cx="3229954" cy="1114334"/>
          </a:xfrm>
          <a:custGeom>
            <a:avLst/>
            <a:gdLst/>
            <a:ahLst/>
            <a:cxnLst/>
            <a:rect l="l" t="t" r="r" b="b"/>
            <a:pathLst>
              <a:path w="3229954" h="1114334">
                <a:moveTo>
                  <a:pt x="0" y="0"/>
                </a:moveTo>
                <a:lnTo>
                  <a:pt x="3229954" y="0"/>
                </a:lnTo>
                <a:lnTo>
                  <a:pt x="3229954" y="1114334"/>
                </a:lnTo>
                <a:lnTo>
                  <a:pt x="0" y="1114334"/>
                </a:lnTo>
                <a:lnTo>
                  <a:pt x="0" y="0"/>
                </a:lnTo>
                <a:close/>
              </a:path>
            </a:pathLst>
          </a:custGeom>
          <a:blipFill>
            <a:blip r:embed="rId2"/>
            <a:stretch>
              <a:fillRect/>
            </a:stretch>
          </a:blipFill>
        </p:spPr>
      </p:sp>
      <p:sp>
        <p:nvSpPr>
          <p:cNvPr id="6" name="Freeform 6"/>
          <p:cNvSpPr/>
          <p:nvPr/>
        </p:nvSpPr>
        <p:spPr>
          <a:xfrm>
            <a:off x="4212439" y="2228368"/>
            <a:ext cx="10209744" cy="7986371"/>
          </a:xfrm>
          <a:custGeom>
            <a:avLst/>
            <a:gdLst/>
            <a:ahLst/>
            <a:cxnLst/>
            <a:rect l="l" t="t" r="r" b="b"/>
            <a:pathLst>
              <a:path w="10209744" h="7986371">
                <a:moveTo>
                  <a:pt x="0" y="0"/>
                </a:moveTo>
                <a:lnTo>
                  <a:pt x="10209745" y="0"/>
                </a:lnTo>
                <a:lnTo>
                  <a:pt x="10209745" y="7986371"/>
                </a:lnTo>
                <a:lnTo>
                  <a:pt x="0" y="7986371"/>
                </a:lnTo>
                <a:lnTo>
                  <a:pt x="0" y="0"/>
                </a:lnTo>
                <a:close/>
              </a:path>
            </a:pathLst>
          </a:custGeom>
          <a:blipFill>
            <a:blip r:embed="rId3"/>
            <a:stretch>
              <a:fillRect l="-2311" r="-1283" b="-1313"/>
            </a:stretch>
          </a:blipFill>
        </p:spPr>
      </p:sp>
      <p:sp>
        <p:nvSpPr>
          <p:cNvPr id="7" name="TextBox 7"/>
          <p:cNvSpPr txBox="1"/>
          <p:nvPr/>
        </p:nvSpPr>
        <p:spPr>
          <a:xfrm>
            <a:off x="574907" y="480430"/>
            <a:ext cx="12305508" cy="1111250"/>
          </a:xfrm>
          <a:prstGeom prst="rect">
            <a:avLst/>
          </a:prstGeom>
        </p:spPr>
        <p:txBody>
          <a:bodyPr lIns="0" tIns="0" rIns="0" bIns="0" rtlCol="0" anchor="t">
            <a:spAutoFit/>
          </a:bodyPr>
          <a:lstStyle/>
          <a:p>
            <a:pPr marL="0" lvl="0" indent="0" algn="l">
              <a:lnSpc>
                <a:spcPts val="9099"/>
              </a:lnSpc>
              <a:spcBef>
                <a:spcPct val="0"/>
              </a:spcBef>
            </a:pPr>
            <a:r>
              <a:rPr lang="en-US" sz="6499">
                <a:solidFill>
                  <a:srgbClr val="FFFFFF"/>
                </a:solidFill>
                <a:latin typeface="The Youngest Serif"/>
                <a:ea typeface="The Youngest Serif"/>
                <a:cs typeface="The Youngest Serif"/>
                <a:sym typeface="The Youngest Serif"/>
              </a:rPr>
              <a:t>Événements redoutés </a:t>
            </a:r>
          </a:p>
        </p:txBody>
      </p:sp>
      <p:sp>
        <p:nvSpPr>
          <p:cNvPr id="8" name="TextBox 8"/>
          <p:cNvSpPr txBox="1"/>
          <p:nvPr/>
        </p:nvSpPr>
        <p:spPr>
          <a:xfrm>
            <a:off x="574907" y="1648830"/>
            <a:ext cx="2256383" cy="470332"/>
          </a:xfrm>
          <a:prstGeom prst="rect">
            <a:avLst/>
          </a:prstGeom>
        </p:spPr>
        <p:txBody>
          <a:bodyPr lIns="0" tIns="0" rIns="0" bIns="0" rtlCol="0" anchor="t">
            <a:spAutoFit/>
          </a:bodyPr>
          <a:lstStyle/>
          <a:p>
            <a:pPr marL="0" lvl="0" indent="0" algn="ctr">
              <a:lnSpc>
                <a:spcPts val="3517"/>
              </a:lnSpc>
              <a:spcBef>
                <a:spcPct val="0"/>
              </a:spcBef>
            </a:pPr>
            <a:r>
              <a:rPr lang="en-US" sz="3517">
                <a:solidFill>
                  <a:srgbClr val="000000"/>
                </a:solidFill>
                <a:latin typeface="Intro Rust"/>
                <a:ea typeface="Intro Rust"/>
                <a:cs typeface="Intro Rust"/>
                <a:sym typeface="Intro Rust"/>
              </a:rPr>
              <a:t>Exemples</a:t>
            </a:r>
          </a:p>
        </p:txBody>
      </p:sp>
      <p:sp>
        <p:nvSpPr>
          <p:cNvPr id="10" name="TextBox 15">
            <a:extLst>
              <a:ext uri="{FF2B5EF4-FFF2-40B4-BE49-F238E27FC236}">
                <a16:creationId xmlns:a16="http://schemas.microsoft.com/office/drawing/2014/main" id="{4AE1191F-FF0C-1D81-3B30-F49FB72FDB1F}"/>
              </a:ext>
            </a:extLst>
          </p:cNvPr>
          <p:cNvSpPr txBox="1"/>
          <p:nvPr/>
        </p:nvSpPr>
        <p:spPr>
          <a:xfrm>
            <a:off x="17221200" y="9429318"/>
            <a:ext cx="1066800" cy="633763"/>
          </a:xfrm>
          <a:prstGeom prst="rect">
            <a:avLst/>
          </a:prstGeom>
        </p:spPr>
        <p:txBody>
          <a:bodyPr wrap="square"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4" tooltip="https://www.linkedin.com/feed/update/urn:li:activity:7283784816095887360"/>
              </a:rPr>
              <a:t>20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29816" y="-8029816"/>
            <a:ext cx="2228368" cy="18288000"/>
            <a:chOff x="0" y="0"/>
            <a:chExt cx="586895" cy="4816593"/>
          </a:xfrm>
        </p:grpSpPr>
        <p:sp>
          <p:nvSpPr>
            <p:cNvPr id="3" name="Freeform 3"/>
            <p:cNvSpPr/>
            <p:nvPr/>
          </p:nvSpPr>
          <p:spPr>
            <a:xfrm>
              <a:off x="0" y="0"/>
              <a:ext cx="586895" cy="4816592"/>
            </a:xfrm>
            <a:custGeom>
              <a:avLst/>
              <a:gdLst/>
              <a:ahLst/>
              <a:cxnLst/>
              <a:rect l="l" t="t" r="r" b="b"/>
              <a:pathLst>
                <a:path w="586895" h="4816592">
                  <a:moveTo>
                    <a:pt x="0" y="0"/>
                  </a:moveTo>
                  <a:lnTo>
                    <a:pt x="586895" y="0"/>
                  </a:lnTo>
                  <a:lnTo>
                    <a:pt x="586895" y="4816592"/>
                  </a:lnTo>
                  <a:lnTo>
                    <a:pt x="0" y="4816592"/>
                  </a:lnTo>
                  <a:close/>
                </a:path>
              </a:pathLst>
            </a:custGeom>
            <a:solidFill>
              <a:srgbClr val="F4A02C"/>
            </a:solidFill>
          </p:spPr>
        </p:sp>
        <p:sp>
          <p:nvSpPr>
            <p:cNvPr id="4" name="TextBox 4"/>
            <p:cNvSpPr txBox="1"/>
            <p:nvPr/>
          </p:nvSpPr>
          <p:spPr>
            <a:xfrm>
              <a:off x="0" y="-47625"/>
              <a:ext cx="586895" cy="4864218"/>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422184" y="540800"/>
            <a:ext cx="3229954" cy="1114334"/>
          </a:xfrm>
          <a:custGeom>
            <a:avLst/>
            <a:gdLst/>
            <a:ahLst/>
            <a:cxnLst/>
            <a:rect l="l" t="t" r="r" b="b"/>
            <a:pathLst>
              <a:path w="3229954" h="1114334">
                <a:moveTo>
                  <a:pt x="0" y="0"/>
                </a:moveTo>
                <a:lnTo>
                  <a:pt x="3229954" y="0"/>
                </a:lnTo>
                <a:lnTo>
                  <a:pt x="3229954" y="1114334"/>
                </a:lnTo>
                <a:lnTo>
                  <a:pt x="0" y="1114334"/>
                </a:lnTo>
                <a:lnTo>
                  <a:pt x="0" y="0"/>
                </a:lnTo>
                <a:close/>
              </a:path>
            </a:pathLst>
          </a:custGeom>
          <a:blipFill>
            <a:blip r:embed="rId2"/>
            <a:stretch>
              <a:fillRect/>
            </a:stretch>
          </a:blipFill>
        </p:spPr>
      </p:sp>
      <p:sp>
        <p:nvSpPr>
          <p:cNvPr id="6" name="TextBox 6"/>
          <p:cNvSpPr txBox="1"/>
          <p:nvPr/>
        </p:nvSpPr>
        <p:spPr>
          <a:xfrm>
            <a:off x="574907" y="480430"/>
            <a:ext cx="12305508" cy="1111250"/>
          </a:xfrm>
          <a:prstGeom prst="rect">
            <a:avLst/>
          </a:prstGeom>
        </p:spPr>
        <p:txBody>
          <a:bodyPr lIns="0" tIns="0" rIns="0" bIns="0" rtlCol="0" anchor="t">
            <a:spAutoFit/>
          </a:bodyPr>
          <a:lstStyle/>
          <a:p>
            <a:pPr marL="0" lvl="0" indent="0" algn="l">
              <a:lnSpc>
                <a:spcPts val="9099"/>
              </a:lnSpc>
              <a:spcBef>
                <a:spcPct val="0"/>
              </a:spcBef>
            </a:pPr>
            <a:r>
              <a:rPr lang="en-US" sz="6499">
                <a:solidFill>
                  <a:srgbClr val="FFFFFF"/>
                </a:solidFill>
                <a:latin typeface="The Youngest Serif"/>
                <a:ea typeface="The Youngest Serif"/>
                <a:cs typeface="The Youngest Serif"/>
                <a:sym typeface="The Youngest Serif"/>
              </a:rPr>
              <a:t>EBIOS RM – Atelier 2 </a:t>
            </a:r>
          </a:p>
        </p:txBody>
      </p:sp>
      <p:sp>
        <p:nvSpPr>
          <p:cNvPr id="7" name="TextBox 7"/>
          <p:cNvSpPr txBox="1"/>
          <p:nvPr/>
        </p:nvSpPr>
        <p:spPr>
          <a:xfrm>
            <a:off x="-400761" y="1648830"/>
            <a:ext cx="6991951" cy="470332"/>
          </a:xfrm>
          <a:prstGeom prst="rect">
            <a:avLst/>
          </a:prstGeom>
        </p:spPr>
        <p:txBody>
          <a:bodyPr lIns="0" tIns="0" rIns="0" bIns="0" rtlCol="0" anchor="t">
            <a:spAutoFit/>
          </a:bodyPr>
          <a:lstStyle/>
          <a:p>
            <a:pPr marL="0" lvl="0" indent="0" algn="ctr">
              <a:lnSpc>
                <a:spcPts val="3517"/>
              </a:lnSpc>
              <a:spcBef>
                <a:spcPct val="0"/>
              </a:spcBef>
            </a:pPr>
            <a:r>
              <a:rPr lang="en-US" sz="3517">
                <a:solidFill>
                  <a:srgbClr val="000000"/>
                </a:solidFill>
                <a:latin typeface="Intro Rust"/>
                <a:ea typeface="Intro Rust"/>
                <a:cs typeface="Intro Rust"/>
                <a:sym typeface="Intro Rust"/>
              </a:rPr>
              <a:t>Sources de risques </a:t>
            </a:r>
          </a:p>
        </p:txBody>
      </p:sp>
      <p:grpSp>
        <p:nvGrpSpPr>
          <p:cNvPr id="8" name="Group 8"/>
          <p:cNvGrpSpPr/>
          <p:nvPr/>
        </p:nvGrpSpPr>
        <p:grpSpPr>
          <a:xfrm>
            <a:off x="1091904" y="3313320"/>
            <a:ext cx="177593" cy="153919"/>
            <a:chOff x="0" y="0"/>
            <a:chExt cx="45719" cy="39625"/>
          </a:xfrm>
        </p:grpSpPr>
        <p:sp>
          <p:nvSpPr>
            <p:cNvPr id="9" name="Freeform 9"/>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10" name="TextBox 10"/>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11" name="TextBox 11"/>
          <p:cNvSpPr txBox="1"/>
          <p:nvPr/>
        </p:nvSpPr>
        <p:spPr>
          <a:xfrm>
            <a:off x="381360" y="2539450"/>
            <a:ext cx="15044653" cy="476381"/>
          </a:xfrm>
          <a:prstGeom prst="rect">
            <a:avLst/>
          </a:prstGeom>
        </p:spPr>
        <p:txBody>
          <a:bodyPr lIns="0" tIns="0" rIns="0" bIns="0" rtlCol="0" anchor="t">
            <a:spAutoFit/>
          </a:bodyPr>
          <a:lstStyle/>
          <a:p>
            <a:pPr algn="l">
              <a:lnSpc>
                <a:spcPts val="3723"/>
              </a:lnSpc>
            </a:pPr>
            <a:r>
              <a:rPr lang="en-US" sz="2659">
                <a:solidFill>
                  <a:srgbClr val="FF0000"/>
                </a:solidFill>
                <a:latin typeface="Poppins"/>
                <a:ea typeface="Poppins"/>
                <a:cs typeface="Poppins"/>
                <a:sym typeface="Poppins"/>
              </a:rPr>
              <a:t>1.</a:t>
            </a:r>
            <a:r>
              <a:rPr lang="en-US" sz="2659">
                <a:solidFill>
                  <a:srgbClr val="000000"/>
                </a:solidFill>
                <a:latin typeface="Poppins"/>
                <a:ea typeface="Poppins"/>
                <a:cs typeface="Poppins"/>
                <a:sym typeface="Poppins"/>
              </a:rPr>
              <a:t> Identifier les </a:t>
            </a:r>
            <a:r>
              <a:rPr lang="en-US" sz="2659" b="1">
                <a:solidFill>
                  <a:srgbClr val="000000"/>
                </a:solidFill>
                <a:latin typeface="Poppins Bold"/>
                <a:ea typeface="Poppins Bold"/>
                <a:cs typeface="Poppins Bold"/>
                <a:sym typeface="Poppins Bold"/>
              </a:rPr>
              <a:t>sources</a:t>
            </a:r>
            <a:r>
              <a:rPr lang="en-US" sz="2659">
                <a:solidFill>
                  <a:srgbClr val="000000"/>
                </a:solidFill>
                <a:latin typeface="Poppins"/>
                <a:ea typeface="Poppins"/>
                <a:cs typeface="Poppins"/>
                <a:sym typeface="Poppins"/>
              </a:rPr>
              <a:t> de risques et les </a:t>
            </a:r>
            <a:r>
              <a:rPr lang="en-US" sz="2659" b="1">
                <a:solidFill>
                  <a:srgbClr val="000000"/>
                </a:solidFill>
                <a:latin typeface="Poppins Bold"/>
                <a:ea typeface="Poppins Bold"/>
                <a:cs typeface="Poppins Bold"/>
                <a:sym typeface="Poppins Bold"/>
              </a:rPr>
              <a:t>objectifs</a:t>
            </a:r>
            <a:r>
              <a:rPr lang="en-US" sz="2659">
                <a:solidFill>
                  <a:srgbClr val="000000"/>
                </a:solidFill>
                <a:latin typeface="Poppins"/>
                <a:ea typeface="Poppins"/>
                <a:cs typeface="Poppins"/>
                <a:sym typeface="Poppins"/>
              </a:rPr>
              <a:t> visés </a:t>
            </a:r>
          </a:p>
        </p:txBody>
      </p:sp>
      <p:sp>
        <p:nvSpPr>
          <p:cNvPr id="12" name="TextBox 12"/>
          <p:cNvSpPr txBox="1"/>
          <p:nvPr/>
        </p:nvSpPr>
        <p:spPr>
          <a:xfrm>
            <a:off x="1495381" y="3143829"/>
            <a:ext cx="14060106" cy="797791"/>
          </a:xfrm>
          <a:prstGeom prst="rect">
            <a:avLst/>
          </a:prstGeom>
        </p:spPr>
        <p:txBody>
          <a:bodyPr lIns="0" tIns="0" rIns="0" bIns="0" rtlCol="0" anchor="t">
            <a:spAutoFit/>
          </a:bodyPr>
          <a:lstStyle/>
          <a:p>
            <a:pPr marL="0" lvl="1" indent="0" algn="l">
              <a:lnSpc>
                <a:spcPts val="3220"/>
              </a:lnSpc>
              <a:spcBef>
                <a:spcPct val="0"/>
              </a:spcBef>
            </a:pPr>
            <a:r>
              <a:rPr lang="en-US" sz="2300" u="none" strike="noStrike">
                <a:solidFill>
                  <a:srgbClr val="000000"/>
                </a:solidFill>
                <a:latin typeface="Poppins"/>
                <a:ea typeface="Poppins"/>
                <a:cs typeface="Poppins"/>
                <a:sym typeface="Poppins"/>
              </a:rPr>
              <a:t>Principales sources de risques dans l’objet de l’étude ou son écosystème (humaines et agissant intentionnellement uniquement) et objectifs visés (sur l’objet de l’étude ou intermédiaire) </a:t>
            </a:r>
          </a:p>
        </p:txBody>
      </p:sp>
      <p:grpSp>
        <p:nvGrpSpPr>
          <p:cNvPr id="13" name="Group 13"/>
          <p:cNvGrpSpPr/>
          <p:nvPr/>
        </p:nvGrpSpPr>
        <p:grpSpPr>
          <a:xfrm>
            <a:off x="1091904" y="4089440"/>
            <a:ext cx="14463583" cy="341630"/>
            <a:chOff x="0" y="0"/>
            <a:chExt cx="19284777" cy="455506"/>
          </a:xfrm>
        </p:grpSpPr>
        <p:grpSp>
          <p:nvGrpSpPr>
            <p:cNvPr id="14" name="Group 14"/>
            <p:cNvGrpSpPr/>
            <p:nvPr/>
          </p:nvGrpSpPr>
          <p:grpSpPr>
            <a:xfrm>
              <a:off x="0" y="149789"/>
              <a:ext cx="236791" cy="205225"/>
              <a:chOff x="0" y="0"/>
              <a:chExt cx="45719" cy="39625"/>
            </a:xfrm>
          </p:grpSpPr>
          <p:sp>
            <p:nvSpPr>
              <p:cNvPr id="15" name="Freeform 15"/>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16" name="TextBox 16"/>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17" name="TextBox 17"/>
            <p:cNvSpPr txBox="1"/>
            <p:nvPr/>
          </p:nvSpPr>
          <p:spPr>
            <a:xfrm>
              <a:off x="537969" y="-57150"/>
              <a:ext cx="18746808" cy="512656"/>
            </a:xfrm>
            <a:prstGeom prst="rect">
              <a:avLst/>
            </a:prstGeom>
          </p:spPr>
          <p:txBody>
            <a:bodyPr lIns="0" tIns="0" rIns="0" bIns="0" rtlCol="0" anchor="t">
              <a:spAutoFit/>
            </a:bodyPr>
            <a:lstStyle/>
            <a:p>
              <a:pPr marL="0" lvl="1" indent="0" algn="l">
                <a:lnSpc>
                  <a:spcPts val="3220"/>
                </a:lnSpc>
                <a:spcBef>
                  <a:spcPct val="0"/>
                </a:spcBef>
              </a:pPr>
              <a:r>
                <a:rPr lang="en-US" sz="2300" i="1" u="none" strike="noStrike">
                  <a:solidFill>
                    <a:srgbClr val="000000"/>
                  </a:solidFill>
                  <a:latin typeface="Poppins Italics"/>
                  <a:ea typeface="Poppins Italics"/>
                  <a:cs typeface="Poppins Italics"/>
                  <a:sym typeface="Poppins Italics"/>
                </a:rPr>
                <a:t>Ex : un concurrent vole des travaux de recherche en vue d’obtenir un avantage concurrentiel</a:t>
              </a:r>
            </a:p>
          </p:txBody>
        </p:sp>
      </p:grpSp>
      <p:grpSp>
        <p:nvGrpSpPr>
          <p:cNvPr id="18" name="Group 18"/>
          <p:cNvGrpSpPr/>
          <p:nvPr/>
        </p:nvGrpSpPr>
        <p:grpSpPr>
          <a:xfrm>
            <a:off x="1091904" y="5571291"/>
            <a:ext cx="177593" cy="153919"/>
            <a:chOff x="0" y="0"/>
            <a:chExt cx="45719" cy="39625"/>
          </a:xfrm>
        </p:grpSpPr>
        <p:sp>
          <p:nvSpPr>
            <p:cNvPr id="19" name="Freeform 19"/>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20" name="TextBox 20"/>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21" name="TextBox 21"/>
          <p:cNvSpPr txBox="1"/>
          <p:nvPr/>
        </p:nvSpPr>
        <p:spPr>
          <a:xfrm>
            <a:off x="381360" y="4693257"/>
            <a:ext cx="15044653" cy="476381"/>
          </a:xfrm>
          <a:prstGeom prst="rect">
            <a:avLst/>
          </a:prstGeom>
        </p:spPr>
        <p:txBody>
          <a:bodyPr lIns="0" tIns="0" rIns="0" bIns="0" rtlCol="0" anchor="t">
            <a:spAutoFit/>
          </a:bodyPr>
          <a:lstStyle/>
          <a:p>
            <a:pPr algn="l">
              <a:lnSpc>
                <a:spcPts val="3723"/>
              </a:lnSpc>
            </a:pPr>
            <a:r>
              <a:rPr lang="en-US" sz="2659">
                <a:solidFill>
                  <a:srgbClr val="FF0000"/>
                </a:solidFill>
                <a:latin typeface="Poppins"/>
                <a:ea typeface="Poppins"/>
                <a:cs typeface="Poppins"/>
                <a:sym typeface="Poppins"/>
              </a:rPr>
              <a:t>2. </a:t>
            </a:r>
            <a:r>
              <a:rPr lang="en-US" sz="2659">
                <a:solidFill>
                  <a:srgbClr val="000000"/>
                </a:solidFill>
                <a:latin typeface="Poppins"/>
                <a:ea typeface="Poppins"/>
                <a:cs typeface="Poppins"/>
                <a:sym typeface="Poppins"/>
              </a:rPr>
              <a:t>Évaluer les</a:t>
            </a:r>
            <a:r>
              <a:rPr lang="en-US" sz="2659" b="1">
                <a:solidFill>
                  <a:srgbClr val="000000"/>
                </a:solidFill>
                <a:latin typeface="Poppins Bold"/>
                <a:ea typeface="Poppins Bold"/>
                <a:cs typeface="Poppins Bold"/>
                <a:sym typeface="Poppins Bold"/>
              </a:rPr>
              <a:t> couples sources de risques / objectifs visés</a:t>
            </a:r>
            <a:r>
              <a:rPr lang="en-US" sz="2659">
                <a:solidFill>
                  <a:srgbClr val="000000"/>
                </a:solidFill>
                <a:latin typeface="Poppins"/>
                <a:ea typeface="Poppins"/>
                <a:cs typeface="Poppins"/>
                <a:sym typeface="Poppins"/>
              </a:rPr>
              <a:t> </a:t>
            </a:r>
          </a:p>
        </p:txBody>
      </p:sp>
      <p:sp>
        <p:nvSpPr>
          <p:cNvPr id="22" name="TextBox 22"/>
          <p:cNvSpPr txBox="1"/>
          <p:nvPr/>
        </p:nvSpPr>
        <p:spPr>
          <a:xfrm>
            <a:off x="1495381" y="5401799"/>
            <a:ext cx="14060106" cy="398261"/>
          </a:xfrm>
          <a:prstGeom prst="rect">
            <a:avLst/>
          </a:prstGeom>
        </p:spPr>
        <p:txBody>
          <a:bodyPr lIns="0" tIns="0" rIns="0" bIns="0" rtlCol="0" anchor="t">
            <a:spAutoFit/>
          </a:bodyPr>
          <a:lstStyle/>
          <a:p>
            <a:pPr marL="0" lvl="1" indent="0" algn="l">
              <a:lnSpc>
                <a:spcPts val="3220"/>
              </a:lnSpc>
              <a:spcBef>
                <a:spcPct val="0"/>
              </a:spcBef>
            </a:pPr>
            <a:r>
              <a:rPr lang="en-US" sz="2300" u="none" strike="noStrike">
                <a:solidFill>
                  <a:srgbClr val="000000"/>
                </a:solidFill>
                <a:latin typeface="Poppins"/>
                <a:ea typeface="Poppins"/>
                <a:cs typeface="Poppins"/>
                <a:sym typeface="Poppins"/>
              </a:rPr>
              <a:t>Motivation, ressources, activité (dans l’écosystème)        niveau de pertinence </a:t>
            </a:r>
          </a:p>
        </p:txBody>
      </p:sp>
      <p:sp>
        <p:nvSpPr>
          <p:cNvPr id="23" name="TextBox 23"/>
          <p:cNvSpPr txBox="1"/>
          <p:nvPr/>
        </p:nvSpPr>
        <p:spPr>
          <a:xfrm>
            <a:off x="381360" y="6751859"/>
            <a:ext cx="15044653" cy="944124"/>
          </a:xfrm>
          <a:prstGeom prst="rect">
            <a:avLst/>
          </a:prstGeom>
        </p:spPr>
        <p:txBody>
          <a:bodyPr lIns="0" tIns="0" rIns="0" bIns="0" rtlCol="0" anchor="t">
            <a:spAutoFit/>
          </a:bodyPr>
          <a:lstStyle/>
          <a:p>
            <a:pPr algn="l">
              <a:lnSpc>
                <a:spcPts val="3723"/>
              </a:lnSpc>
            </a:pPr>
            <a:r>
              <a:rPr lang="en-US" sz="2659">
                <a:solidFill>
                  <a:srgbClr val="FF0000"/>
                </a:solidFill>
                <a:latin typeface="Poppins"/>
                <a:ea typeface="Poppins"/>
                <a:cs typeface="Poppins"/>
                <a:sym typeface="Poppins"/>
              </a:rPr>
              <a:t>3.</a:t>
            </a:r>
            <a:r>
              <a:rPr lang="en-US" sz="2659">
                <a:solidFill>
                  <a:srgbClr val="000000"/>
                </a:solidFill>
                <a:latin typeface="Poppins"/>
                <a:ea typeface="Poppins"/>
                <a:cs typeface="Poppins"/>
                <a:sym typeface="Poppins"/>
              </a:rPr>
              <a:t> Sélectionner les couples sources de risques / objectifs visés jugés prioritaires pour poursuivre l’analyse</a:t>
            </a:r>
          </a:p>
        </p:txBody>
      </p:sp>
      <p:grpSp>
        <p:nvGrpSpPr>
          <p:cNvPr id="24" name="Group 24"/>
          <p:cNvGrpSpPr/>
          <p:nvPr/>
        </p:nvGrpSpPr>
        <p:grpSpPr>
          <a:xfrm>
            <a:off x="1028700" y="8086508"/>
            <a:ext cx="14463583" cy="341111"/>
            <a:chOff x="0" y="0"/>
            <a:chExt cx="19284777" cy="454814"/>
          </a:xfrm>
        </p:grpSpPr>
        <p:grpSp>
          <p:nvGrpSpPr>
            <p:cNvPr id="25" name="Group 25"/>
            <p:cNvGrpSpPr/>
            <p:nvPr/>
          </p:nvGrpSpPr>
          <p:grpSpPr>
            <a:xfrm>
              <a:off x="0" y="141653"/>
              <a:ext cx="236791" cy="205225"/>
              <a:chOff x="0" y="0"/>
              <a:chExt cx="45719" cy="39625"/>
            </a:xfrm>
          </p:grpSpPr>
          <p:sp>
            <p:nvSpPr>
              <p:cNvPr id="26" name="Freeform 26"/>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27" name="TextBox 27"/>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28" name="TextBox 28"/>
            <p:cNvSpPr txBox="1"/>
            <p:nvPr/>
          </p:nvSpPr>
          <p:spPr>
            <a:xfrm>
              <a:off x="537969" y="-57150"/>
              <a:ext cx="18746808" cy="511964"/>
            </a:xfrm>
            <a:prstGeom prst="rect">
              <a:avLst/>
            </a:prstGeom>
          </p:spPr>
          <p:txBody>
            <a:bodyPr lIns="0" tIns="0" rIns="0" bIns="0" rtlCol="0" anchor="t">
              <a:spAutoFit/>
            </a:bodyPr>
            <a:lstStyle/>
            <a:p>
              <a:pPr marL="0" lvl="1" indent="0" algn="l">
                <a:lnSpc>
                  <a:spcPts val="3220"/>
                </a:lnSpc>
                <a:spcBef>
                  <a:spcPct val="0"/>
                </a:spcBef>
              </a:pPr>
              <a:r>
                <a:rPr lang="en-US" sz="2300" u="none" strike="noStrike">
                  <a:solidFill>
                    <a:srgbClr val="000000"/>
                  </a:solidFill>
                  <a:latin typeface="Poppins"/>
                  <a:ea typeface="Poppins"/>
                  <a:cs typeface="Poppins"/>
                  <a:sym typeface="Poppins"/>
                </a:rPr>
                <a:t> 3-6 couples les plus pertinents et les plus différents </a:t>
              </a:r>
            </a:p>
          </p:txBody>
        </p:sp>
      </p:grpSp>
      <p:grpSp>
        <p:nvGrpSpPr>
          <p:cNvPr id="29" name="Group 29"/>
          <p:cNvGrpSpPr/>
          <p:nvPr/>
        </p:nvGrpSpPr>
        <p:grpSpPr>
          <a:xfrm>
            <a:off x="1091904" y="6010497"/>
            <a:ext cx="14463583" cy="341630"/>
            <a:chOff x="0" y="0"/>
            <a:chExt cx="19284777" cy="455506"/>
          </a:xfrm>
        </p:grpSpPr>
        <p:grpSp>
          <p:nvGrpSpPr>
            <p:cNvPr id="30" name="Group 30"/>
            <p:cNvGrpSpPr/>
            <p:nvPr/>
          </p:nvGrpSpPr>
          <p:grpSpPr>
            <a:xfrm>
              <a:off x="0" y="149789"/>
              <a:ext cx="236791" cy="205225"/>
              <a:chOff x="0" y="0"/>
              <a:chExt cx="45719" cy="39625"/>
            </a:xfrm>
          </p:grpSpPr>
          <p:sp>
            <p:nvSpPr>
              <p:cNvPr id="31" name="Freeform 31"/>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32" name="TextBox 32"/>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33" name="TextBox 33"/>
            <p:cNvSpPr txBox="1"/>
            <p:nvPr/>
          </p:nvSpPr>
          <p:spPr>
            <a:xfrm>
              <a:off x="537969" y="-57150"/>
              <a:ext cx="18746808" cy="512656"/>
            </a:xfrm>
            <a:prstGeom prst="rect">
              <a:avLst/>
            </a:prstGeom>
          </p:spPr>
          <p:txBody>
            <a:bodyPr lIns="0" tIns="0" rIns="0" bIns="0" rtlCol="0" anchor="t">
              <a:spAutoFit/>
            </a:bodyPr>
            <a:lstStyle/>
            <a:p>
              <a:pPr marL="0" lvl="1" indent="0" algn="l">
                <a:lnSpc>
                  <a:spcPts val="3220"/>
                </a:lnSpc>
                <a:spcBef>
                  <a:spcPct val="0"/>
                </a:spcBef>
              </a:pPr>
              <a:r>
                <a:rPr lang="en-US" sz="2300" i="1" u="none" strike="noStrike">
                  <a:solidFill>
                    <a:srgbClr val="000000"/>
                  </a:solidFill>
                  <a:latin typeface="Poppins Italics"/>
                  <a:ea typeface="Poppins Italics"/>
                  <a:cs typeface="Poppins Italics"/>
                  <a:sym typeface="Poppins Italics"/>
                </a:rPr>
                <a:t>Ex : pertinence élevée car motivations, ressources et activité importantes </a:t>
              </a:r>
            </a:p>
          </p:txBody>
        </p:sp>
      </p:grpSp>
      <p:sp>
        <p:nvSpPr>
          <p:cNvPr id="34" name="Freeform 34"/>
          <p:cNvSpPr/>
          <p:nvPr/>
        </p:nvSpPr>
        <p:spPr>
          <a:xfrm>
            <a:off x="9144000" y="5608103"/>
            <a:ext cx="468385" cy="221419"/>
          </a:xfrm>
          <a:custGeom>
            <a:avLst/>
            <a:gdLst/>
            <a:ahLst/>
            <a:cxnLst/>
            <a:rect l="l" t="t" r="r" b="b"/>
            <a:pathLst>
              <a:path w="468385" h="221419">
                <a:moveTo>
                  <a:pt x="0" y="0"/>
                </a:moveTo>
                <a:lnTo>
                  <a:pt x="468385" y="0"/>
                </a:lnTo>
                <a:lnTo>
                  <a:pt x="468385" y="221419"/>
                </a:lnTo>
                <a:lnTo>
                  <a:pt x="0" y="2214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6" name="TextBox 15">
            <a:extLst>
              <a:ext uri="{FF2B5EF4-FFF2-40B4-BE49-F238E27FC236}">
                <a16:creationId xmlns:a16="http://schemas.microsoft.com/office/drawing/2014/main" id="{5630D6C7-CEC7-CB3E-A834-6AB5AA5BAED7}"/>
              </a:ext>
            </a:extLst>
          </p:cNvPr>
          <p:cNvSpPr txBox="1"/>
          <p:nvPr/>
        </p:nvSpPr>
        <p:spPr>
          <a:xfrm>
            <a:off x="17449800" y="9429318"/>
            <a:ext cx="838200" cy="633763"/>
          </a:xfrm>
          <a:prstGeom prst="rect">
            <a:avLst/>
          </a:prstGeom>
        </p:spPr>
        <p:txBody>
          <a:bodyPr wrap="square"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5" tooltip="https://www.linkedin.com/feed/update/urn:li:activity:7283784816095887360"/>
              </a:rPr>
              <a:t>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29816" y="-8029816"/>
            <a:ext cx="2228368" cy="18288000"/>
            <a:chOff x="0" y="0"/>
            <a:chExt cx="586895" cy="4816593"/>
          </a:xfrm>
        </p:grpSpPr>
        <p:sp>
          <p:nvSpPr>
            <p:cNvPr id="3" name="Freeform 3"/>
            <p:cNvSpPr/>
            <p:nvPr/>
          </p:nvSpPr>
          <p:spPr>
            <a:xfrm>
              <a:off x="0" y="0"/>
              <a:ext cx="586895" cy="4816592"/>
            </a:xfrm>
            <a:custGeom>
              <a:avLst/>
              <a:gdLst/>
              <a:ahLst/>
              <a:cxnLst/>
              <a:rect l="l" t="t" r="r" b="b"/>
              <a:pathLst>
                <a:path w="586895" h="4816592">
                  <a:moveTo>
                    <a:pt x="0" y="0"/>
                  </a:moveTo>
                  <a:lnTo>
                    <a:pt x="586895" y="0"/>
                  </a:lnTo>
                  <a:lnTo>
                    <a:pt x="586895" y="4816592"/>
                  </a:lnTo>
                  <a:lnTo>
                    <a:pt x="0" y="4816592"/>
                  </a:lnTo>
                  <a:close/>
                </a:path>
              </a:pathLst>
            </a:custGeom>
            <a:solidFill>
              <a:srgbClr val="F4A02C"/>
            </a:solidFill>
          </p:spPr>
        </p:sp>
        <p:sp>
          <p:nvSpPr>
            <p:cNvPr id="4" name="TextBox 4"/>
            <p:cNvSpPr txBox="1"/>
            <p:nvPr/>
          </p:nvSpPr>
          <p:spPr>
            <a:xfrm>
              <a:off x="0" y="-47625"/>
              <a:ext cx="586895" cy="4864218"/>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422184" y="540800"/>
            <a:ext cx="3229954" cy="1114334"/>
          </a:xfrm>
          <a:custGeom>
            <a:avLst/>
            <a:gdLst/>
            <a:ahLst/>
            <a:cxnLst/>
            <a:rect l="l" t="t" r="r" b="b"/>
            <a:pathLst>
              <a:path w="3229954" h="1114334">
                <a:moveTo>
                  <a:pt x="0" y="0"/>
                </a:moveTo>
                <a:lnTo>
                  <a:pt x="3229954" y="0"/>
                </a:lnTo>
                <a:lnTo>
                  <a:pt x="3229954" y="1114334"/>
                </a:lnTo>
                <a:lnTo>
                  <a:pt x="0" y="1114334"/>
                </a:lnTo>
                <a:lnTo>
                  <a:pt x="0" y="0"/>
                </a:lnTo>
                <a:close/>
              </a:path>
            </a:pathLst>
          </a:custGeom>
          <a:blipFill>
            <a:blip r:embed="rId2"/>
            <a:stretch>
              <a:fillRect/>
            </a:stretch>
          </a:blipFill>
        </p:spPr>
      </p:sp>
      <p:sp>
        <p:nvSpPr>
          <p:cNvPr id="6" name="Freeform 6"/>
          <p:cNvSpPr/>
          <p:nvPr/>
        </p:nvSpPr>
        <p:spPr>
          <a:xfrm>
            <a:off x="3334626" y="2228368"/>
            <a:ext cx="11430683" cy="8058632"/>
          </a:xfrm>
          <a:custGeom>
            <a:avLst/>
            <a:gdLst/>
            <a:ahLst/>
            <a:cxnLst/>
            <a:rect l="l" t="t" r="r" b="b"/>
            <a:pathLst>
              <a:path w="11430683" h="8058632">
                <a:moveTo>
                  <a:pt x="0" y="0"/>
                </a:moveTo>
                <a:lnTo>
                  <a:pt x="11430683" y="0"/>
                </a:lnTo>
                <a:lnTo>
                  <a:pt x="11430683" y="8058632"/>
                </a:lnTo>
                <a:lnTo>
                  <a:pt x="0" y="8058632"/>
                </a:lnTo>
                <a:lnTo>
                  <a:pt x="0" y="0"/>
                </a:lnTo>
                <a:close/>
              </a:path>
            </a:pathLst>
          </a:custGeom>
          <a:blipFill>
            <a:blip r:embed="rId3"/>
            <a:stretch>
              <a:fillRect/>
            </a:stretch>
          </a:blipFill>
        </p:spPr>
      </p:sp>
      <p:sp>
        <p:nvSpPr>
          <p:cNvPr id="7" name="TextBox 7"/>
          <p:cNvSpPr txBox="1"/>
          <p:nvPr/>
        </p:nvSpPr>
        <p:spPr>
          <a:xfrm>
            <a:off x="530868" y="480430"/>
            <a:ext cx="12305508" cy="1111250"/>
          </a:xfrm>
          <a:prstGeom prst="rect">
            <a:avLst/>
          </a:prstGeom>
        </p:spPr>
        <p:txBody>
          <a:bodyPr lIns="0" tIns="0" rIns="0" bIns="0" rtlCol="0" anchor="t">
            <a:spAutoFit/>
          </a:bodyPr>
          <a:lstStyle/>
          <a:p>
            <a:pPr marL="0" lvl="0" indent="0" algn="l">
              <a:lnSpc>
                <a:spcPts val="9099"/>
              </a:lnSpc>
              <a:spcBef>
                <a:spcPct val="0"/>
              </a:spcBef>
            </a:pPr>
            <a:r>
              <a:rPr lang="en-US" sz="6499">
                <a:solidFill>
                  <a:srgbClr val="FFFFFF"/>
                </a:solidFill>
                <a:latin typeface="The Youngest Serif"/>
                <a:ea typeface="The Youngest Serif"/>
                <a:cs typeface="The Youngest Serif"/>
                <a:sym typeface="The Youngest Serif"/>
              </a:rPr>
              <a:t>Couples SR / OV </a:t>
            </a:r>
          </a:p>
        </p:txBody>
      </p:sp>
      <p:sp>
        <p:nvSpPr>
          <p:cNvPr id="8" name="TextBox 8"/>
          <p:cNvSpPr txBox="1"/>
          <p:nvPr/>
        </p:nvSpPr>
        <p:spPr>
          <a:xfrm>
            <a:off x="-1611841" y="1654191"/>
            <a:ext cx="6991951" cy="470332"/>
          </a:xfrm>
          <a:prstGeom prst="rect">
            <a:avLst/>
          </a:prstGeom>
        </p:spPr>
        <p:txBody>
          <a:bodyPr lIns="0" tIns="0" rIns="0" bIns="0" rtlCol="0" anchor="t">
            <a:spAutoFit/>
          </a:bodyPr>
          <a:lstStyle/>
          <a:p>
            <a:pPr marL="0" lvl="0" indent="0" algn="ctr">
              <a:lnSpc>
                <a:spcPts val="3517"/>
              </a:lnSpc>
              <a:spcBef>
                <a:spcPct val="0"/>
              </a:spcBef>
            </a:pPr>
            <a:r>
              <a:rPr lang="en-US" sz="3517">
                <a:solidFill>
                  <a:srgbClr val="000000"/>
                </a:solidFill>
                <a:latin typeface="Intro Rust"/>
                <a:ea typeface="Intro Rust"/>
                <a:cs typeface="Intro Rust"/>
                <a:sym typeface="Intro Rust"/>
              </a:rPr>
              <a:t>Exemples </a:t>
            </a:r>
          </a:p>
        </p:txBody>
      </p:sp>
      <p:sp>
        <p:nvSpPr>
          <p:cNvPr id="9" name="TextBox 15">
            <a:extLst>
              <a:ext uri="{FF2B5EF4-FFF2-40B4-BE49-F238E27FC236}">
                <a16:creationId xmlns:a16="http://schemas.microsoft.com/office/drawing/2014/main" id="{3A7E3BE3-C100-DD4E-9744-AEBB44C7AA64}"/>
              </a:ext>
            </a:extLst>
          </p:cNvPr>
          <p:cNvSpPr txBox="1"/>
          <p:nvPr/>
        </p:nvSpPr>
        <p:spPr>
          <a:xfrm>
            <a:off x="17490336" y="9429318"/>
            <a:ext cx="797664" cy="633763"/>
          </a:xfrm>
          <a:prstGeom prst="rect">
            <a:avLst/>
          </a:prstGeom>
        </p:spPr>
        <p:txBody>
          <a:bodyPr wrap="square"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4" tooltip="https://www.linkedin.com/feed/update/urn:li:activity:7283784816095887360"/>
              </a:rPr>
              <a:t>22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29816" y="-8029816"/>
            <a:ext cx="2228368" cy="18288000"/>
            <a:chOff x="0" y="0"/>
            <a:chExt cx="586895" cy="4816593"/>
          </a:xfrm>
        </p:grpSpPr>
        <p:sp>
          <p:nvSpPr>
            <p:cNvPr id="3" name="Freeform 3"/>
            <p:cNvSpPr/>
            <p:nvPr/>
          </p:nvSpPr>
          <p:spPr>
            <a:xfrm>
              <a:off x="0" y="0"/>
              <a:ext cx="586895" cy="4816592"/>
            </a:xfrm>
            <a:custGeom>
              <a:avLst/>
              <a:gdLst/>
              <a:ahLst/>
              <a:cxnLst/>
              <a:rect l="l" t="t" r="r" b="b"/>
              <a:pathLst>
                <a:path w="586895" h="4816592">
                  <a:moveTo>
                    <a:pt x="0" y="0"/>
                  </a:moveTo>
                  <a:lnTo>
                    <a:pt x="586895" y="0"/>
                  </a:lnTo>
                  <a:lnTo>
                    <a:pt x="586895" y="4816592"/>
                  </a:lnTo>
                  <a:lnTo>
                    <a:pt x="0" y="4816592"/>
                  </a:lnTo>
                  <a:close/>
                </a:path>
              </a:pathLst>
            </a:custGeom>
            <a:solidFill>
              <a:srgbClr val="F4A02C"/>
            </a:solidFill>
          </p:spPr>
        </p:sp>
        <p:sp>
          <p:nvSpPr>
            <p:cNvPr id="4" name="TextBox 4"/>
            <p:cNvSpPr txBox="1"/>
            <p:nvPr/>
          </p:nvSpPr>
          <p:spPr>
            <a:xfrm>
              <a:off x="0" y="-47625"/>
              <a:ext cx="586895" cy="4864218"/>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422184" y="540800"/>
            <a:ext cx="3229954" cy="1114334"/>
          </a:xfrm>
          <a:custGeom>
            <a:avLst/>
            <a:gdLst/>
            <a:ahLst/>
            <a:cxnLst/>
            <a:rect l="l" t="t" r="r" b="b"/>
            <a:pathLst>
              <a:path w="3229954" h="1114334">
                <a:moveTo>
                  <a:pt x="0" y="0"/>
                </a:moveTo>
                <a:lnTo>
                  <a:pt x="3229954" y="0"/>
                </a:lnTo>
                <a:lnTo>
                  <a:pt x="3229954" y="1114334"/>
                </a:lnTo>
                <a:lnTo>
                  <a:pt x="0" y="1114334"/>
                </a:lnTo>
                <a:lnTo>
                  <a:pt x="0" y="0"/>
                </a:lnTo>
                <a:close/>
              </a:path>
            </a:pathLst>
          </a:custGeom>
          <a:blipFill>
            <a:blip r:embed="rId2"/>
            <a:stretch>
              <a:fillRect/>
            </a:stretch>
          </a:blipFill>
        </p:spPr>
      </p:sp>
      <p:sp>
        <p:nvSpPr>
          <p:cNvPr id="6" name="TextBox 6"/>
          <p:cNvSpPr txBox="1"/>
          <p:nvPr/>
        </p:nvSpPr>
        <p:spPr>
          <a:xfrm>
            <a:off x="530868" y="480430"/>
            <a:ext cx="12305508" cy="1111250"/>
          </a:xfrm>
          <a:prstGeom prst="rect">
            <a:avLst/>
          </a:prstGeom>
        </p:spPr>
        <p:txBody>
          <a:bodyPr lIns="0" tIns="0" rIns="0" bIns="0" rtlCol="0" anchor="t">
            <a:spAutoFit/>
          </a:bodyPr>
          <a:lstStyle/>
          <a:p>
            <a:pPr marL="0" lvl="0" indent="0" algn="l">
              <a:lnSpc>
                <a:spcPts val="9099"/>
              </a:lnSpc>
              <a:spcBef>
                <a:spcPct val="0"/>
              </a:spcBef>
            </a:pPr>
            <a:r>
              <a:rPr lang="en-US" sz="6499">
                <a:solidFill>
                  <a:srgbClr val="FFFFFF"/>
                </a:solidFill>
                <a:latin typeface="The Youngest Serif"/>
                <a:ea typeface="The Youngest Serif"/>
                <a:cs typeface="The Youngest Serif"/>
                <a:sym typeface="The Youngest Serif"/>
              </a:rPr>
              <a:t>EBIOS RM – Atelier 3 </a:t>
            </a:r>
          </a:p>
        </p:txBody>
      </p:sp>
      <p:sp>
        <p:nvSpPr>
          <p:cNvPr id="7" name="TextBox 7"/>
          <p:cNvSpPr txBox="1"/>
          <p:nvPr/>
        </p:nvSpPr>
        <p:spPr>
          <a:xfrm>
            <a:off x="280526" y="1644335"/>
            <a:ext cx="6991951" cy="470332"/>
          </a:xfrm>
          <a:prstGeom prst="rect">
            <a:avLst/>
          </a:prstGeom>
        </p:spPr>
        <p:txBody>
          <a:bodyPr lIns="0" tIns="0" rIns="0" bIns="0" rtlCol="0" anchor="t">
            <a:spAutoFit/>
          </a:bodyPr>
          <a:lstStyle/>
          <a:p>
            <a:pPr marL="0" lvl="0" indent="0" algn="ctr">
              <a:lnSpc>
                <a:spcPts val="3517"/>
              </a:lnSpc>
              <a:spcBef>
                <a:spcPct val="0"/>
              </a:spcBef>
            </a:pPr>
            <a:r>
              <a:rPr lang="en-US" sz="3517">
                <a:solidFill>
                  <a:srgbClr val="000000"/>
                </a:solidFill>
                <a:latin typeface="Intro Rust"/>
                <a:ea typeface="Intro Rust"/>
                <a:cs typeface="Intro Rust"/>
                <a:sym typeface="Intro Rust"/>
              </a:rPr>
              <a:t>Scénarios stratégiques </a:t>
            </a:r>
          </a:p>
        </p:txBody>
      </p:sp>
      <p:sp>
        <p:nvSpPr>
          <p:cNvPr id="8" name="TextBox 8"/>
          <p:cNvSpPr txBox="1"/>
          <p:nvPr/>
        </p:nvSpPr>
        <p:spPr>
          <a:xfrm>
            <a:off x="766732" y="2524243"/>
            <a:ext cx="15044653" cy="942087"/>
          </a:xfrm>
          <a:prstGeom prst="rect">
            <a:avLst/>
          </a:prstGeom>
        </p:spPr>
        <p:txBody>
          <a:bodyPr lIns="0" tIns="0" rIns="0" bIns="0" rtlCol="0" anchor="t">
            <a:spAutoFit/>
          </a:bodyPr>
          <a:lstStyle/>
          <a:p>
            <a:pPr algn="l">
              <a:lnSpc>
                <a:spcPts val="3723"/>
              </a:lnSpc>
            </a:pPr>
            <a:r>
              <a:rPr lang="en-US" sz="2659">
                <a:solidFill>
                  <a:srgbClr val="FF0000"/>
                </a:solidFill>
                <a:latin typeface="Poppins"/>
                <a:ea typeface="Poppins"/>
                <a:cs typeface="Poppins"/>
                <a:sym typeface="Poppins"/>
              </a:rPr>
              <a:t>1.</a:t>
            </a:r>
            <a:r>
              <a:rPr lang="en-US" sz="2659">
                <a:solidFill>
                  <a:srgbClr val="000000"/>
                </a:solidFill>
                <a:latin typeface="Poppins"/>
                <a:ea typeface="Poppins"/>
                <a:cs typeface="Poppins"/>
                <a:sym typeface="Poppins"/>
              </a:rPr>
              <a:t> Construire la cartographie de menace numérique de l’écosystème et sélectionner les </a:t>
            </a:r>
            <a:r>
              <a:rPr lang="en-US" sz="2659" b="1">
                <a:solidFill>
                  <a:srgbClr val="000000"/>
                </a:solidFill>
                <a:latin typeface="Poppins Bold"/>
                <a:ea typeface="Poppins Bold"/>
                <a:cs typeface="Poppins Bold"/>
                <a:sym typeface="Poppins Bold"/>
              </a:rPr>
              <a:t>parties prenantes </a:t>
            </a:r>
            <a:r>
              <a:rPr lang="en-US" sz="2659">
                <a:solidFill>
                  <a:srgbClr val="000000"/>
                </a:solidFill>
                <a:latin typeface="Poppins"/>
                <a:ea typeface="Poppins"/>
                <a:cs typeface="Poppins"/>
                <a:sym typeface="Poppins"/>
              </a:rPr>
              <a:t>critiques </a:t>
            </a:r>
          </a:p>
        </p:txBody>
      </p:sp>
      <p:grpSp>
        <p:nvGrpSpPr>
          <p:cNvPr id="9" name="Group 9"/>
          <p:cNvGrpSpPr/>
          <p:nvPr/>
        </p:nvGrpSpPr>
        <p:grpSpPr>
          <a:xfrm>
            <a:off x="1017075" y="3635233"/>
            <a:ext cx="15806781" cy="740641"/>
            <a:chOff x="0" y="0"/>
            <a:chExt cx="21075708" cy="987522"/>
          </a:xfrm>
        </p:grpSpPr>
        <p:grpSp>
          <p:nvGrpSpPr>
            <p:cNvPr id="10" name="Group 10"/>
            <p:cNvGrpSpPr/>
            <p:nvPr/>
          </p:nvGrpSpPr>
          <p:grpSpPr>
            <a:xfrm>
              <a:off x="0" y="149789"/>
              <a:ext cx="236791" cy="205225"/>
              <a:chOff x="0" y="0"/>
              <a:chExt cx="45719" cy="39625"/>
            </a:xfrm>
          </p:grpSpPr>
          <p:sp>
            <p:nvSpPr>
              <p:cNvPr id="11" name="Freeform 11"/>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12" name="TextBox 12"/>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13" name="TextBox 13"/>
            <p:cNvSpPr txBox="1"/>
            <p:nvPr/>
          </p:nvSpPr>
          <p:spPr>
            <a:xfrm>
              <a:off x="537969" y="-57150"/>
              <a:ext cx="20537739" cy="1044672"/>
            </a:xfrm>
            <a:prstGeom prst="rect">
              <a:avLst/>
            </a:prstGeom>
          </p:spPr>
          <p:txBody>
            <a:bodyPr lIns="0" tIns="0" rIns="0" bIns="0" rtlCol="0" anchor="t">
              <a:spAutoFit/>
            </a:bodyPr>
            <a:lstStyle/>
            <a:p>
              <a:pPr marL="0" lvl="1" indent="0" algn="l">
                <a:lnSpc>
                  <a:spcPts val="3220"/>
                </a:lnSpc>
                <a:spcBef>
                  <a:spcPct val="0"/>
                </a:spcBef>
              </a:pPr>
              <a:r>
                <a:rPr lang="en-US" sz="2300" u="none" strike="noStrike">
                  <a:solidFill>
                    <a:srgbClr val="000000"/>
                  </a:solidFill>
                  <a:latin typeface="Poppins"/>
                  <a:ea typeface="Poppins"/>
                  <a:cs typeface="Poppins"/>
                  <a:sym typeface="Poppins"/>
                </a:rPr>
                <a:t>Principales parties prenantes (clients, partenaires, prestataires, etc. susceptibles de constituer un vecteur d’attaque), caractéristiques (ex : niveau de menace, d’exposition et de fiabilité cyber)</a:t>
              </a:r>
            </a:p>
          </p:txBody>
        </p:sp>
      </p:grpSp>
      <p:grpSp>
        <p:nvGrpSpPr>
          <p:cNvPr id="14" name="Group 14"/>
          <p:cNvGrpSpPr/>
          <p:nvPr/>
        </p:nvGrpSpPr>
        <p:grpSpPr>
          <a:xfrm>
            <a:off x="1017075" y="4547324"/>
            <a:ext cx="16924398" cy="1140172"/>
            <a:chOff x="0" y="0"/>
            <a:chExt cx="22565864" cy="1520230"/>
          </a:xfrm>
        </p:grpSpPr>
        <p:grpSp>
          <p:nvGrpSpPr>
            <p:cNvPr id="15" name="Group 15"/>
            <p:cNvGrpSpPr/>
            <p:nvPr/>
          </p:nvGrpSpPr>
          <p:grpSpPr>
            <a:xfrm>
              <a:off x="0" y="149789"/>
              <a:ext cx="236791" cy="205225"/>
              <a:chOff x="0" y="0"/>
              <a:chExt cx="45719" cy="39625"/>
            </a:xfrm>
          </p:grpSpPr>
          <p:sp>
            <p:nvSpPr>
              <p:cNvPr id="16" name="Freeform 16"/>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17" name="TextBox 17"/>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18" name="TextBox 18"/>
            <p:cNvSpPr txBox="1"/>
            <p:nvPr/>
          </p:nvSpPr>
          <p:spPr>
            <a:xfrm>
              <a:off x="537969" y="-57150"/>
              <a:ext cx="22027895" cy="1577380"/>
            </a:xfrm>
            <a:prstGeom prst="rect">
              <a:avLst/>
            </a:prstGeom>
          </p:spPr>
          <p:txBody>
            <a:bodyPr lIns="0" tIns="0" rIns="0" bIns="0" rtlCol="0" anchor="t">
              <a:spAutoFit/>
            </a:bodyPr>
            <a:lstStyle/>
            <a:p>
              <a:pPr algn="l">
                <a:lnSpc>
                  <a:spcPts val="3220"/>
                </a:lnSpc>
              </a:pPr>
              <a:r>
                <a:rPr lang="en-US" sz="2300">
                  <a:solidFill>
                    <a:srgbClr val="000000"/>
                  </a:solidFill>
                  <a:latin typeface="Poppins"/>
                  <a:ea typeface="Poppins"/>
                  <a:cs typeface="Poppins"/>
                  <a:sym typeface="Poppins"/>
                </a:rPr>
                <a:t>Estimation de l’exposition (dépendance et pénétration) et de la fiabilité cyber (maturité et confiance) de chaque partie prenante </a:t>
              </a:r>
            </a:p>
            <a:p>
              <a:pPr marL="0" lvl="1" indent="0" algn="l">
                <a:lnSpc>
                  <a:spcPts val="3220"/>
                </a:lnSpc>
                <a:spcBef>
                  <a:spcPct val="0"/>
                </a:spcBef>
              </a:pPr>
              <a:endParaRPr lang="en-US" sz="2300">
                <a:solidFill>
                  <a:srgbClr val="000000"/>
                </a:solidFill>
                <a:latin typeface="Poppins"/>
                <a:ea typeface="Poppins"/>
                <a:cs typeface="Poppins"/>
                <a:sym typeface="Poppins"/>
              </a:endParaRPr>
            </a:p>
          </p:txBody>
        </p:sp>
      </p:grpSp>
      <p:grpSp>
        <p:nvGrpSpPr>
          <p:cNvPr id="19" name="Group 19"/>
          <p:cNvGrpSpPr/>
          <p:nvPr/>
        </p:nvGrpSpPr>
        <p:grpSpPr>
          <a:xfrm>
            <a:off x="950147" y="5523164"/>
            <a:ext cx="17058253" cy="741680"/>
            <a:chOff x="0" y="0"/>
            <a:chExt cx="22744338" cy="988906"/>
          </a:xfrm>
        </p:grpSpPr>
        <p:grpSp>
          <p:nvGrpSpPr>
            <p:cNvPr id="20" name="Group 20"/>
            <p:cNvGrpSpPr/>
            <p:nvPr/>
          </p:nvGrpSpPr>
          <p:grpSpPr>
            <a:xfrm>
              <a:off x="0" y="149789"/>
              <a:ext cx="236791" cy="205225"/>
              <a:chOff x="0" y="0"/>
              <a:chExt cx="45719" cy="39625"/>
            </a:xfrm>
          </p:grpSpPr>
          <p:sp>
            <p:nvSpPr>
              <p:cNvPr id="21" name="Freeform 21"/>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22" name="TextBox 22"/>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23" name="TextBox 23"/>
            <p:cNvSpPr txBox="1"/>
            <p:nvPr/>
          </p:nvSpPr>
          <p:spPr>
            <a:xfrm>
              <a:off x="537969" y="-57150"/>
              <a:ext cx="22206369" cy="1046056"/>
            </a:xfrm>
            <a:prstGeom prst="rect">
              <a:avLst/>
            </a:prstGeom>
          </p:spPr>
          <p:txBody>
            <a:bodyPr lIns="0" tIns="0" rIns="0" bIns="0" rtlCol="0" anchor="t">
              <a:spAutoFit/>
            </a:bodyPr>
            <a:lstStyle/>
            <a:p>
              <a:pPr marL="0" lvl="1" indent="0" algn="l">
                <a:lnSpc>
                  <a:spcPts val="3220"/>
                </a:lnSpc>
                <a:spcBef>
                  <a:spcPct val="0"/>
                </a:spcBef>
              </a:pPr>
              <a:r>
                <a:rPr lang="en-US" sz="2300" i="1" u="none" strike="noStrike">
                  <a:solidFill>
                    <a:srgbClr val="000000"/>
                  </a:solidFill>
                  <a:latin typeface="Poppins Italics"/>
                  <a:ea typeface="Poppins Italics"/>
                  <a:cs typeface="Poppins Italics"/>
                  <a:sym typeface="Poppins Italics"/>
                </a:rPr>
                <a:t>Ex : un prestataire constituant une menace importante, exposé et peu fiable se situera dans la « zone de danger » et sera donc critique</a:t>
              </a:r>
            </a:p>
          </p:txBody>
        </p:sp>
      </p:grpSp>
      <p:sp>
        <p:nvSpPr>
          <p:cNvPr id="24" name="TextBox 24"/>
          <p:cNvSpPr txBox="1"/>
          <p:nvPr/>
        </p:nvSpPr>
        <p:spPr>
          <a:xfrm>
            <a:off x="766732" y="6360094"/>
            <a:ext cx="15044653" cy="475362"/>
          </a:xfrm>
          <a:prstGeom prst="rect">
            <a:avLst/>
          </a:prstGeom>
        </p:spPr>
        <p:txBody>
          <a:bodyPr lIns="0" tIns="0" rIns="0" bIns="0" rtlCol="0" anchor="t">
            <a:spAutoFit/>
          </a:bodyPr>
          <a:lstStyle/>
          <a:p>
            <a:pPr algn="l">
              <a:lnSpc>
                <a:spcPts val="3723"/>
              </a:lnSpc>
            </a:pPr>
            <a:r>
              <a:rPr lang="en-US" sz="2659">
                <a:solidFill>
                  <a:srgbClr val="FF0000"/>
                </a:solidFill>
                <a:latin typeface="Poppins"/>
                <a:ea typeface="Poppins"/>
                <a:cs typeface="Poppins"/>
                <a:sym typeface="Poppins"/>
              </a:rPr>
              <a:t>2. </a:t>
            </a:r>
            <a:r>
              <a:rPr lang="en-US" sz="2659">
                <a:solidFill>
                  <a:srgbClr val="000000"/>
                </a:solidFill>
                <a:latin typeface="Poppins"/>
                <a:ea typeface="Poppins"/>
                <a:cs typeface="Poppins"/>
                <a:sym typeface="Poppins"/>
              </a:rPr>
              <a:t>Élaborer des </a:t>
            </a:r>
            <a:r>
              <a:rPr lang="en-US" sz="2659" b="1">
                <a:solidFill>
                  <a:srgbClr val="000000"/>
                </a:solidFill>
                <a:latin typeface="Poppins Bold"/>
                <a:ea typeface="Poppins Bold"/>
                <a:cs typeface="Poppins Bold"/>
                <a:sym typeface="Poppins Bold"/>
              </a:rPr>
              <a:t>scénarios stratégiques</a:t>
            </a:r>
            <a:r>
              <a:rPr lang="en-US" sz="2659">
                <a:solidFill>
                  <a:srgbClr val="000000"/>
                </a:solidFill>
                <a:latin typeface="Poppins"/>
                <a:ea typeface="Poppins"/>
                <a:cs typeface="Poppins"/>
                <a:sym typeface="Poppins"/>
              </a:rPr>
              <a:t> </a:t>
            </a:r>
          </a:p>
        </p:txBody>
      </p:sp>
      <p:grpSp>
        <p:nvGrpSpPr>
          <p:cNvPr id="25" name="Group 25"/>
          <p:cNvGrpSpPr/>
          <p:nvPr/>
        </p:nvGrpSpPr>
        <p:grpSpPr>
          <a:xfrm>
            <a:off x="1017075" y="7045734"/>
            <a:ext cx="15806781" cy="341111"/>
            <a:chOff x="0" y="0"/>
            <a:chExt cx="21075708" cy="454814"/>
          </a:xfrm>
        </p:grpSpPr>
        <p:grpSp>
          <p:nvGrpSpPr>
            <p:cNvPr id="26" name="Group 26"/>
            <p:cNvGrpSpPr/>
            <p:nvPr/>
          </p:nvGrpSpPr>
          <p:grpSpPr>
            <a:xfrm>
              <a:off x="0" y="149789"/>
              <a:ext cx="236791" cy="205225"/>
              <a:chOff x="0" y="0"/>
              <a:chExt cx="45719" cy="39625"/>
            </a:xfrm>
          </p:grpSpPr>
          <p:sp>
            <p:nvSpPr>
              <p:cNvPr id="27" name="Freeform 27"/>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28" name="TextBox 28"/>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29" name="TextBox 29"/>
            <p:cNvSpPr txBox="1"/>
            <p:nvPr/>
          </p:nvSpPr>
          <p:spPr>
            <a:xfrm>
              <a:off x="537969" y="-57150"/>
              <a:ext cx="20537739" cy="511964"/>
            </a:xfrm>
            <a:prstGeom prst="rect">
              <a:avLst/>
            </a:prstGeom>
          </p:spPr>
          <p:txBody>
            <a:bodyPr lIns="0" tIns="0" rIns="0" bIns="0" rtlCol="0" anchor="t">
              <a:spAutoFit/>
            </a:bodyPr>
            <a:lstStyle/>
            <a:p>
              <a:pPr marL="0" lvl="1" indent="0" algn="l">
                <a:lnSpc>
                  <a:spcPts val="3220"/>
                </a:lnSpc>
                <a:spcBef>
                  <a:spcPct val="0"/>
                </a:spcBef>
              </a:pPr>
              <a:r>
                <a:rPr lang="en-US" sz="2300" u="none" strike="noStrike">
                  <a:solidFill>
                    <a:srgbClr val="000000"/>
                  </a:solidFill>
                  <a:latin typeface="Poppins"/>
                  <a:ea typeface="Poppins"/>
                  <a:cs typeface="Poppins"/>
                  <a:sym typeface="Poppins"/>
                </a:rPr>
                <a:t>1-3 chemins d’attaque par couple sources de risques (SR) / objectifs visés (OV)</a:t>
              </a:r>
            </a:p>
          </p:txBody>
        </p:sp>
      </p:grpSp>
      <p:grpSp>
        <p:nvGrpSpPr>
          <p:cNvPr id="30" name="Group 30"/>
          <p:cNvGrpSpPr/>
          <p:nvPr/>
        </p:nvGrpSpPr>
        <p:grpSpPr>
          <a:xfrm>
            <a:off x="1028700" y="7469283"/>
            <a:ext cx="15806781" cy="341111"/>
            <a:chOff x="0" y="0"/>
            <a:chExt cx="21075708" cy="454814"/>
          </a:xfrm>
        </p:grpSpPr>
        <p:grpSp>
          <p:nvGrpSpPr>
            <p:cNvPr id="31" name="Group 31"/>
            <p:cNvGrpSpPr/>
            <p:nvPr/>
          </p:nvGrpSpPr>
          <p:grpSpPr>
            <a:xfrm>
              <a:off x="0" y="149789"/>
              <a:ext cx="236791" cy="205225"/>
              <a:chOff x="0" y="0"/>
              <a:chExt cx="45719" cy="39625"/>
            </a:xfrm>
          </p:grpSpPr>
          <p:sp>
            <p:nvSpPr>
              <p:cNvPr id="32" name="Freeform 32"/>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33" name="TextBox 33"/>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34" name="TextBox 34"/>
            <p:cNvSpPr txBox="1"/>
            <p:nvPr/>
          </p:nvSpPr>
          <p:spPr>
            <a:xfrm>
              <a:off x="537969" y="-57150"/>
              <a:ext cx="20537739" cy="511964"/>
            </a:xfrm>
            <a:prstGeom prst="rect">
              <a:avLst/>
            </a:prstGeom>
          </p:spPr>
          <p:txBody>
            <a:bodyPr lIns="0" tIns="0" rIns="0" bIns="0" rtlCol="0" anchor="t">
              <a:spAutoFit/>
            </a:bodyPr>
            <a:lstStyle/>
            <a:p>
              <a:pPr marL="0" lvl="1" indent="0" algn="l">
                <a:lnSpc>
                  <a:spcPts val="3220"/>
                </a:lnSpc>
                <a:spcBef>
                  <a:spcPct val="0"/>
                </a:spcBef>
              </a:pPr>
              <a:r>
                <a:rPr lang="en-US" sz="2300" u="none" strike="noStrike">
                  <a:solidFill>
                    <a:srgbClr val="000000"/>
                  </a:solidFill>
                  <a:latin typeface="Poppins"/>
                  <a:ea typeface="Poppins"/>
                  <a:cs typeface="Poppins"/>
                  <a:sym typeface="Poppins"/>
                </a:rPr>
                <a:t>Faire le lien entre événements redoutés et couples SR/OV, déterminer la gravité </a:t>
              </a:r>
            </a:p>
          </p:txBody>
        </p:sp>
      </p:grpSp>
      <p:grpSp>
        <p:nvGrpSpPr>
          <p:cNvPr id="35" name="Group 35"/>
          <p:cNvGrpSpPr/>
          <p:nvPr/>
        </p:nvGrpSpPr>
        <p:grpSpPr>
          <a:xfrm>
            <a:off x="1028700" y="7924694"/>
            <a:ext cx="15806781" cy="741680"/>
            <a:chOff x="0" y="0"/>
            <a:chExt cx="21075708" cy="988906"/>
          </a:xfrm>
        </p:grpSpPr>
        <p:grpSp>
          <p:nvGrpSpPr>
            <p:cNvPr id="36" name="Group 36"/>
            <p:cNvGrpSpPr/>
            <p:nvPr/>
          </p:nvGrpSpPr>
          <p:grpSpPr>
            <a:xfrm>
              <a:off x="0" y="149789"/>
              <a:ext cx="236791" cy="205225"/>
              <a:chOff x="0" y="0"/>
              <a:chExt cx="45719" cy="39625"/>
            </a:xfrm>
          </p:grpSpPr>
          <p:sp>
            <p:nvSpPr>
              <p:cNvPr id="37" name="Freeform 37"/>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38" name="TextBox 38"/>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39" name="TextBox 39"/>
            <p:cNvSpPr txBox="1"/>
            <p:nvPr/>
          </p:nvSpPr>
          <p:spPr>
            <a:xfrm>
              <a:off x="537969" y="-57150"/>
              <a:ext cx="20537739" cy="1046056"/>
            </a:xfrm>
            <a:prstGeom prst="rect">
              <a:avLst/>
            </a:prstGeom>
          </p:spPr>
          <p:txBody>
            <a:bodyPr lIns="0" tIns="0" rIns="0" bIns="0" rtlCol="0" anchor="t">
              <a:spAutoFit/>
            </a:bodyPr>
            <a:lstStyle/>
            <a:p>
              <a:pPr marL="0" lvl="1" indent="0" algn="l">
                <a:lnSpc>
                  <a:spcPts val="3220"/>
                </a:lnSpc>
                <a:spcBef>
                  <a:spcPct val="0"/>
                </a:spcBef>
              </a:pPr>
              <a:r>
                <a:rPr lang="en-US" sz="2300" i="1" u="none" strike="noStrike">
                  <a:solidFill>
                    <a:srgbClr val="000000"/>
                  </a:solidFill>
                  <a:latin typeface="Poppins Italics"/>
                  <a:ea typeface="Poppins Italics"/>
                  <a:cs typeface="Poppins Italics"/>
                  <a:sym typeface="Poppins Italics"/>
                </a:rPr>
                <a:t>Ex : un concurrent vole des travaux de recherche en créant un canal d’exfiltration de données portant directement sur le système d’information de la R&amp;D (gravité importante)</a:t>
              </a:r>
            </a:p>
          </p:txBody>
        </p:sp>
      </p:grpSp>
      <p:sp>
        <p:nvSpPr>
          <p:cNvPr id="40" name="TextBox 40"/>
          <p:cNvSpPr txBox="1"/>
          <p:nvPr/>
        </p:nvSpPr>
        <p:spPr>
          <a:xfrm>
            <a:off x="766732" y="8743950"/>
            <a:ext cx="15044653" cy="475362"/>
          </a:xfrm>
          <a:prstGeom prst="rect">
            <a:avLst/>
          </a:prstGeom>
        </p:spPr>
        <p:txBody>
          <a:bodyPr lIns="0" tIns="0" rIns="0" bIns="0" rtlCol="0" anchor="t">
            <a:spAutoFit/>
          </a:bodyPr>
          <a:lstStyle/>
          <a:p>
            <a:pPr algn="l">
              <a:lnSpc>
                <a:spcPts val="3723"/>
              </a:lnSpc>
            </a:pPr>
            <a:r>
              <a:rPr lang="en-US" sz="2659">
                <a:solidFill>
                  <a:srgbClr val="FF0000"/>
                </a:solidFill>
                <a:latin typeface="Poppins"/>
                <a:ea typeface="Poppins"/>
                <a:cs typeface="Poppins"/>
                <a:sym typeface="Poppins"/>
              </a:rPr>
              <a:t>3. </a:t>
            </a:r>
            <a:r>
              <a:rPr lang="en-US" sz="2659">
                <a:solidFill>
                  <a:srgbClr val="000000"/>
                </a:solidFill>
                <a:latin typeface="Poppins"/>
                <a:ea typeface="Poppins"/>
                <a:cs typeface="Poppins"/>
                <a:sym typeface="Poppins"/>
              </a:rPr>
              <a:t>Définir des</a:t>
            </a:r>
            <a:r>
              <a:rPr lang="en-US" sz="2659" b="1">
                <a:solidFill>
                  <a:srgbClr val="000000"/>
                </a:solidFill>
                <a:latin typeface="Poppins Bold"/>
                <a:ea typeface="Poppins Bold"/>
                <a:cs typeface="Poppins Bold"/>
                <a:sym typeface="Poppins Bold"/>
              </a:rPr>
              <a:t> mesures de sécurité sur l’écosystème </a:t>
            </a:r>
          </a:p>
        </p:txBody>
      </p:sp>
      <p:grpSp>
        <p:nvGrpSpPr>
          <p:cNvPr id="41" name="Group 41"/>
          <p:cNvGrpSpPr/>
          <p:nvPr/>
        </p:nvGrpSpPr>
        <p:grpSpPr>
          <a:xfrm>
            <a:off x="1017075" y="9333612"/>
            <a:ext cx="15806781" cy="341630"/>
            <a:chOff x="0" y="0"/>
            <a:chExt cx="21075708" cy="455506"/>
          </a:xfrm>
        </p:grpSpPr>
        <p:grpSp>
          <p:nvGrpSpPr>
            <p:cNvPr id="42" name="Group 42"/>
            <p:cNvGrpSpPr/>
            <p:nvPr/>
          </p:nvGrpSpPr>
          <p:grpSpPr>
            <a:xfrm>
              <a:off x="0" y="149789"/>
              <a:ext cx="236791" cy="205225"/>
              <a:chOff x="0" y="0"/>
              <a:chExt cx="45719" cy="39625"/>
            </a:xfrm>
          </p:grpSpPr>
          <p:sp>
            <p:nvSpPr>
              <p:cNvPr id="43" name="Freeform 43"/>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44" name="TextBox 44"/>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45" name="TextBox 45"/>
            <p:cNvSpPr txBox="1"/>
            <p:nvPr/>
          </p:nvSpPr>
          <p:spPr>
            <a:xfrm>
              <a:off x="537969" y="-57150"/>
              <a:ext cx="20537739" cy="512656"/>
            </a:xfrm>
            <a:prstGeom prst="rect">
              <a:avLst/>
            </a:prstGeom>
          </p:spPr>
          <p:txBody>
            <a:bodyPr lIns="0" tIns="0" rIns="0" bIns="0" rtlCol="0" anchor="t">
              <a:spAutoFit/>
            </a:bodyPr>
            <a:lstStyle/>
            <a:p>
              <a:pPr marL="0" lvl="1" indent="0" algn="l">
                <a:lnSpc>
                  <a:spcPts val="3220"/>
                </a:lnSpc>
                <a:spcBef>
                  <a:spcPct val="0"/>
                </a:spcBef>
              </a:pPr>
              <a:r>
                <a:rPr lang="en-US" sz="2300" i="1" u="none" strike="noStrike">
                  <a:solidFill>
                    <a:srgbClr val="000000"/>
                  </a:solidFill>
                  <a:latin typeface="Poppins Italics"/>
                  <a:ea typeface="Poppins Italics"/>
                  <a:cs typeface="Poppins Italics"/>
                  <a:sym typeface="Poppins Italics"/>
                </a:rPr>
                <a:t>Ex : renforcer la protection des données de R&amp;D (chiffrement, cloisonnement du réseau R&amp;D, etc.)</a:t>
              </a:r>
            </a:p>
          </p:txBody>
        </p:sp>
      </p:grpSp>
      <p:sp>
        <p:nvSpPr>
          <p:cNvPr id="47" name="TextBox 15">
            <a:extLst>
              <a:ext uri="{FF2B5EF4-FFF2-40B4-BE49-F238E27FC236}">
                <a16:creationId xmlns:a16="http://schemas.microsoft.com/office/drawing/2014/main" id="{255CCF43-4847-A3C6-8733-BB64B05929B2}"/>
              </a:ext>
            </a:extLst>
          </p:cNvPr>
          <p:cNvSpPr txBox="1"/>
          <p:nvPr/>
        </p:nvSpPr>
        <p:spPr>
          <a:xfrm>
            <a:off x="17270925" y="9516777"/>
            <a:ext cx="1017075" cy="633763"/>
          </a:xfrm>
          <a:prstGeom prst="rect">
            <a:avLst/>
          </a:prstGeom>
        </p:spPr>
        <p:txBody>
          <a:bodyPr wrap="square"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3" tooltip="https://www.linkedin.com/feed/update/urn:li:activity:7283784816095887360"/>
              </a:rPr>
              <a:t>23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29816" y="-8029816"/>
            <a:ext cx="2228368" cy="18288000"/>
            <a:chOff x="0" y="0"/>
            <a:chExt cx="586895" cy="4816593"/>
          </a:xfrm>
        </p:grpSpPr>
        <p:sp>
          <p:nvSpPr>
            <p:cNvPr id="3" name="Freeform 3"/>
            <p:cNvSpPr/>
            <p:nvPr/>
          </p:nvSpPr>
          <p:spPr>
            <a:xfrm>
              <a:off x="0" y="0"/>
              <a:ext cx="586895" cy="4816592"/>
            </a:xfrm>
            <a:custGeom>
              <a:avLst/>
              <a:gdLst/>
              <a:ahLst/>
              <a:cxnLst/>
              <a:rect l="l" t="t" r="r" b="b"/>
              <a:pathLst>
                <a:path w="586895" h="4816592">
                  <a:moveTo>
                    <a:pt x="0" y="0"/>
                  </a:moveTo>
                  <a:lnTo>
                    <a:pt x="586895" y="0"/>
                  </a:lnTo>
                  <a:lnTo>
                    <a:pt x="586895" y="4816592"/>
                  </a:lnTo>
                  <a:lnTo>
                    <a:pt x="0" y="4816592"/>
                  </a:lnTo>
                  <a:close/>
                </a:path>
              </a:pathLst>
            </a:custGeom>
            <a:solidFill>
              <a:srgbClr val="F4A02C"/>
            </a:solidFill>
          </p:spPr>
        </p:sp>
        <p:sp>
          <p:nvSpPr>
            <p:cNvPr id="4" name="TextBox 4"/>
            <p:cNvSpPr txBox="1"/>
            <p:nvPr/>
          </p:nvSpPr>
          <p:spPr>
            <a:xfrm>
              <a:off x="0" y="-47625"/>
              <a:ext cx="586895" cy="4864218"/>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422184" y="540800"/>
            <a:ext cx="3229954" cy="1114334"/>
          </a:xfrm>
          <a:custGeom>
            <a:avLst/>
            <a:gdLst/>
            <a:ahLst/>
            <a:cxnLst/>
            <a:rect l="l" t="t" r="r" b="b"/>
            <a:pathLst>
              <a:path w="3229954" h="1114334">
                <a:moveTo>
                  <a:pt x="0" y="0"/>
                </a:moveTo>
                <a:lnTo>
                  <a:pt x="3229954" y="0"/>
                </a:lnTo>
                <a:lnTo>
                  <a:pt x="3229954" y="1114334"/>
                </a:lnTo>
                <a:lnTo>
                  <a:pt x="0" y="1114334"/>
                </a:lnTo>
                <a:lnTo>
                  <a:pt x="0" y="0"/>
                </a:lnTo>
                <a:close/>
              </a:path>
            </a:pathLst>
          </a:custGeom>
          <a:blipFill>
            <a:blip r:embed="rId2"/>
            <a:stretch>
              <a:fillRect/>
            </a:stretch>
          </a:blipFill>
        </p:spPr>
      </p:sp>
      <p:sp>
        <p:nvSpPr>
          <p:cNvPr id="6" name="Freeform 6"/>
          <p:cNvSpPr/>
          <p:nvPr/>
        </p:nvSpPr>
        <p:spPr>
          <a:xfrm>
            <a:off x="2926362" y="2228368"/>
            <a:ext cx="12435276" cy="8011578"/>
          </a:xfrm>
          <a:custGeom>
            <a:avLst/>
            <a:gdLst/>
            <a:ahLst/>
            <a:cxnLst/>
            <a:rect l="l" t="t" r="r" b="b"/>
            <a:pathLst>
              <a:path w="12435276" h="8011578">
                <a:moveTo>
                  <a:pt x="0" y="0"/>
                </a:moveTo>
                <a:lnTo>
                  <a:pt x="12435276" y="0"/>
                </a:lnTo>
                <a:lnTo>
                  <a:pt x="12435276" y="8011578"/>
                </a:lnTo>
                <a:lnTo>
                  <a:pt x="0" y="8011578"/>
                </a:lnTo>
                <a:lnTo>
                  <a:pt x="0" y="0"/>
                </a:lnTo>
                <a:close/>
              </a:path>
            </a:pathLst>
          </a:custGeom>
          <a:blipFill>
            <a:blip r:embed="rId3"/>
            <a:stretch>
              <a:fillRect b="-4003"/>
            </a:stretch>
          </a:blipFill>
        </p:spPr>
      </p:sp>
      <p:sp>
        <p:nvSpPr>
          <p:cNvPr id="7" name="TextBox 7"/>
          <p:cNvSpPr txBox="1"/>
          <p:nvPr/>
        </p:nvSpPr>
        <p:spPr>
          <a:xfrm>
            <a:off x="450048" y="280143"/>
            <a:ext cx="12305508" cy="1111250"/>
          </a:xfrm>
          <a:prstGeom prst="rect">
            <a:avLst/>
          </a:prstGeom>
        </p:spPr>
        <p:txBody>
          <a:bodyPr lIns="0" tIns="0" rIns="0" bIns="0" rtlCol="0" anchor="t">
            <a:spAutoFit/>
          </a:bodyPr>
          <a:lstStyle/>
          <a:p>
            <a:pPr marL="0" lvl="0" indent="0" algn="l">
              <a:lnSpc>
                <a:spcPts val="9099"/>
              </a:lnSpc>
              <a:spcBef>
                <a:spcPct val="0"/>
              </a:spcBef>
            </a:pPr>
            <a:r>
              <a:rPr lang="en-US" sz="6499">
                <a:solidFill>
                  <a:srgbClr val="FFFFFF"/>
                </a:solidFill>
                <a:latin typeface="The Youngest Serif"/>
                <a:ea typeface="The Youngest Serif"/>
                <a:cs typeface="The Youngest Serif"/>
                <a:sym typeface="The Youngest Serif"/>
              </a:rPr>
              <a:t>Cartographie de la menace </a:t>
            </a:r>
          </a:p>
        </p:txBody>
      </p:sp>
      <p:sp>
        <p:nvSpPr>
          <p:cNvPr id="8" name="TextBox 8"/>
          <p:cNvSpPr txBox="1"/>
          <p:nvPr/>
        </p:nvSpPr>
        <p:spPr>
          <a:xfrm>
            <a:off x="-1840993" y="1448543"/>
            <a:ext cx="6991951" cy="470332"/>
          </a:xfrm>
          <a:prstGeom prst="rect">
            <a:avLst/>
          </a:prstGeom>
        </p:spPr>
        <p:txBody>
          <a:bodyPr lIns="0" tIns="0" rIns="0" bIns="0" rtlCol="0" anchor="t">
            <a:spAutoFit/>
          </a:bodyPr>
          <a:lstStyle/>
          <a:p>
            <a:pPr marL="0" lvl="0" indent="0" algn="ctr">
              <a:lnSpc>
                <a:spcPts val="3517"/>
              </a:lnSpc>
              <a:spcBef>
                <a:spcPct val="0"/>
              </a:spcBef>
            </a:pPr>
            <a:r>
              <a:rPr lang="en-US" sz="3517">
                <a:solidFill>
                  <a:srgbClr val="000000"/>
                </a:solidFill>
                <a:latin typeface="Intro Rust"/>
                <a:ea typeface="Intro Rust"/>
                <a:cs typeface="Intro Rust"/>
                <a:sym typeface="Intro Rust"/>
              </a:rPr>
              <a:t>Exemple </a:t>
            </a:r>
          </a:p>
        </p:txBody>
      </p:sp>
      <p:sp>
        <p:nvSpPr>
          <p:cNvPr id="9" name="TextBox 15">
            <a:extLst>
              <a:ext uri="{FF2B5EF4-FFF2-40B4-BE49-F238E27FC236}">
                <a16:creationId xmlns:a16="http://schemas.microsoft.com/office/drawing/2014/main" id="{EE12AF3C-437D-5665-D5CC-C218E03D5724}"/>
              </a:ext>
            </a:extLst>
          </p:cNvPr>
          <p:cNvSpPr txBox="1"/>
          <p:nvPr/>
        </p:nvSpPr>
        <p:spPr>
          <a:xfrm>
            <a:off x="17476885" y="9429318"/>
            <a:ext cx="797664" cy="633763"/>
          </a:xfrm>
          <a:prstGeom prst="rect">
            <a:avLst/>
          </a:prstGeom>
        </p:spPr>
        <p:txBody>
          <a:bodyPr wrap="square"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4" tooltip="https://www.linkedin.com/feed/update/urn:li:activity:7283784816095887360"/>
              </a:rPr>
              <a:t>24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29816" y="-8029816"/>
            <a:ext cx="2228368" cy="18288000"/>
            <a:chOff x="0" y="0"/>
            <a:chExt cx="586895" cy="4816593"/>
          </a:xfrm>
        </p:grpSpPr>
        <p:sp>
          <p:nvSpPr>
            <p:cNvPr id="3" name="Freeform 3"/>
            <p:cNvSpPr/>
            <p:nvPr/>
          </p:nvSpPr>
          <p:spPr>
            <a:xfrm>
              <a:off x="0" y="0"/>
              <a:ext cx="586895" cy="4816592"/>
            </a:xfrm>
            <a:custGeom>
              <a:avLst/>
              <a:gdLst/>
              <a:ahLst/>
              <a:cxnLst/>
              <a:rect l="l" t="t" r="r" b="b"/>
              <a:pathLst>
                <a:path w="586895" h="4816592">
                  <a:moveTo>
                    <a:pt x="0" y="0"/>
                  </a:moveTo>
                  <a:lnTo>
                    <a:pt x="586895" y="0"/>
                  </a:lnTo>
                  <a:lnTo>
                    <a:pt x="586895" y="4816592"/>
                  </a:lnTo>
                  <a:lnTo>
                    <a:pt x="0" y="4816592"/>
                  </a:lnTo>
                  <a:close/>
                </a:path>
              </a:pathLst>
            </a:custGeom>
            <a:solidFill>
              <a:srgbClr val="F4A02C"/>
            </a:solidFill>
          </p:spPr>
        </p:sp>
        <p:sp>
          <p:nvSpPr>
            <p:cNvPr id="4" name="TextBox 4"/>
            <p:cNvSpPr txBox="1"/>
            <p:nvPr/>
          </p:nvSpPr>
          <p:spPr>
            <a:xfrm>
              <a:off x="0" y="-47625"/>
              <a:ext cx="586895" cy="4864218"/>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422184" y="540800"/>
            <a:ext cx="3229954" cy="1114334"/>
          </a:xfrm>
          <a:custGeom>
            <a:avLst/>
            <a:gdLst/>
            <a:ahLst/>
            <a:cxnLst/>
            <a:rect l="l" t="t" r="r" b="b"/>
            <a:pathLst>
              <a:path w="3229954" h="1114334">
                <a:moveTo>
                  <a:pt x="0" y="0"/>
                </a:moveTo>
                <a:lnTo>
                  <a:pt x="3229954" y="0"/>
                </a:lnTo>
                <a:lnTo>
                  <a:pt x="3229954" y="1114334"/>
                </a:lnTo>
                <a:lnTo>
                  <a:pt x="0" y="1114334"/>
                </a:lnTo>
                <a:lnTo>
                  <a:pt x="0" y="0"/>
                </a:lnTo>
                <a:close/>
              </a:path>
            </a:pathLst>
          </a:custGeom>
          <a:blipFill>
            <a:blip r:embed="rId2"/>
            <a:stretch>
              <a:fillRect/>
            </a:stretch>
          </a:blipFill>
        </p:spPr>
      </p:sp>
      <p:sp>
        <p:nvSpPr>
          <p:cNvPr id="6" name="Freeform 6"/>
          <p:cNvSpPr/>
          <p:nvPr/>
        </p:nvSpPr>
        <p:spPr>
          <a:xfrm>
            <a:off x="1654982" y="2368203"/>
            <a:ext cx="15997156" cy="7918797"/>
          </a:xfrm>
          <a:custGeom>
            <a:avLst/>
            <a:gdLst/>
            <a:ahLst/>
            <a:cxnLst/>
            <a:rect l="l" t="t" r="r" b="b"/>
            <a:pathLst>
              <a:path w="15997156" h="7918797">
                <a:moveTo>
                  <a:pt x="0" y="0"/>
                </a:moveTo>
                <a:lnTo>
                  <a:pt x="15997156" y="0"/>
                </a:lnTo>
                <a:lnTo>
                  <a:pt x="15997156" y="7918797"/>
                </a:lnTo>
                <a:lnTo>
                  <a:pt x="0" y="7918797"/>
                </a:lnTo>
                <a:lnTo>
                  <a:pt x="0" y="0"/>
                </a:lnTo>
                <a:close/>
              </a:path>
            </a:pathLst>
          </a:custGeom>
          <a:blipFill>
            <a:blip r:embed="rId3"/>
            <a:stretch>
              <a:fillRect l="-5340" t="-844" r="-1136" b="-844"/>
            </a:stretch>
          </a:blipFill>
        </p:spPr>
      </p:sp>
      <p:sp>
        <p:nvSpPr>
          <p:cNvPr id="7" name="TextBox 7"/>
          <p:cNvSpPr txBox="1"/>
          <p:nvPr/>
        </p:nvSpPr>
        <p:spPr>
          <a:xfrm>
            <a:off x="450048" y="280143"/>
            <a:ext cx="12305508" cy="1111250"/>
          </a:xfrm>
          <a:prstGeom prst="rect">
            <a:avLst/>
          </a:prstGeom>
        </p:spPr>
        <p:txBody>
          <a:bodyPr lIns="0" tIns="0" rIns="0" bIns="0" rtlCol="0" anchor="t">
            <a:spAutoFit/>
          </a:bodyPr>
          <a:lstStyle/>
          <a:p>
            <a:pPr marL="0" lvl="0" indent="0" algn="l">
              <a:lnSpc>
                <a:spcPts val="9099"/>
              </a:lnSpc>
              <a:spcBef>
                <a:spcPct val="0"/>
              </a:spcBef>
            </a:pPr>
            <a:r>
              <a:rPr lang="en-US" sz="6499">
                <a:solidFill>
                  <a:srgbClr val="FFFFFF"/>
                </a:solidFill>
                <a:latin typeface="The Youngest Serif"/>
                <a:ea typeface="The Youngest Serif"/>
                <a:cs typeface="The Youngest Serif"/>
                <a:sym typeface="The Youngest Serif"/>
              </a:rPr>
              <a:t>Scénarios stratégiques </a:t>
            </a:r>
          </a:p>
        </p:txBody>
      </p:sp>
      <p:sp>
        <p:nvSpPr>
          <p:cNvPr id="8" name="TextBox 8"/>
          <p:cNvSpPr txBox="1"/>
          <p:nvPr/>
        </p:nvSpPr>
        <p:spPr>
          <a:xfrm>
            <a:off x="-1840993" y="1448543"/>
            <a:ext cx="6991951" cy="470332"/>
          </a:xfrm>
          <a:prstGeom prst="rect">
            <a:avLst/>
          </a:prstGeom>
        </p:spPr>
        <p:txBody>
          <a:bodyPr lIns="0" tIns="0" rIns="0" bIns="0" rtlCol="0" anchor="t">
            <a:spAutoFit/>
          </a:bodyPr>
          <a:lstStyle/>
          <a:p>
            <a:pPr marL="0" lvl="0" indent="0" algn="ctr">
              <a:lnSpc>
                <a:spcPts val="3517"/>
              </a:lnSpc>
              <a:spcBef>
                <a:spcPct val="0"/>
              </a:spcBef>
            </a:pPr>
            <a:r>
              <a:rPr lang="en-US" sz="3517">
                <a:solidFill>
                  <a:srgbClr val="000000"/>
                </a:solidFill>
                <a:latin typeface="Intro Rust"/>
                <a:ea typeface="Intro Rust"/>
                <a:cs typeface="Intro Rust"/>
                <a:sym typeface="Intro Rust"/>
              </a:rPr>
              <a:t>Exemple </a:t>
            </a:r>
          </a:p>
        </p:txBody>
      </p:sp>
      <p:sp>
        <p:nvSpPr>
          <p:cNvPr id="10" name="TextBox 15">
            <a:extLst>
              <a:ext uri="{FF2B5EF4-FFF2-40B4-BE49-F238E27FC236}">
                <a16:creationId xmlns:a16="http://schemas.microsoft.com/office/drawing/2014/main" id="{86296AD6-6B72-6B44-9D4F-B0C817388207}"/>
              </a:ext>
            </a:extLst>
          </p:cNvPr>
          <p:cNvSpPr txBox="1"/>
          <p:nvPr/>
        </p:nvSpPr>
        <p:spPr>
          <a:xfrm>
            <a:off x="17490336" y="9429318"/>
            <a:ext cx="797664" cy="633763"/>
          </a:xfrm>
          <a:prstGeom prst="rect">
            <a:avLst/>
          </a:prstGeom>
        </p:spPr>
        <p:txBody>
          <a:bodyPr wrap="square"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4" tooltip="https://www.linkedin.com/feed/update/urn:li:activity:7283784816095887360"/>
              </a:rPr>
              <a:t>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29816" y="-8029816"/>
            <a:ext cx="2228368" cy="18288000"/>
            <a:chOff x="0" y="0"/>
            <a:chExt cx="586895" cy="4816593"/>
          </a:xfrm>
        </p:grpSpPr>
        <p:sp>
          <p:nvSpPr>
            <p:cNvPr id="3" name="Freeform 3"/>
            <p:cNvSpPr/>
            <p:nvPr/>
          </p:nvSpPr>
          <p:spPr>
            <a:xfrm>
              <a:off x="0" y="0"/>
              <a:ext cx="586895" cy="4816592"/>
            </a:xfrm>
            <a:custGeom>
              <a:avLst/>
              <a:gdLst/>
              <a:ahLst/>
              <a:cxnLst/>
              <a:rect l="l" t="t" r="r" b="b"/>
              <a:pathLst>
                <a:path w="586895" h="4816592">
                  <a:moveTo>
                    <a:pt x="0" y="0"/>
                  </a:moveTo>
                  <a:lnTo>
                    <a:pt x="586895" y="0"/>
                  </a:lnTo>
                  <a:lnTo>
                    <a:pt x="586895" y="4816592"/>
                  </a:lnTo>
                  <a:lnTo>
                    <a:pt x="0" y="4816592"/>
                  </a:lnTo>
                  <a:close/>
                </a:path>
              </a:pathLst>
            </a:custGeom>
            <a:solidFill>
              <a:srgbClr val="F4A02C"/>
            </a:solidFill>
          </p:spPr>
        </p:sp>
        <p:sp>
          <p:nvSpPr>
            <p:cNvPr id="4" name="TextBox 4"/>
            <p:cNvSpPr txBox="1"/>
            <p:nvPr/>
          </p:nvSpPr>
          <p:spPr>
            <a:xfrm>
              <a:off x="0" y="-47625"/>
              <a:ext cx="586895" cy="4864218"/>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422184" y="540800"/>
            <a:ext cx="3229954" cy="1114334"/>
          </a:xfrm>
          <a:custGeom>
            <a:avLst/>
            <a:gdLst/>
            <a:ahLst/>
            <a:cxnLst/>
            <a:rect l="l" t="t" r="r" b="b"/>
            <a:pathLst>
              <a:path w="3229954" h="1114334">
                <a:moveTo>
                  <a:pt x="0" y="0"/>
                </a:moveTo>
                <a:lnTo>
                  <a:pt x="3229954" y="0"/>
                </a:lnTo>
                <a:lnTo>
                  <a:pt x="3229954" y="1114334"/>
                </a:lnTo>
                <a:lnTo>
                  <a:pt x="0" y="1114334"/>
                </a:lnTo>
                <a:lnTo>
                  <a:pt x="0" y="0"/>
                </a:lnTo>
                <a:close/>
              </a:path>
            </a:pathLst>
          </a:custGeom>
          <a:blipFill>
            <a:blip r:embed="rId2"/>
            <a:stretch>
              <a:fillRect/>
            </a:stretch>
          </a:blipFill>
        </p:spPr>
      </p:sp>
      <p:sp>
        <p:nvSpPr>
          <p:cNvPr id="6" name="TextBox 6"/>
          <p:cNvSpPr txBox="1"/>
          <p:nvPr/>
        </p:nvSpPr>
        <p:spPr>
          <a:xfrm>
            <a:off x="271508" y="197593"/>
            <a:ext cx="12305508" cy="2263775"/>
          </a:xfrm>
          <a:prstGeom prst="rect">
            <a:avLst/>
          </a:prstGeom>
        </p:spPr>
        <p:txBody>
          <a:bodyPr lIns="0" tIns="0" rIns="0" bIns="0" rtlCol="0" anchor="t">
            <a:spAutoFit/>
          </a:bodyPr>
          <a:lstStyle/>
          <a:p>
            <a:pPr algn="l">
              <a:lnSpc>
                <a:spcPts val="9099"/>
              </a:lnSpc>
            </a:pPr>
            <a:r>
              <a:rPr lang="en-US" sz="6499" dirty="0">
                <a:solidFill>
                  <a:srgbClr val="FFFFFF"/>
                </a:solidFill>
                <a:latin typeface="The Youngest Serif"/>
                <a:ea typeface="The Youngest Serif"/>
                <a:cs typeface="The Youngest Serif"/>
                <a:sym typeface="The Youngest Serif"/>
              </a:rPr>
              <a:t>EBIOS RM – Atelier 4 </a:t>
            </a:r>
          </a:p>
          <a:p>
            <a:pPr marL="0" lvl="0" indent="0" algn="l">
              <a:lnSpc>
                <a:spcPts val="9099"/>
              </a:lnSpc>
              <a:spcBef>
                <a:spcPct val="0"/>
              </a:spcBef>
            </a:pPr>
            <a:endParaRPr lang="en-US" sz="6499" dirty="0">
              <a:solidFill>
                <a:srgbClr val="FFFFFF"/>
              </a:solidFill>
              <a:latin typeface="The Youngest Serif"/>
              <a:ea typeface="The Youngest Serif"/>
              <a:cs typeface="The Youngest Serif"/>
              <a:sym typeface="The Youngest Serif"/>
            </a:endParaRPr>
          </a:p>
        </p:txBody>
      </p:sp>
      <p:sp>
        <p:nvSpPr>
          <p:cNvPr id="7" name="TextBox 7"/>
          <p:cNvSpPr txBox="1"/>
          <p:nvPr/>
        </p:nvSpPr>
        <p:spPr>
          <a:xfrm>
            <a:off x="450048" y="1552886"/>
            <a:ext cx="6991951" cy="908482"/>
          </a:xfrm>
          <a:prstGeom prst="rect">
            <a:avLst/>
          </a:prstGeom>
        </p:spPr>
        <p:txBody>
          <a:bodyPr lIns="0" tIns="0" rIns="0" bIns="0" rtlCol="0" anchor="t">
            <a:spAutoFit/>
          </a:bodyPr>
          <a:lstStyle/>
          <a:p>
            <a:pPr algn="ctr">
              <a:lnSpc>
                <a:spcPts val="3517"/>
              </a:lnSpc>
            </a:pPr>
            <a:r>
              <a:rPr lang="en-US" sz="3517" b="1" dirty="0" err="1">
                <a:solidFill>
                  <a:srgbClr val="000000"/>
                </a:solidFill>
                <a:latin typeface="Intro Rust"/>
                <a:ea typeface="Intro Rust"/>
                <a:cs typeface="Intro Rust"/>
                <a:sym typeface="Intro Rust"/>
              </a:rPr>
              <a:t>Sce</a:t>
            </a:r>
            <a:r>
              <a:rPr lang="en-US" sz="3517" dirty="0" err="1">
                <a:solidFill>
                  <a:srgbClr val="000000"/>
                </a:solidFill>
                <a:latin typeface="Intro Rust"/>
                <a:ea typeface="Intro Rust"/>
                <a:cs typeface="Intro Rust"/>
                <a:sym typeface="Intro Rust"/>
              </a:rPr>
              <a:t>́narios</a:t>
            </a:r>
            <a:r>
              <a:rPr lang="en-US" sz="3517" dirty="0">
                <a:solidFill>
                  <a:srgbClr val="000000"/>
                </a:solidFill>
                <a:latin typeface="Intro Rust"/>
                <a:ea typeface="Intro Rust"/>
                <a:cs typeface="Intro Rust"/>
                <a:sym typeface="Intro Rust"/>
              </a:rPr>
              <a:t> </a:t>
            </a:r>
            <a:r>
              <a:rPr lang="en-US" sz="3517" b="1" dirty="0" err="1">
                <a:solidFill>
                  <a:srgbClr val="000000"/>
                </a:solidFill>
                <a:latin typeface="Intro Rust"/>
                <a:ea typeface="Intro Rust"/>
                <a:cs typeface="Intro Rust"/>
                <a:sym typeface="Intro Rust"/>
              </a:rPr>
              <a:t>ope</a:t>
            </a:r>
            <a:r>
              <a:rPr lang="en-US" sz="3517" dirty="0" err="1">
                <a:solidFill>
                  <a:srgbClr val="000000"/>
                </a:solidFill>
                <a:latin typeface="Intro Rust"/>
                <a:ea typeface="Intro Rust"/>
                <a:cs typeface="Intro Rust"/>
                <a:sym typeface="Intro Rust"/>
              </a:rPr>
              <a:t>́rationnels</a:t>
            </a:r>
            <a:r>
              <a:rPr lang="en-US" sz="3517" dirty="0">
                <a:solidFill>
                  <a:srgbClr val="000000"/>
                </a:solidFill>
                <a:latin typeface="Intro Rust"/>
                <a:ea typeface="Intro Rust"/>
                <a:cs typeface="Intro Rust"/>
                <a:sym typeface="Intro Rust"/>
              </a:rPr>
              <a:t> </a:t>
            </a:r>
          </a:p>
          <a:p>
            <a:pPr marL="0" lvl="0" indent="0" algn="ctr">
              <a:lnSpc>
                <a:spcPts val="3517"/>
              </a:lnSpc>
              <a:spcBef>
                <a:spcPct val="0"/>
              </a:spcBef>
            </a:pPr>
            <a:endParaRPr lang="en-US" sz="3517" dirty="0">
              <a:solidFill>
                <a:srgbClr val="000000"/>
              </a:solidFill>
              <a:latin typeface="Intro Rust"/>
              <a:ea typeface="Intro Rust"/>
              <a:cs typeface="Intro Rust"/>
              <a:sym typeface="Intro Rust"/>
            </a:endParaRPr>
          </a:p>
        </p:txBody>
      </p:sp>
      <p:sp>
        <p:nvSpPr>
          <p:cNvPr id="8" name="TextBox 8"/>
          <p:cNvSpPr txBox="1"/>
          <p:nvPr/>
        </p:nvSpPr>
        <p:spPr>
          <a:xfrm>
            <a:off x="450048" y="3146682"/>
            <a:ext cx="15044653" cy="475362"/>
          </a:xfrm>
          <a:prstGeom prst="rect">
            <a:avLst/>
          </a:prstGeom>
        </p:spPr>
        <p:txBody>
          <a:bodyPr lIns="0" tIns="0" rIns="0" bIns="0" rtlCol="0" anchor="t">
            <a:spAutoFit/>
          </a:bodyPr>
          <a:lstStyle/>
          <a:p>
            <a:pPr marL="574283" lvl="1" indent="-287142" algn="l">
              <a:lnSpc>
                <a:spcPts val="3723"/>
              </a:lnSpc>
              <a:buFont typeface="Arial"/>
              <a:buChar char="•"/>
            </a:pPr>
            <a:r>
              <a:rPr lang="en-US" sz="2659">
                <a:solidFill>
                  <a:srgbClr val="000000"/>
                </a:solidFill>
                <a:latin typeface="Poppins"/>
                <a:ea typeface="Poppins"/>
                <a:cs typeface="Poppins"/>
                <a:sym typeface="Poppins"/>
              </a:rPr>
              <a:t>Élaborer les scénarios opérationnels </a:t>
            </a:r>
          </a:p>
        </p:txBody>
      </p:sp>
      <p:grpSp>
        <p:nvGrpSpPr>
          <p:cNvPr id="9" name="Group 9"/>
          <p:cNvGrpSpPr/>
          <p:nvPr/>
        </p:nvGrpSpPr>
        <p:grpSpPr>
          <a:xfrm>
            <a:off x="969084" y="4692068"/>
            <a:ext cx="16924398" cy="341630"/>
            <a:chOff x="0" y="0"/>
            <a:chExt cx="22565864" cy="455506"/>
          </a:xfrm>
        </p:grpSpPr>
        <p:grpSp>
          <p:nvGrpSpPr>
            <p:cNvPr id="10" name="Group 10"/>
            <p:cNvGrpSpPr/>
            <p:nvPr/>
          </p:nvGrpSpPr>
          <p:grpSpPr>
            <a:xfrm>
              <a:off x="0" y="149789"/>
              <a:ext cx="236791" cy="205225"/>
              <a:chOff x="0" y="0"/>
              <a:chExt cx="45719" cy="39625"/>
            </a:xfrm>
          </p:grpSpPr>
          <p:sp>
            <p:nvSpPr>
              <p:cNvPr id="11" name="Freeform 11"/>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12" name="TextBox 12"/>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13" name="TextBox 13"/>
            <p:cNvSpPr txBox="1"/>
            <p:nvPr/>
          </p:nvSpPr>
          <p:spPr>
            <a:xfrm>
              <a:off x="537969" y="-57150"/>
              <a:ext cx="22027895" cy="512656"/>
            </a:xfrm>
            <a:prstGeom prst="rect">
              <a:avLst/>
            </a:prstGeom>
          </p:spPr>
          <p:txBody>
            <a:bodyPr lIns="0" tIns="0" rIns="0" bIns="0" rtlCol="0" anchor="t">
              <a:spAutoFit/>
            </a:bodyPr>
            <a:lstStyle/>
            <a:p>
              <a:pPr marL="0" lvl="1" indent="0" algn="l">
                <a:lnSpc>
                  <a:spcPts val="3220"/>
                </a:lnSpc>
                <a:spcBef>
                  <a:spcPct val="0"/>
                </a:spcBef>
              </a:pPr>
              <a:r>
                <a:rPr lang="en-US" sz="2300" i="1" u="none" strike="noStrike">
                  <a:solidFill>
                    <a:srgbClr val="000000"/>
                  </a:solidFill>
                  <a:latin typeface="Poppins Italics"/>
                  <a:ea typeface="Poppins Italics"/>
                  <a:cs typeface="Poppins Italics"/>
                  <a:sym typeface="Poppins Italics"/>
                </a:rPr>
                <a:t>Ex : connaître, rentrer, trouver et exploiter (voir schéma de la diapositive suivante)</a:t>
              </a:r>
            </a:p>
          </p:txBody>
        </p:sp>
      </p:grpSp>
      <p:sp>
        <p:nvSpPr>
          <p:cNvPr id="14" name="TextBox 14"/>
          <p:cNvSpPr txBox="1"/>
          <p:nvPr/>
        </p:nvSpPr>
        <p:spPr>
          <a:xfrm>
            <a:off x="450048" y="5538522"/>
            <a:ext cx="15044653" cy="475362"/>
          </a:xfrm>
          <a:prstGeom prst="rect">
            <a:avLst/>
          </a:prstGeom>
        </p:spPr>
        <p:txBody>
          <a:bodyPr lIns="0" tIns="0" rIns="0" bIns="0" rtlCol="0" anchor="t">
            <a:spAutoFit/>
          </a:bodyPr>
          <a:lstStyle/>
          <a:p>
            <a:pPr marL="574283" lvl="1" indent="-287142" algn="l">
              <a:lnSpc>
                <a:spcPts val="3723"/>
              </a:lnSpc>
              <a:spcBef>
                <a:spcPct val="0"/>
              </a:spcBef>
              <a:buFont typeface="Arial"/>
              <a:buChar char="•"/>
            </a:pPr>
            <a:r>
              <a:rPr lang="en-US" sz="2659" u="none" strike="noStrike">
                <a:solidFill>
                  <a:srgbClr val="000000"/>
                </a:solidFill>
                <a:latin typeface="Poppins"/>
                <a:ea typeface="Poppins"/>
                <a:cs typeface="Poppins"/>
                <a:sym typeface="Poppins"/>
              </a:rPr>
              <a:t>Évaluer leur </a:t>
            </a:r>
            <a:r>
              <a:rPr lang="en-US" sz="2659" b="1" u="none" strike="noStrike">
                <a:solidFill>
                  <a:srgbClr val="000000"/>
                </a:solidFill>
                <a:latin typeface="Poppins Bold"/>
                <a:ea typeface="Poppins Bold"/>
                <a:cs typeface="Poppins Bold"/>
                <a:sym typeface="Poppins Bold"/>
              </a:rPr>
              <a:t>vraisemblance</a:t>
            </a:r>
            <a:r>
              <a:rPr lang="en-US" sz="2659" u="none" strike="noStrike">
                <a:solidFill>
                  <a:srgbClr val="000000"/>
                </a:solidFill>
                <a:latin typeface="Poppins"/>
                <a:ea typeface="Poppins"/>
                <a:cs typeface="Poppins"/>
                <a:sym typeface="Poppins"/>
              </a:rPr>
              <a:t> </a:t>
            </a:r>
          </a:p>
        </p:txBody>
      </p:sp>
      <p:grpSp>
        <p:nvGrpSpPr>
          <p:cNvPr id="15" name="Group 15"/>
          <p:cNvGrpSpPr/>
          <p:nvPr/>
        </p:nvGrpSpPr>
        <p:grpSpPr>
          <a:xfrm>
            <a:off x="1171034" y="6295895"/>
            <a:ext cx="15806781" cy="341111"/>
            <a:chOff x="0" y="0"/>
            <a:chExt cx="21075708" cy="454814"/>
          </a:xfrm>
        </p:grpSpPr>
        <p:grpSp>
          <p:nvGrpSpPr>
            <p:cNvPr id="16" name="Group 16"/>
            <p:cNvGrpSpPr/>
            <p:nvPr/>
          </p:nvGrpSpPr>
          <p:grpSpPr>
            <a:xfrm>
              <a:off x="0" y="149789"/>
              <a:ext cx="236791" cy="205225"/>
              <a:chOff x="0" y="0"/>
              <a:chExt cx="45719" cy="39625"/>
            </a:xfrm>
          </p:grpSpPr>
          <p:sp>
            <p:nvSpPr>
              <p:cNvPr id="17" name="Freeform 17"/>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18" name="TextBox 18"/>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19" name="TextBox 19"/>
            <p:cNvSpPr txBox="1"/>
            <p:nvPr/>
          </p:nvSpPr>
          <p:spPr>
            <a:xfrm>
              <a:off x="537969" y="-57150"/>
              <a:ext cx="20537739" cy="511964"/>
            </a:xfrm>
            <a:prstGeom prst="rect">
              <a:avLst/>
            </a:prstGeom>
          </p:spPr>
          <p:txBody>
            <a:bodyPr lIns="0" tIns="0" rIns="0" bIns="0" rtlCol="0" anchor="t">
              <a:spAutoFit/>
            </a:bodyPr>
            <a:lstStyle/>
            <a:p>
              <a:pPr marL="0" lvl="1" indent="0" algn="l">
                <a:lnSpc>
                  <a:spcPts val="3220"/>
                </a:lnSpc>
                <a:spcBef>
                  <a:spcPct val="0"/>
                </a:spcBef>
              </a:pPr>
              <a:r>
                <a:rPr lang="en-US" sz="2300" u="none" strike="noStrike">
                  <a:solidFill>
                    <a:srgbClr val="000000"/>
                  </a:solidFill>
                  <a:latin typeface="Poppins"/>
                  <a:ea typeface="Poppins"/>
                  <a:cs typeface="Poppins"/>
                  <a:sym typeface="Poppins"/>
                </a:rPr>
                <a:t>= max des vraisemblances des différents modes opératoires</a:t>
              </a:r>
            </a:p>
          </p:txBody>
        </p:sp>
      </p:grpSp>
      <p:sp>
        <p:nvSpPr>
          <p:cNvPr id="20" name="TextBox 20"/>
          <p:cNvSpPr txBox="1"/>
          <p:nvPr/>
        </p:nvSpPr>
        <p:spPr>
          <a:xfrm>
            <a:off x="1372773" y="6979906"/>
            <a:ext cx="16520921" cy="871084"/>
          </a:xfrm>
          <a:prstGeom prst="rect">
            <a:avLst/>
          </a:prstGeom>
        </p:spPr>
        <p:txBody>
          <a:bodyPr lIns="0" tIns="0" rIns="0" bIns="0" rtlCol="0" anchor="t">
            <a:spAutoFit/>
          </a:bodyPr>
          <a:lstStyle/>
          <a:p>
            <a:pPr algn="l">
              <a:lnSpc>
                <a:spcPts val="3437"/>
              </a:lnSpc>
            </a:pPr>
            <a:r>
              <a:rPr lang="en-US" sz="2455">
                <a:solidFill>
                  <a:srgbClr val="000000"/>
                </a:solidFill>
                <a:latin typeface="Poppins"/>
                <a:ea typeface="Poppins"/>
                <a:cs typeface="Poppins"/>
                <a:sym typeface="Poppins"/>
              </a:rPr>
              <a:t>Attention à bien tenir compte des mesures existantes, et notamment du socle d’hygiène et de réglementation</a:t>
            </a:r>
          </a:p>
        </p:txBody>
      </p:sp>
      <p:sp>
        <p:nvSpPr>
          <p:cNvPr id="21" name="Freeform 21"/>
          <p:cNvSpPr/>
          <p:nvPr/>
        </p:nvSpPr>
        <p:spPr>
          <a:xfrm>
            <a:off x="718723" y="7216844"/>
            <a:ext cx="500721" cy="236705"/>
          </a:xfrm>
          <a:custGeom>
            <a:avLst/>
            <a:gdLst/>
            <a:ahLst/>
            <a:cxnLst/>
            <a:rect l="l" t="t" r="r" b="b"/>
            <a:pathLst>
              <a:path w="500721" h="236705">
                <a:moveTo>
                  <a:pt x="0" y="0"/>
                </a:moveTo>
                <a:lnTo>
                  <a:pt x="500721" y="0"/>
                </a:lnTo>
                <a:lnTo>
                  <a:pt x="500721" y="236704"/>
                </a:lnTo>
                <a:lnTo>
                  <a:pt x="0" y="2367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2" name="TextBox 22"/>
          <p:cNvSpPr txBox="1"/>
          <p:nvPr/>
        </p:nvSpPr>
        <p:spPr>
          <a:xfrm>
            <a:off x="1028700" y="3897472"/>
            <a:ext cx="15008461" cy="389983"/>
          </a:xfrm>
          <a:prstGeom prst="rect">
            <a:avLst/>
          </a:prstGeom>
        </p:spPr>
        <p:txBody>
          <a:bodyPr lIns="0" tIns="0" rIns="0" bIns="0" rtlCol="0" anchor="t">
            <a:spAutoFit/>
          </a:bodyPr>
          <a:lstStyle/>
          <a:p>
            <a:pPr algn="ctr">
              <a:lnSpc>
                <a:spcPts val="3266"/>
              </a:lnSpc>
              <a:spcBef>
                <a:spcPct val="0"/>
              </a:spcBef>
            </a:pPr>
            <a:r>
              <a:rPr lang="en-US" sz="2333">
                <a:solidFill>
                  <a:srgbClr val="000000"/>
                </a:solidFill>
                <a:latin typeface="Open Sauce"/>
                <a:ea typeface="Open Sauce"/>
                <a:cs typeface="Open Sauce"/>
                <a:sym typeface="Open Sauce"/>
              </a:rPr>
              <a:t> maginer scénarios pratiques possibles pour chaque chemin d’attaque de chaque scénario stratégique </a:t>
            </a:r>
          </a:p>
        </p:txBody>
      </p:sp>
      <p:sp>
        <p:nvSpPr>
          <p:cNvPr id="23" name="TextBox 15">
            <a:extLst>
              <a:ext uri="{FF2B5EF4-FFF2-40B4-BE49-F238E27FC236}">
                <a16:creationId xmlns:a16="http://schemas.microsoft.com/office/drawing/2014/main" id="{CF9D75F0-6F52-A521-09CE-18AAD2E6CEAC}"/>
              </a:ext>
            </a:extLst>
          </p:cNvPr>
          <p:cNvSpPr txBox="1"/>
          <p:nvPr/>
        </p:nvSpPr>
        <p:spPr>
          <a:xfrm>
            <a:off x="17373600" y="9486900"/>
            <a:ext cx="1095226" cy="633763"/>
          </a:xfrm>
          <a:prstGeom prst="rect">
            <a:avLst/>
          </a:prstGeom>
        </p:spPr>
        <p:txBody>
          <a:bodyPr wrap="square"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5" tooltip="https://www.linkedin.com/feed/update/urn:li:activity:7283784816095887360"/>
              </a:rPr>
              <a:t>26</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29816" y="-8029816"/>
            <a:ext cx="2228368" cy="18288000"/>
            <a:chOff x="0" y="0"/>
            <a:chExt cx="586895" cy="4816593"/>
          </a:xfrm>
        </p:grpSpPr>
        <p:sp>
          <p:nvSpPr>
            <p:cNvPr id="3" name="Freeform 3"/>
            <p:cNvSpPr/>
            <p:nvPr/>
          </p:nvSpPr>
          <p:spPr>
            <a:xfrm>
              <a:off x="0" y="0"/>
              <a:ext cx="586895" cy="4816592"/>
            </a:xfrm>
            <a:custGeom>
              <a:avLst/>
              <a:gdLst/>
              <a:ahLst/>
              <a:cxnLst/>
              <a:rect l="l" t="t" r="r" b="b"/>
              <a:pathLst>
                <a:path w="586895" h="4816592">
                  <a:moveTo>
                    <a:pt x="0" y="0"/>
                  </a:moveTo>
                  <a:lnTo>
                    <a:pt x="586895" y="0"/>
                  </a:lnTo>
                  <a:lnTo>
                    <a:pt x="586895" y="4816592"/>
                  </a:lnTo>
                  <a:lnTo>
                    <a:pt x="0" y="4816592"/>
                  </a:lnTo>
                  <a:close/>
                </a:path>
              </a:pathLst>
            </a:custGeom>
            <a:solidFill>
              <a:srgbClr val="F4A02C"/>
            </a:solidFill>
          </p:spPr>
        </p:sp>
        <p:sp>
          <p:nvSpPr>
            <p:cNvPr id="4" name="TextBox 4"/>
            <p:cNvSpPr txBox="1"/>
            <p:nvPr/>
          </p:nvSpPr>
          <p:spPr>
            <a:xfrm>
              <a:off x="0" y="-47625"/>
              <a:ext cx="586895" cy="4864218"/>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422184" y="540800"/>
            <a:ext cx="3229954" cy="1114334"/>
          </a:xfrm>
          <a:custGeom>
            <a:avLst/>
            <a:gdLst/>
            <a:ahLst/>
            <a:cxnLst/>
            <a:rect l="l" t="t" r="r" b="b"/>
            <a:pathLst>
              <a:path w="3229954" h="1114334">
                <a:moveTo>
                  <a:pt x="0" y="0"/>
                </a:moveTo>
                <a:lnTo>
                  <a:pt x="3229954" y="0"/>
                </a:lnTo>
                <a:lnTo>
                  <a:pt x="3229954" y="1114334"/>
                </a:lnTo>
                <a:lnTo>
                  <a:pt x="0" y="1114334"/>
                </a:lnTo>
                <a:lnTo>
                  <a:pt x="0" y="0"/>
                </a:lnTo>
                <a:close/>
              </a:path>
            </a:pathLst>
          </a:custGeom>
          <a:blipFill>
            <a:blip r:embed="rId2"/>
            <a:stretch>
              <a:fillRect/>
            </a:stretch>
          </a:blipFill>
        </p:spPr>
      </p:sp>
      <p:sp>
        <p:nvSpPr>
          <p:cNvPr id="6" name="Freeform 6"/>
          <p:cNvSpPr/>
          <p:nvPr/>
        </p:nvSpPr>
        <p:spPr>
          <a:xfrm>
            <a:off x="2527868" y="2335530"/>
            <a:ext cx="13679647" cy="7951470"/>
          </a:xfrm>
          <a:custGeom>
            <a:avLst/>
            <a:gdLst/>
            <a:ahLst/>
            <a:cxnLst/>
            <a:rect l="l" t="t" r="r" b="b"/>
            <a:pathLst>
              <a:path w="13679647" h="7951470">
                <a:moveTo>
                  <a:pt x="0" y="0"/>
                </a:moveTo>
                <a:lnTo>
                  <a:pt x="13679647" y="0"/>
                </a:lnTo>
                <a:lnTo>
                  <a:pt x="13679647" y="7951470"/>
                </a:lnTo>
                <a:lnTo>
                  <a:pt x="0" y="7951470"/>
                </a:lnTo>
                <a:lnTo>
                  <a:pt x="0" y="0"/>
                </a:lnTo>
                <a:close/>
              </a:path>
            </a:pathLst>
          </a:custGeom>
          <a:blipFill>
            <a:blip r:embed="rId3"/>
            <a:stretch>
              <a:fillRect t="-1718"/>
            </a:stretch>
          </a:blipFill>
        </p:spPr>
      </p:sp>
      <p:sp>
        <p:nvSpPr>
          <p:cNvPr id="7" name="TextBox 7"/>
          <p:cNvSpPr txBox="1"/>
          <p:nvPr/>
        </p:nvSpPr>
        <p:spPr>
          <a:xfrm>
            <a:off x="450048" y="280143"/>
            <a:ext cx="12305508" cy="1111250"/>
          </a:xfrm>
          <a:prstGeom prst="rect">
            <a:avLst/>
          </a:prstGeom>
        </p:spPr>
        <p:txBody>
          <a:bodyPr lIns="0" tIns="0" rIns="0" bIns="0" rtlCol="0" anchor="t">
            <a:spAutoFit/>
          </a:bodyPr>
          <a:lstStyle/>
          <a:p>
            <a:pPr marL="0" lvl="0" indent="0" algn="l">
              <a:lnSpc>
                <a:spcPts val="9099"/>
              </a:lnSpc>
              <a:spcBef>
                <a:spcPct val="0"/>
              </a:spcBef>
            </a:pPr>
            <a:r>
              <a:rPr lang="en-US" sz="6499">
                <a:solidFill>
                  <a:srgbClr val="FFFFFF"/>
                </a:solidFill>
                <a:latin typeface="The Youngest Serif"/>
                <a:ea typeface="The Youngest Serif"/>
                <a:cs typeface="The Youngest Serif"/>
                <a:sym typeface="The Youngest Serif"/>
              </a:rPr>
              <a:t>Scénarios opérationnels </a:t>
            </a:r>
          </a:p>
        </p:txBody>
      </p:sp>
      <p:sp>
        <p:nvSpPr>
          <p:cNvPr id="8" name="TextBox 8"/>
          <p:cNvSpPr txBox="1"/>
          <p:nvPr/>
        </p:nvSpPr>
        <p:spPr>
          <a:xfrm>
            <a:off x="-1840993" y="1448543"/>
            <a:ext cx="6991951" cy="470332"/>
          </a:xfrm>
          <a:prstGeom prst="rect">
            <a:avLst/>
          </a:prstGeom>
        </p:spPr>
        <p:txBody>
          <a:bodyPr lIns="0" tIns="0" rIns="0" bIns="0" rtlCol="0" anchor="t">
            <a:spAutoFit/>
          </a:bodyPr>
          <a:lstStyle/>
          <a:p>
            <a:pPr marL="0" lvl="0" indent="0" algn="ctr">
              <a:lnSpc>
                <a:spcPts val="3517"/>
              </a:lnSpc>
              <a:spcBef>
                <a:spcPct val="0"/>
              </a:spcBef>
            </a:pPr>
            <a:r>
              <a:rPr lang="en-US" sz="3517">
                <a:solidFill>
                  <a:srgbClr val="000000"/>
                </a:solidFill>
                <a:latin typeface="Intro Rust"/>
                <a:ea typeface="Intro Rust"/>
                <a:cs typeface="Intro Rust"/>
                <a:sym typeface="Intro Rust"/>
              </a:rPr>
              <a:t>Exemples </a:t>
            </a:r>
          </a:p>
        </p:txBody>
      </p:sp>
      <p:sp>
        <p:nvSpPr>
          <p:cNvPr id="10" name="TextBox 15">
            <a:extLst>
              <a:ext uri="{FF2B5EF4-FFF2-40B4-BE49-F238E27FC236}">
                <a16:creationId xmlns:a16="http://schemas.microsoft.com/office/drawing/2014/main" id="{874961C4-B555-E08E-D8F5-7C28F2104BD3}"/>
              </a:ext>
            </a:extLst>
          </p:cNvPr>
          <p:cNvSpPr txBox="1"/>
          <p:nvPr/>
        </p:nvSpPr>
        <p:spPr>
          <a:xfrm>
            <a:off x="17490336" y="9429318"/>
            <a:ext cx="797664" cy="633763"/>
          </a:xfrm>
          <a:prstGeom prst="rect">
            <a:avLst/>
          </a:prstGeom>
        </p:spPr>
        <p:txBody>
          <a:bodyPr wrap="square"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4" tooltip="https://www.linkedin.com/feed/update/urn:li:activity:7283784816095887360"/>
              </a:rPr>
              <a:t>27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72558" y="-8072558"/>
            <a:ext cx="2142884" cy="18288000"/>
            <a:chOff x="0" y="0"/>
            <a:chExt cx="564381" cy="4816593"/>
          </a:xfrm>
        </p:grpSpPr>
        <p:sp>
          <p:nvSpPr>
            <p:cNvPr id="3" name="Freeform 3"/>
            <p:cNvSpPr/>
            <p:nvPr/>
          </p:nvSpPr>
          <p:spPr>
            <a:xfrm>
              <a:off x="0" y="0"/>
              <a:ext cx="564381" cy="4816592"/>
            </a:xfrm>
            <a:custGeom>
              <a:avLst/>
              <a:gdLst/>
              <a:ahLst/>
              <a:cxnLst/>
              <a:rect l="l" t="t" r="r" b="b"/>
              <a:pathLst>
                <a:path w="564381" h="4816592">
                  <a:moveTo>
                    <a:pt x="0" y="0"/>
                  </a:moveTo>
                  <a:lnTo>
                    <a:pt x="564381" y="0"/>
                  </a:lnTo>
                  <a:lnTo>
                    <a:pt x="564381" y="4816592"/>
                  </a:lnTo>
                  <a:lnTo>
                    <a:pt x="0" y="4816592"/>
                  </a:lnTo>
                  <a:close/>
                </a:path>
              </a:pathLst>
            </a:custGeom>
            <a:solidFill>
              <a:srgbClr val="F4A02C"/>
            </a:solidFill>
          </p:spPr>
        </p:sp>
        <p:sp>
          <p:nvSpPr>
            <p:cNvPr id="4" name="TextBox 4"/>
            <p:cNvSpPr txBox="1"/>
            <p:nvPr/>
          </p:nvSpPr>
          <p:spPr>
            <a:xfrm>
              <a:off x="0" y="-47625"/>
              <a:ext cx="564381" cy="4864218"/>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422184" y="540800"/>
            <a:ext cx="3229954" cy="1114334"/>
          </a:xfrm>
          <a:custGeom>
            <a:avLst/>
            <a:gdLst/>
            <a:ahLst/>
            <a:cxnLst/>
            <a:rect l="l" t="t" r="r" b="b"/>
            <a:pathLst>
              <a:path w="3229954" h="1114334">
                <a:moveTo>
                  <a:pt x="0" y="0"/>
                </a:moveTo>
                <a:lnTo>
                  <a:pt x="3229954" y="0"/>
                </a:lnTo>
                <a:lnTo>
                  <a:pt x="3229954" y="1114334"/>
                </a:lnTo>
                <a:lnTo>
                  <a:pt x="0" y="1114334"/>
                </a:lnTo>
                <a:lnTo>
                  <a:pt x="0" y="0"/>
                </a:lnTo>
                <a:close/>
              </a:path>
            </a:pathLst>
          </a:custGeom>
          <a:blipFill>
            <a:blip r:embed="rId2"/>
            <a:stretch>
              <a:fillRect/>
            </a:stretch>
          </a:blipFill>
        </p:spPr>
      </p:sp>
      <p:sp>
        <p:nvSpPr>
          <p:cNvPr id="6" name="TextBox 6"/>
          <p:cNvSpPr txBox="1"/>
          <p:nvPr/>
        </p:nvSpPr>
        <p:spPr>
          <a:xfrm>
            <a:off x="456285" y="94001"/>
            <a:ext cx="13054011" cy="2451909"/>
          </a:xfrm>
          <a:prstGeom prst="rect">
            <a:avLst/>
          </a:prstGeom>
        </p:spPr>
        <p:txBody>
          <a:bodyPr lIns="0" tIns="0" rIns="0" bIns="0" rtlCol="0" anchor="t">
            <a:spAutoFit/>
          </a:bodyPr>
          <a:lstStyle/>
          <a:p>
            <a:pPr algn="l">
              <a:lnSpc>
                <a:spcPts val="9818"/>
              </a:lnSpc>
            </a:pPr>
            <a:r>
              <a:rPr lang="en-US" sz="7013">
                <a:solidFill>
                  <a:srgbClr val="FFFFFF"/>
                </a:solidFill>
                <a:latin typeface="The Youngest Serif"/>
                <a:ea typeface="The Youngest Serif"/>
                <a:cs typeface="The Youngest Serif"/>
                <a:sym typeface="The Youngest Serif"/>
              </a:rPr>
              <a:t>EBIOS RM – Atelier 5 </a:t>
            </a:r>
          </a:p>
          <a:p>
            <a:pPr marL="0" lvl="0" indent="0" algn="l">
              <a:lnSpc>
                <a:spcPts val="9818"/>
              </a:lnSpc>
              <a:spcBef>
                <a:spcPct val="0"/>
              </a:spcBef>
            </a:pPr>
            <a:endParaRPr lang="en-US" sz="7013">
              <a:solidFill>
                <a:srgbClr val="FFFFFF"/>
              </a:solidFill>
              <a:latin typeface="The Youngest Serif"/>
              <a:ea typeface="The Youngest Serif"/>
              <a:cs typeface="The Youngest Serif"/>
              <a:sym typeface="The Youngest Serif"/>
            </a:endParaRPr>
          </a:p>
        </p:txBody>
      </p:sp>
      <p:sp>
        <p:nvSpPr>
          <p:cNvPr id="7" name="TextBox 7"/>
          <p:cNvSpPr txBox="1"/>
          <p:nvPr/>
        </p:nvSpPr>
        <p:spPr>
          <a:xfrm>
            <a:off x="-347699" y="1448543"/>
            <a:ext cx="6991951" cy="908482"/>
          </a:xfrm>
          <a:prstGeom prst="rect">
            <a:avLst/>
          </a:prstGeom>
        </p:spPr>
        <p:txBody>
          <a:bodyPr lIns="0" tIns="0" rIns="0" bIns="0" rtlCol="0" anchor="t">
            <a:spAutoFit/>
          </a:bodyPr>
          <a:lstStyle/>
          <a:p>
            <a:pPr algn="ctr">
              <a:lnSpc>
                <a:spcPts val="3517"/>
              </a:lnSpc>
            </a:pPr>
            <a:r>
              <a:rPr lang="en-US" sz="3517">
                <a:solidFill>
                  <a:srgbClr val="000000"/>
                </a:solidFill>
                <a:latin typeface="Intro Rust"/>
                <a:ea typeface="Intro Rust"/>
                <a:cs typeface="Intro Rust"/>
                <a:sym typeface="Intro Rust"/>
              </a:rPr>
              <a:t>Traitement du risque</a:t>
            </a:r>
          </a:p>
          <a:p>
            <a:pPr marL="0" lvl="0" indent="0" algn="ctr">
              <a:lnSpc>
                <a:spcPts val="3517"/>
              </a:lnSpc>
              <a:spcBef>
                <a:spcPct val="0"/>
              </a:spcBef>
            </a:pPr>
            <a:endParaRPr lang="en-US" sz="3517">
              <a:solidFill>
                <a:srgbClr val="000000"/>
              </a:solidFill>
              <a:latin typeface="Intro Rust"/>
              <a:ea typeface="Intro Rust"/>
              <a:cs typeface="Intro Rust"/>
              <a:sym typeface="Intro Rust"/>
            </a:endParaRPr>
          </a:p>
        </p:txBody>
      </p:sp>
      <p:sp>
        <p:nvSpPr>
          <p:cNvPr id="8" name="TextBox 8"/>
          <p:cNvSpPr txBox="1"/>
          <p:nvPr/>
        </p:nvSpPr>
        <p:spPr>
          <a:xfrm>
            <a:off x="287964" y="2648068"/>
            <a:ext cx="15044653" cy="475362"/>
          </a:xfrm>
          <a:prstGeom prst="rect">
            <a:avLst/>
          </a:prstGeom>
        </p:spPr>
        <p:txBody>
          <a:bodyPr lIns="0" tIns="0" rIns="0" bIns="0" rtlCol="0" anchor="t">
            <a:spAutoFit/>
          </a:bodyPr>
          <a:lstStyle/>
          <a:p>
            <a:pPr marL="574283" lvl="1" indent="-287142" algn="l">
              <a:lnSpc>
                <a:spcPts val="3723"/>
              </a:lnSpc>
              <a:buFont typeface="Arial"/>
              <a:buChar char="•"/>
            </a:pPr>
            <a:r>
              <a:rPr lang="en-US" sz="2659">
                <a:solidFill>
                  <a:srgbClr val="000000"/>
                </a:solidFill>
                <a:latin typeface="Poppins"/>
                <a:ea typeface="Poppins"/>
                <a:cs typeface="Poppins"/>
                <a:sym typeface="Poppins"/>
              </a:rPr>
              <a:t>Réaliser la synthèse des </a:t>
            </a:r>
            <a:r>
              <a:rPr lang="en-US" sz="2659" b="1">
                <a:solidFill>
                  <a:srgbClr val="000000"/>
                </a:solidFill>
                <a:latin typeface="Poppins Bold"/>
                <a:ea typeface="Poppins Bold"/>
                <a:cs typeface="Poppins Bold"/>
                <a:sym typeface="Poppins Bold"/>
              </a:rPr>
              <a:t>scénarios de risques</a:t>
            </a:r>
          </a:p>
        </p:txBody>
      </p:sp>
      <p:grpSp>
        <p:nvGrpSpPr>
          <p:cNvPr id="9" name="Group 9"/>
          <p:cNvGrpSpPr/>
          <p:nvPr/>
        </p:nvGrpSpPr>
        <p:grpSpPr>
          <a:xfrm>
            <a:off x="934345" y="3444423"/>
            <a:ext cx="15806781" cy="740641"/>
            <a:chOff x="0" y="0"/>
            <a:chExt cx="21075708" cy="987522"/>
          </a:xfrm>
        </p:grpSpPr>
        <p:grpSp>
          <p:nvGrpSpPr>
            <p:cNvPr id="10" name="Group 10"/>
            <p:cNvGrpSpPr/>
            <p:nvPr/>
          </p:nvGrpSpPr>
          <p:grpSpPr>
            <a:xfrm>
              <a:off x="0" y="149789"/>
              <a:ext cx="236791" cy="205225"/>
              <a:chOff x="0" y="0"/>
              <a:chExt cx="45719" cy="39625"/>
            </a:xfrm>
          </p:grpSpPr>
          <p:sp>
            <p:nvSpPr>
              <p:cNvPr id="11" name="Freeform 11"/>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12" name="TextBox 12"/>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13" name="TextBox 13"/>
            <p:cNvSpPr txBox="1"/>
            <p:nvPr/>
          </p:nvSpPr>
          <p:spPr>
            <a:xfrm>
              <a:off x="537969" y="-57150"/>
              <a:ext cx="20537739" cy="1044672"/>
            </a:xfrm>
            <a:prstGeom prst="rect">
              <a:avLst/>
            </a:prstGeom>
          </p:spPr>
          <p:txBody>
            <a:bodyPr lIns="0" tIns="0" rIns="0" bIns="0" rtlCol="0" anchor="t">
              <a:spAutoFit/>
            </a:bodyPr>
            <a:lstStyle/>
            <a:p>
              <a:pPr marL="0" lvl="1" indent="0" algn="l">
                <a:lnSpc>
                  <a:spcPts val="3220"/>
                </a:lnSpc>
                <a:spcBef>
                  <a:spcPct val="0"/>
                </a:spcBef>
              </a:pPr>
              <a:r>
                <a:rPr lang="en-US" sz="2300" u="none" strike="noStrike">
                  <a:solidFill>
                    <a:srgbClr val="000000"/>
                  </a:solidFill>
                  <a:latin typeface="Poppins"/>
                  <a:ea typeface="Poppins"/>
                  <a:cs typeface="Poppins"/>
                  <a:sym typeface="Poppins"/>
                </a:rPr>
                <a:t>Les représenter de manière visuelle (cartographie des risques selon leurs gravité et vraisemblance, avec des libellés explicites</a:t>
              </a:r>
            </a:p>
          </p:txBody>
        </p:sp>
      </p:grpSp>
      <p:grpSp>
        <p:nvGrpSpPr>
          <p:cNvPr id="14" name="Group 14"/>
          <p:cNvGrpSpPr/>
          <p:nvPr/>
        </p:nvGrpSpPr>
        <p:grpSpPr>
          <a:xfrm>
            <a:off x="934345" y="4312667"/>
            <a:ext cx="16924398" cy="341111"/>
            <a:chOff x="0" y="0"/>
            <a:chExt cx="22565864" cy="454814"/>
          </a:xfrm>
        </p:grpSpPr>
        <p:grpSp>
          <p:nvGrpSpPr>
            <p:cNvPr id="15" name="Group 15"/>
            <p:cNvGrpSpPr/>
            <p:nvPr/>
          </p:nvGrpSpPr>
          <p:grpSpPr>
            <a:xfrm>
              <a:off x="0" y="149789"/>
              <a:ext cx="236791" cy="205225"/>
              <a:chOff x="0" y="0"/>
              <a:chExt cx="45719" cy="39625"/>
            </a:xfrm>
          </p:grpSpPr>
          <p:sp>
            <p:nvSpPr>
              <p:cNvPr id="16" name="Freeform 16"/>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17" name="TextBox 17"/>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18" name="TextBox 18"/>
            <p:cNvSpPr txBox="1"/>
            <p:nvPr/>
          </p:nvSpPr>
          <p:spPr>
            <a:xfrm>
              <a:off x="537969" y="-57150"/>
              <a:ext cx="22027895" cy="511964"/>
            </a:xfrm>
            <a:prstGeom prst="rect">
              <a:avLst/>
            </a:prstGeom>
          </p:spPr>
          <p:txBody>
            <a:bodyPr lIns="0" tIns="0" rIns="0" bIns="0" rtlCol="0" anchor="t">
              <a:spAutoFit/>
            </a:bodyPr>
            <a:lstStyle/>
            <a:p>
              <a:pPr marL="0" lvl="1" indent="0" algn="l">
                <a:lnSpc>
                  <a:spcPts val="3220"/>
                </a:lnSpc>
                <a:spcBef>
                  <a:spcPct val="0"/>
                </a:spcBef>
              </a:pPr>
              <a:r>
                <a:rPr lang="en-US" sz="2300" u="none" strike="noStrike">
                  <a:solidFill>
                    <a:srgbClr val="000000"/>
                  </a:solidFill>
                  <a:latin typeface="Poppins"/>
                  <a:ea typeface="Poppins"/>
                  <a:cs typeface="Poppins"/>
                  <a:sym typeface="Poppins"/>
                </a:rPr>
                <a:t>Conseil : un risque par couple SR/OV</a:t>
              </a:r>
            </a:p>
          </p:txBody>
        </p:sp>
      </p:grpSp>
      <p:grpSp>
        <p:nvGrpSpPr>
          <p:cNvPr id="19" name="Group 19"/>
          <p:cNvGrpSpPr/>
          <p:nvPr/>
        </p:nvGrpSpPr>
        <p:grpSpPr>
          <a:xfrm>
            <a:off x="934345" y="4926715"/>
            <a:ext cx="17058253" cy="741680"/>
            <a:chOff x="0" y="0"/>
            <a:chExt cx="22744338" cy="988906"/>
          </a:xfrm>
        </p:grpSpPr>
        <p:grpSp>
          <p:nvGrpSpPr>
            <p:cNvPr id="20" name="Group 20"/>
            <p:cNvGrpSpPr/>
            <p:nvPr/>
          </p:nvGrpSpPr>
          <p:grpSpPr>
            <a:xfrm>
              <a:off x="0" y="149789"/>
              <a:ext cx="236791" cy="205225"/>
              <a:chOff x="0" y="0"/>
              <a:chExt cx="45719" cy="39625"/>
            </a:xfrm>
          </p:grpSpPr>
          <p:sp>
            <p:nvSpPr>
              <p:cNvPr id="21" name="Freeform 21"/>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22" name="TextBox 22"/>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23" name="TextBox 23"/>
            <p:cNvSpPr txBox="1"/>
            <p:nvPr/>
          </p:nvSpPr>
          <p:spPr>
            <a:xfrm>
              <a:off x="537969" y="-57150"/>
              <a:ext cx="22206369" cy="1046056"/>
            </a:xfrm>
            <a:prstGeom prst="rect">
              <a:avLst/>
            </a:prstGeom>
          </p:spPr>
          <p:txBody>
            <a:bodyPr lIns="0" tIns="0" rIns="0" bIns="0" rtlCol="0" anchor="t">
              <a:spAutoFit/>
            </a:bodyPr>
            <a:lstStyle/>
            <a:p>
              <a:pPr marL="0" lvl="1" indent="0" algn="l">
                <a:lnSpc>
                  <a:spcPts val="3220"/>
                </a:lnSpc>
                <a:spcBef>
                  <a:spcPct val="0"/>
                </a:spcBef>
              </a:pPr>
              <a:r>
                <a:rPr lang="en-US" sz="2300" i="1" u="none" strike="noStrike">
                  <a:solidFill>
                    <a:srgbClr val="000000"/>
                  </a:solidFill>
                  <a:latin typeface="Poppins Italics"/>
                  <a:ea typeface="Poppins Italics"/>
                  <a:cs typeface="Poppins Italics"/>
                  <a:sym typeface="Poppins Italics"/>
                </a:rPr>
                <a:t>Ex : un concurrent vole des informations de R&amp;D en exfiltrant celles détenues par le laboratoire  grave et très vraisemblable</a:t>
              </a:r>
            </a:p>
          </p:txBody>
        </p:sp>
      </p:grpSp>
      <p:sp>
        <p:nvSpPr>
          <p:cNvPr id="24" name="TextBox 24"/>
          <p:cNvSpPr txBox="1"/>
          <p:nvPr/>
        </p:nvSpPr>
        <p:spPr>
          <a:xfrm>
            <a:off x="287964" y="6020820"/>
            <a:ext cx="15044653" cy="604619"/>
          </a:xfrm>
          <a:prstGeom prst="rect">
            <a:avLst/>
          </a:prstGeom>
        </p:spPr>
        <p:txBody>
          <a:bodyPr lIns="0" tIns="0" rIns="0" bIns="0" rtlCol="0" anchor="t">
            <a:spAutoFit/>
          </a:bodyPr>
          <a:lstStyle/>
          <a:p>
            <a:pPr marL="574283" lvl="1" indent="-287142" algn="l">
              <a:lnSpc>
                <a:spcPts val="2181"/>
              </a:lnSpc>
              <a:buFont typeface="Arial"/>
              <a:buChar char="•"/>
            </a:pPr>
            <a:r>
              <a:rPr lang="en-US" sz="2659">
                <a:solidFill>
                  <a:srgbClr val="000000"/>
                </a:solidFill>
                <a:latin typeface="Poppins"/>
                <a:ea typeface="Poppins"/>
                <a:cs typeface="Poppins"/>
                <a:sym typeface="Poppins"/>
              </a:rPr>
              <a:t> Définir la </a:t>
            </a:r>
            <a:r>
              <a:rPr lang="en-US" sz="2659" b="1">
                <a:solidFill>
                  <a:srgbClr val="000000"/>
                </a:solidFill>
                <a:latin typeface="Poppins Bold"/>
                <a:ea typeface="Poppins Bold"/>
                <a:cs typeface="Poppins Bold"/>
                <a:sym typeface="Poppins Bold"/>
              </a:rPr>
              <a:t>stratégie de traitement</a:t>
            </a:r>
            <a:r>
              <a:rPr lang="en-US" sz="2659">
                <a:solidFill>
                  <a:srgbClr val="000000"/>
                </a:solidFill>
                <a:latin typeface="Poppins"/>
                <a:ea typeface="Poppins"/>
                <a:cs typeface="Poppins"/>
                <a:sym typeface="Poppins"/>
              </a:rPr>
              <a:t> et les</a:t>
            </a:r>
            <a:r>
              <a:rPr lang="en-US" sz="2659" b="1">
                <a:solidFill>
                  <a:srgbClr val="000000"/>
                </a:solidFill>
                <a:latin typeface="Poppins Bold"/>
                <a:ea typeface="Poppins Bold"/>
                <a:cs typeface="Poppins Bold"/>
                <a:sym typeface="Poppins Bold"/>
              </a:rPr>
              <a:t> mesures de sécurité </a:t>
            </a:r>
          </a:p>
          <a:p>
            <a:pPr algn="l">
              <a:lnSpc>
                <a:spcPts val="2181"/>
              </a:lnSpc>
            </a:pPr>
            <a:endParaRPr lang="en-US" sz="2659" b="1">
              <a:solidFill>
                <a:srgbClr val="000000"/>
              </a:solidFill>
              <a:latin typeface="Poppins Bold"/>
              <a:ea typeface="Poppins Bold"/>
              <a:cs typeface="Poppins Bold"/>
              <a:sym typeface="Poppins Bold"/>
            </a:endParaRPr>
          </a:p>
        </p:txBody>
      </p:sp>
      <p:grpSp>
        <p:nvGrpSpPr>
          <p:cNvPr id="25" name="Group 25"/>
          <p:cNvGrpSpPr/>
          <p:nvPr/>
        </p:nvGrpSpPr>
        <p:grpSpPr>
          <a:xfrm>
            <a:off x="867417" y="6596864"/>
            <a:ext cx="15799343" cy="740641"/>
            <a:chOff x="0" y="0"/>
            <a:chExt cx="21065790" cy="987522"/>
          </a:xfrm>
        </p:grpSpPr>
        <p:grpSp>
          <p:nvGrpSpPr>
            <p:cNvPr id="26" name="Group 26"/>
            <p:cNvGrpSpPr/>
            <p:nvPr/>
          </p:nvGrpSpPr>
          <p:grpSpPr>
            <a:xfrm>
              <a:off x="0" y="131866"/>
              <a:ext cx="236791" cy="205225"/>
              <a:chOff x="0" y="0"/>
              <a:chExt cx="45719" cy="39625"/>
            </a:xfrm>
          </p:grpSpPr>
          <p:sp>
            <p:nvSpPr>
              <p:cNvPr id="27" name="Freeform 27"/>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28" name="TextBox 28"/>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29" name="TextBox 29"/>
            <p:cNvSpPr txBox="1"/>
            <p:nvPr/>
          </p:nvSpPr>
          <p:spPr>
            <a:xfrm>
              <a:off x="528051" y="-57150"/>
              <a:ext cx="20537739" cy="1044672"/>
            </a:xfrm>
            <a:prstGeom prst="rect">
              <a:avLst/>
            </a:prstGeom>
          </p:spPr>
          <p:txBody>
            <a:bodyPr lIns="0" tIns="0" rIns="0" bIns="0" rtlCol="0" anchor="t">
              <a:spAutoFit/>
            </a:bodyPr>
            <a:lstStyle/>
            <a:p>
              <a:pPr marL="0" lvl="1" indent="0" algn="l">
                <a:lnSpc>
                  <a:spcPts val="3220"/>
                </a:lnSpc>
                <a:spcBef>
                  <a:spcPct val="0"/>
                </a:spcBef>
              </a:pPr>
              <a:r>
                <a:rPr lang="en-US" sz="2300" u="none" strike="noStrike">
                  <a:solidFill>
                    <a:srgbClr val="000000"/>
                  </a:solidFill>
                  <a:latin typeface="Poppins"/>
                  <a:ea typeface="Poppins"/>
                  <a:cs typeface="Poppins"/>
                  <a:sym typeface="Poppins"/>
                </a:rPr>
                <a:t>Positionnement face à la cartographie </a:t>
              </a:r>
            </a:p>
            <a:p>
              <a:pPr marL="0" lvl="1" indent="0" algn="l">
                <a:lnSpc>
                  <a:spcPts val="3220"/>
                </a:lnSpc>
                <a:spcBef>
                  <a:spcPct val="0"/>
                </a:spcBef>
              </a:pPr>
              <a:endParaRPr lang="en-US" sz="2300" u="none" strike="noStrike">
                <a:solidFill>
                  <a:srgbClr val="000000"/>
                </a:solidFill>
                <a:latin typeface="Poppins"/>
                <a:ea typeface="Poppins"/>
                <a:cs typeface="Poppins"/>
                <a:sym typeface="Poppins"/>
              </a:endParaRPr>
            </a:p>
          </p:txBody>
        </p:sp>
      </p:grpSp>
      <p:grpSp>
        <p:nvGrpSpPr>
          <p:cNvPr id="30" name="Group 30"/>
          <p:cNvGrpSpPr/>
          <p:nvPr/>
        </p:nvGrpSpPr>
        <p:grpSpPr>
          <a:xfrm>
            <a:off x="867417" y="7115475"/>
            <a:ext cx="16924398" cy="1141730"/>
            <a:chOff x="0" y="0"/>
            <a:chExt cx="22565864" cy="1522307"/>
          </a:xfrm>
        </p:grpSpPr>
        <p:grpSp>
          <p:nvGrpSpPr>
            <p:cNvPr id="31" name="Group 31"/>
            <p:cNvGrpSpPr/>
            <p:nvPr/>
          </p:nvGrpSpPr>
          <p:grpSpPr>
            <a:xfrm>
              <a:off x="0" y="149789"/>
              <a:ext cx="236791" cy="205225"/>
              <a:chOff x="0" y="0"/>
              <a:chExt cx="45719" cy="39625"/>
            </a:xfrm>
          </p:grpSpPr>
          <p:sp>
            <p:nvSpPr>
              <p:cNvPr id="32" name="Freeform 32"/>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33" name="TextBox 33"/>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34" name="TextBox 34"/>
            <p:cNvSpPr txBox="1"/>
            <p:nvPr/>
          </p:nvSpPr>
          <p:spPr>
            <a:xfrm>
              <a:off x="528051" y="-57150"/>
              <a:ext cx="22037813" cy="1579457"/>
            </a:xfrm>
            <a:prstGeom prst="rect">
              <a:avLst/>
            </a:prstGeom>
          </p:spPr>
          <p:txBody>
            <a:bodyPr lIns="0" tIns="0" rIns="0" bIns="0" rtlCol="0" anchor="t">
              <a:spAutoFit/>
            </a:bodyPr>
            <a:lstStyle/>
            <a:p>
              <a:pPr marL="0" lvl="1" indent="0" algn="l">
                <a:lnSpc>
                  <a:spcPts val="3220"/>
                </a:lnSpc>
                <a:spcBef>
                  <a:spcPct val="0"/>
                </a:spcBef>
              </a:pPr>
              <a:r>
                <a:rPr lang="en-US" sz="2300" i="1" u="none" strike="noStrike">
                  <a:solidFill>
                    <a:srgbClr val="000000"/>
                  </a:solidFill>
                  <a:latin typeface="Poppins Italics"/>
                  <a:ea typeface="Poppins Italics"/>
                  <a:cs typeface="Poppins Italics"/>
                  <a:sym typeface="Poppins Italics"/>
                </a:rPr>
                <a:t>Ex : le niveau du risque est jugé tant inacceptable, des mesures doivent impérativement être prises à court terme, ou l’activité devra être arrêtée </a:t>
              </a:r>
            </a:p>
            <a:p>
              <a:pPr marL="0" lvl="1" indent="0" algn="l">
                <a:lnSpc>
                  <a:spcPts val="3220"/>
                </a:lnSpc>
                <a:spcBef>
                  <a:spcPct val="0"/>
                </a:spcBef>
              </a:pPr>
              <a:endParaRPr lang="en-US" sz="2300" i="1" u="none" strike="noStrike">
                <a:solidFill>
                  <a:srgbClr val="000000"/>
                </a:solidFill>
                <a:latin typeface="Poppins Italics"/>
                <a:ea typeface="Poppins Italics"/>
                <a:cs typeface="Poppins Italics"/>
                <a:sym typeface="Poppins Italics"/>
              </a:endParaRPr>
            </a:p>
          </p:txBody>
        </p:sp>
      </p:grpSp>
      <p:grpSp>
        <p:nvGrpSpPr>
          <p:cNvPr id="35" name="Group 35"/>
          <p:cNvGrpSpPr/>
          <p:nvPr/>
        </p:nvGrpSpPr>
        <p:grpSpPr>
          <a:xfrm>
            <a:off x="867417" y="8080456"/>
            <a:ext cx="17058253" cy="741680"/>
            <a:chOff x="0" y="0"/>
            <a:chExt cx="22744338" cy="988906"/>
          </a:xfrm>
        </p:grpSpPr>
        <p:grpSp>
          <p:nvGrpSpPr>
            <p:cNvPr id="36" name="Group 36"/>
            <p:cNvGrpSpPr/>
            <p:nvPr/>
          </p:nvGrpSpPr>
          <p:grpSpPr>
            <a:xfrm>
              <a:off x="0" y="149789"/>
              <a:ext cx="236791" cy="205225"/>
              <a:chOff x="0" y="0"/>
              <a:chExt cx="45719" cy="39625"/>
            </a:xfrm>
          </p:grpSpPr>
          <p:sp>
            <p:nvSpPr>
              <p:cNvPr id="37" name="Freeform 37"/>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38" name="TextBox 38"/>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39" name="TextBox 39"/>
            <p:cNvSpPr txBox="1"/>
            <p:nvPr/>
          </p:nvSpPr>
          <p:spPr>
            <a:xfrm>
              <a:off x="537969" y="-57150"/>
              <a:ext cx="22206369" cy="1046056"/>
            </a:xfrm>
            <a:prstGeom prst="rect">
              <a:avLst/>
            </a:prstGeom>
          </p:spPr>
          <p:txBody>
            <a:bodyPr lIns="0" tIns="0" rIns="0" bIns="0" rtlCol="0" anchor="t">
              <a:spAutoFit/>
            </a:bodyPr>
            <a:lstStyle/>
            <a:p>
              <a:pPr marL="0" lvl="1" indent="0" algn="l">
                <a:lnSpc>
                  <a:spcPts val="3220"/>
                </a:lnSpc>
                <a:spcBef>
                  <a:spcPct val="0"/>
                </a:spcBef>
              </a:pPr>
              <a:r>
                <a:rPr lang="en-US" sz="2300" u="none" strike="noStrike">
                  <a:solidFill>
                    <a:srgbClr val="000000"/>
                  </a:solidFill>
                  <a:latin typeface="Poppins"/>
                  <a:ea typeface="Poppins"/>
                  <a:cs typeface="Poppins"/>
                  <a:sym typeface="Poppins"/>
                </a:rPr>
                <a:t> Faire un plan d’action pour ajouter ou renforcer des mesures </a:t>
              </a:r>
            </a:p>
            <a:p>
              <a:pPr marL="0" lvl="1" indent="0" algn="l">
                <a:lnSpc>
                  <a:spcPts val="3220"/>
                </a:lnSpc>
                <a:spcBef>
                  <a:spcPct val="0"/>
                </a:spcBef>
              </a:pPr>
              <a:endParaRPr lang="en-US" sz="2300" u="none" strike="noStrike">
                <a:solidFill>
                  <a:srgbClr val="000000"/>
                </a:solidFill>
                <a:latin typeface="Poppins"/>
                <a:ea typeface="Poppins"/>
                <a:cs typeface="Poppins"/>
                <a:sym typeface="Poppins"/>
              </a:endParaRPr>
            </a:p>
          </p:txBody>
        </p:sp>
      </p:grpSp>
      <p:grpSp>
        <p:nvGrpSpPr>
          <p:cNvPr id="40" name="Group 40"/>
          <p:cNvGrpSpPr/>
          <p:nvPr/>
        </p:nvGrpSpPr>
        <p:grpSpPr>
          <a:xfrm>
            <a:off x="867417" y="8627662"/>
            <a:ext cx="16924398" cy="1141730"/>
            <a:chOff x="0" y="0"/>
            <a:chExt cx="22565864" cy="1522307"/>
          </a:xfrm>
        </p:grpSpPr>
        <p:grpSp>
          <p:nvGrpSpPr>
            <p:cNvPr id="41" name="Group 41"/>
            <p:cNvGrpSpPr/>
            <p:nvPr/>
          </p:nvGrpSpPr>
          <p:grpSpPr>
            <a:xfrm>
              <a:off x="0" y="149789"/>
              <a:ext cx="236791" cy="205225"/>
              <a:chOff x="0" y="0"/>
              <a:chExt cx="45719" cy="39625"/>
            </a:xfrm>
          </p:grpSpPr>
          <p:sp>
            <p:nvSpPr>
              <p:cNvPr id="42" name="Freeform 42"/>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43" name="TextBox 43"/>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44" name="TextBox 44"/>
            <p:cNvSpPr txBox="1"/>
            <p:nvPr/>
          </p:nvSpPr>
          <p:spPr>
            <a:xfrm>
              <a:off x="528051" y="-57150"/>
              <a:ext cx="22037813" cy="1579457"/>
            </a:xfrm>
            <a:prstGeom prst="rect">
              <a:avLst/>
            </a:prstGeom>
          </p:spPr>
          <p:txBody>
            <a:bodyPr lIns="0" tIns="0" rIns="0" bIns="0" rtlCol="0" anchor="t">
              <a:spAutoFit/>
            </a:bodyPr>
            <a:lstStyle/>
            <a:p>
              <a:pPr marL="0" lvl="1" indent="0" algn="l">
                <a:lnSpc>
                  <a:spcPts val="3220"/>
                </a:lnSpc>
                <a:spcBef>
                  <a:spcPct val="0"/>
                </a:spcBef>
              </a:pPr>
              <a:r>
                <a:rPr lang="en-US" sz="2300" i="1" u="none" strike="noStrike" dirty="0">
                  <a:solidFill>
                    <a:srgbClr val="000000"/>
                  </a:solidFill>
                  <a:latin typeface="Poppins Italics"/>
                  <a:ea typeface="Poppins Italics"/>
                  <a:cs typeface="Poppins Italics"/>
                  <a:sym typeface="Poppins Italics"/>
                </a:rPr>
                <a:t> Ex : clause de </a:t>
              </a:r>
              <a:r>
                <a:rPr lang="en-US" sz="2300" i="1" u="none" strike="noStrike" dirty="0" err="1">
                  <a:solidFill>
                    <a:srgbClr val="000000"/>
                  </a:solidFill>
                  <a:latin typeface="Poppins Italics"/>
                  <a:ea typeface="Poppins Italics"/>
                  <a:cs typeface="Poppins Italics"/>
                  <a:sym typeface="Poppins Italics"/>
                </a:rPr>
                <a:t>garantie</a:t>
              </a:r>
              <a:r>
                <a:rPr lang="en-US" sz="2300" i="1" u="none" strike="noStrike" dirty="0">
                  <a:solidFill>
                    <a:srgbClr val="000000"/>
                  </a:solidFill>
                  <a:latin typeface="Poppins Italics"/>
                  <a:ea typeface="Poppins Italics"/>
                  <a:cs typeface="Poppins Italics"/>
                  <a:sym typeface="Poppins Italics"/>
                </a:rPr>
                <a:t> d’un </a:t>
              </a:r>
              <a:r>
                <a:rPr lang="en-US" sz="2300" i="1" u="none" strike="noStrike" dirty="0" err="1">
                  <a:solidFill>
                    <a:srgbClr val="000000"/>
                  </a:solidFill>
                  <a:latin typeface="Poppins Italics"/>
                  <a:ea typeface="Poppins Italics"/>
                  <a:cs typeface="Poppins Italics"/>
                  <a:sym typeface="Poppins Italics"/>
                </a:rPr>
                <a:t>niveau</a:t>
              </a:r>
              <a:r>
                <a:rPr lang="en-US" sz="2300" i="1" u="none" strike="noStrike" dirty="0">
                  <a:solidFill>
                    <a:srgbClr val="000000"/>
                  </a:solidFill>
                  <a:latin typeface="Poppins Italics"/>
                  <a:ea typeface="Poppins Italics"/>
                  <a:cs typeface="Poppins Italics"/>
                  <a:sym typeface="Poppins Italics"/>
                </a:rPr>
                <a:t> de </a:t>
              </a:r>
              <a:r>
                <a:rPr lang="en-US" sz="2300" i="1" u="none" strike="noStrike" dirty="0" err="1">
                  <a:solidFill>
                    <a:srgbClr val="000000"/>
                  </a:solidFill>
                  <a:latin typeface="Poppins Italics"/>
                  <a:ea typeface="Poppins Italics"/>
                  <a:cs typeface="Poppins Italics"/>
                  <a:sym typeface="Poppins Italics"/>
                </a:rPr>
                <a:t>sécurite</a:t>
              </a:r>
              <a:r>
                <a:rPr lang="en-US" sz="2300" i="1" u="none" strike="noStrike" dirty="0">
                  <a:solidFill>
                    <a:srgbClr val="000000"/>
                  </a:solidFill>
                  <a:latin typeface="Poppins Italics"/>
                  <a:ea typeface="Poppins Italics"/>
                  <a:cs typeface="Poppins Italics"/>
                  <a:sym typeface="Poppins Italics"/>
                </a:rPr>
                <a:t>́, </a:t>
              </a:r>
              <a:r>
                <a:rPr lang="en-US" sz="2300" i="1" u="none" strike="noStrike" dirty="0" err="1">
                  <a:solidFill>
                    <a:srgbClr val="000000"/>
                  </a:solidFill>
                  <a:latin typeface="Poppins Italics"/>
                  <a:ea typeface="Poppins Italics"/>
                  <a:cs typeface="Poppins Italics"/>
                  <a:sym typeface="Poppins Italics"/>
                </a:rPr>
                <a:t>signalement</a:t>
              </a:r>
              <a:r>
                <a:rPr lang="en-US" sz="2300" i="1" u="none" strike="noStrike" dirty="0">
                  <a:solidFill>
                    <a:srgbClr val="000000"/>
                  </a:solidFill>
                  <a:latin typeface="Poppins Italics"/>
                  <a:ea typeface="Poppins Italics"/>
                  <a:cs typeface="Poppins Italics"/>
                  <a:sym typeface="Poppins Italics"/>
                </a:rPr>
                <a:t> des incidents, audit, </a:t>
              </a:r>
              <a:r>
                <a:rPr lang="en-US" sz="2300" i="1" u="none" strike="noStrike" dirty="0" err="1">
                  <a:solidFill>
                    <a:srgbClr val="000000"/>
                  </a:solidFill>
                  <a:latin typeface="Poppins Italics"/>
                  <a:ea typeface="Poppins Italics"/>
                  <a:cs typeface="Poppins Italics"/>
                  <a:sym typeface="Poppins Italics"/>
                </a:rPr>
                <a:t>amélioration</a:t>
              </a:r>
              <a:r>
                <a:rPr lang="en-US" sz="2300" i="1" u="none" strike="noStrike" dirty="0">
                  <a:solidFill>
                    <a:srgbClr val="000000"/>
                  </a:solidFill>
                  <a:latin typeface="Poppins Italics"/>
                  <a:ea typeface="Poppins Italics"/>
                  <a:cs typeface="Poppins Italics"/>
                  <a:sym typeface="Poppins Italics"/>
                </a:rPr>
                <a:t> de la protection des </a:t>
              </a:r>
              <a:r>
                <a:rPr lang="en-US" sz="2300" i="1" u="none" strike="noStrike" dirty="0" err="1">
                  <a:solidFill>
                    <a:srgbClr val="000000"/>
                  </a:solidFill>
                  <a:latin typeface="Poppins Italics"/>
                  <a:ea typeface="Poppins Italics"/>
                  <a:cs typeface="Poppins Italics"/>
                  <a:sym typeface="Poppins Italics"/>
                </a:rPr>
                <a:t>données</a:t>
              </a:r>
              <a:r>
                <a:rPr lang="en-US" sz="2300" i="1" u="none" strike="noStrike" dirty="0">
                  <a:solidFill>
                    <a:srgbClr val="000000"/>
                  </a:solidFill>
                  <a:latin typeface="Poppins Italics"/>
                  <a:ea typeface="Poppins Italics"/>
                  <a:cs typeface="Poppins Italics"/>
                  <a:sym typeface="Poppins Italics"/>
                </a:rPr>
                <a:t>, etc. </a:t>
              </a:r>
            </a:p>
            <a:p>
              <a:pPr marL="0" lvl="1" indent="0" algn="l">
                <a:lnSpc>
                  <a:spcPts val="3220"/>
                </a:lnSpc>
                <a:spcBef>
                  <a:spcPct val="0"/>
                </a:spcBef>
              </a:pPr>
              <a:endParaRPr lang="en-US" sz="2300" i="1" u="none" strike="noStrike" dirty="0">
                <a:solidFill>
                  <a:srgbClr val="000000"/>
                </a:solidFill>
                <a:latin typeface="Poppins Italics"/>
                <a:ea typeface="Poppins Italics"/>
                <a:cs typeface="Poppins Italics"/>
                <a:sym typeface="Poppins Italics"/>
              </a:endParaRPr>
            </a:p>
          </p:txBody>
        </p:sp>
      </p:grpSp>
      <p:sp>
        <p:nvSpPr>
          <p:cNvPr id="45" name="TextBox 15">
            <a:extLst>
              <a:ext uri="{FF2B5EF4-FFF2-40B4-BE49-F238E27FC236}">
                <a16:creationId xmlns:a16="http://schemas.microsoft.com/office/drawing/2014/main" id="{07F4B744-2A2A-A0D5-971A-2283A69730F8}"/>
              </a:ext>
            </a:extLst>
          </p:cNvPr>
          <p:cNvSpPr txBox="1"/>
          <p:nvPr/>
        </p:nvSpPr>
        <p:spPr>
          <a:xfrm>
            <a:off x="17392983" y="9502053"/>
            <a:ext cx="797664" cy="633763"/>
          </a:xfrm>
          <a:prstGeom prst="rect">
            <a:avLst/>
          </a:prstGeom>
        </p:spPr>
        <p:txBody>
          <a:bodyPr wrap="square"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3" tooltip="https://www.linkedin.com/feed/update/urn:li:activity:7283784816095887360"/>
              </a:rPr>
              <a:t>28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1"/>
            <a:ext cx="18440400" cy="11212214"/>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fr-FR" sz="2000" dirty="0"/>
          </a:p>
        </p:txBody>
      </p:sp>
      <p:grpSp>
        <p:nvGrpSpPr>
          <p:cNvPr id="3" name="Group 3"/>
          <p:cNvGrpSpPr/>
          <p:nvPr/>
        </p:nvGrpSpPr>
        <p:grpSpPr>
          <a:xfrm>
            <a:off x="3721572" y="3108111"/>
            <a:ext cx="867542" cy="867976"/>
            <a:chOff x="0" y="0"/>
            <a:chExt cx="889005" cy="889450"/>
          </a:xfrm>
        </p:grpSpPr>
        <p:sp>
          <p:nvSpPr>
            <p:cNvPr id="4" name="Freeform 4"/>
            <p:cNvSpPr/>
            <p:nvPr/>
          </p:nvSpPr>
          <p:spPr>
            <a:xfrm>
              <a:off x="0" y="0"/>
              <a:ext cx="889005" cy="889450"/>
            </a:xfrm>
            <a:custGeom>
              <a:avLst/>
              <a:gdLst/>
              <a:ahLst/>
              <a:cxnLst/>
              <a:rect l="l" t="t" r="r" b="b"/>
              <a:pathLst>
                <a:path w="889005" h="889450">
                  <a:moveTo>
                    <a:pt x="444502" y="0"/>
                  </a:moveTo>
                  <a:cubicBezTo>
                    <a:pt x="199011" y="0"/>
                    <a:pt x="0" y="199110"/>
                    <a:pt x="0" y="444725"/>
                  </a:cubicBezTo>
                  <a:cubicBezTo>
                    <a:pt x="0" y="690340"/>
                    <a:pt x="199011" y="889450"/>
                    <a:pt x="444502" y="889450"/>
                  </a:cubicBezTo>
                  <a:cubicBezTo>
                    <a:pt x="689994" y="889450"/>
                    <a:pt x="889005" y="690340"/>
                    <a:pt x="889005" y="444725"/>
                  </a:cubicBezTo>
                  <a:cubicBezTo>
                    <a:pt x="889005" y="199110"/>
                    <a:pt x="689994" y="0"/>
                    <a:pt x="444502" y="0"/>
                  </a:cubicBezTo>
                  <a:close/>
                </a:path>
              </a:pathLst>
            </a:custGeom>
            <a:solidFill>
              <a:srgbClr val="FFFFFF"/>
            </a:solidFill>
          </p:spPr>
        </p:sp>
        <p:sp>
          <p:nvSpPr>
            <p:cNvPr id="5" name="TextBox 5"/>
            <p:cNvSpPr txBox="1"/>
            <p:nvPr/>
          </p:nvSpPr>
          <p:spPr>
            <a:xfrm>
              <a:off x="83344" y="16711"/>
              <a:ext cx="722316" cy="789353"/>
            </a:xfrm>
            <a:prstGeom prst="rect">
              <a:avLst/>
            </a:prstGeom>
          </p:spPr>
          <p:txBody>
            <a:bodyPr lIns="50800" tIns="50800" rIns="50800" bIns="50800" rtlCol="0" anchor="ctr"/>
            <a:lstStyle/>
            <a:p>
              <a:pPr algn="ctr">
                <a:lnSpc>
                  <a:spcPts val="4479"/>
                </a:lnSpc>
                <a:spcBef>
                  <a:spcPct val="0"/>
                </a:spcBef>
              </a:pPr>
              <a:r>
                <a:rPr lang="fr-FR" sz="3199">
                  <a:solidFill>
                    <a:srgbClr val="792121"/>
                  </a:solidFill>
                  <a:latin typeface="Intro Rust"/>
                  <a:ea typeface="Intro Rust"/>
                  <a:cs typeface="Intro Rust"/>
                  <a:sym typeface="Intro Rust"/>
                </a:rPr>
                <a:t>1</a:t>
              </a:r>
            </a:p>
          </p:txBody>
        </p:sp>
      </p:grpSp>
      <p:grpSp>
        <p:nvGrpSpPr>
          <p:cNvPr id="6" name="Group 6"/>
          <p:cNvGrpSpPr/>
          <p:nvPr/>
        </p:nvGrpSpPr>
        <p:grpSpPr>
          <a:xfrm>
            <a:off x="3721572" y="4586322"/>
            <a:ext cx="867542" cy="867976"/>
            <a:chOff x="0" y="0"/>
            <a:chExt cx="889005" cy="889450"/>
          </a:xfrm>
        </p:grpSpPr>
        <p:sp>
          <p:nvSpPr>
            <p:cNvPr id="7" name="Freeform 7"/>
            <p:cNvSpPr/>
            <p:nvPr/>
          </p:nvSpPr>
          <p:spPr>
            <a:xfrm>
              <a:off x="0" y="0"/>
              <a:ext cx="889005" cy="889450"/>
            </a:xfrm>
            <a:custGeom>
              <a:avLst/>
              <a:gdLst/>
              <a:ahLst/>
              <a:cxnLst/>
              <a:rect l="l" t="t" r="r" b="b"/>
              <a:pathLst>
                <a:path w="889005" h="889450">
                  <a:moveTo>
                    <a:pt x="444502" y="0"/>
                  </a:moveTo>
                  <a:cubicBezTo>
                    <a:pt x="199011" y="0"/>
                    <a:pt x="0" y="199110"/>
                    <a:pt x="0" y="444725"/>
                  </a:cubicBezTo>
                  <a:cubicBezTo>
                    <a:pt x="0" y="690340"/>
                    <a:pt x="199011" y="889450"/>
                    <a:pt x="444502" y="889450"/>
                  </a:cubicBezTo>
                  <a:cubicBezTo>
                    <a:pt x="689994" y="889450"/>
                    <a:pt x="889005" y="690340"/>
                    <a:pt x="889005" y="444725"/>
                  </a:cubicBezTo>
                  <a:cubicBezTo>
                    <a:pt x="889005" y="199110"/>
                    <a:pt x="689994" y="0"/>
                    <a:pt x="444502" y="0"/>
                  </a:cubicBezTo>
                  <a:close/>
                </a:path>
              </a:pathLst>
            </a:custGeom>
            <a:solidFill>
              <a:srgbClr val="FFFFFF"/>
            </a:solidFill>
          </p:spPr>
        </p:sp>
        <p:sp>
          <p:nvSpPr>
            <p:cNvPr id="8" name="TextBox 8"/>
            <p:cNvSpPr txBox="1"/>
            <p:nvPr/>
          </p:nvSpPr>
          <p:spPr>
            <a:xfrm>
              <a:off x="83344" y="16711"/>
              <a:ext cx="722316" cy="789353"/>
            </a:xfrm>
            <a:prstGeom prst="rect">
              <a:avLst/>
            </a:prstGeom>
          </p:spPr>
          <p:txBody>
            <a:bodyPr lIns="50800" tIns="50800" rIns="50800" bIns="50800" rtlCol="0" anchor="ctr"/>
            <a:lstStyle/>
            <a:p>
              <a:pPr algn="ctr">
                <a:lnSpc>
                  <a:spcPts val="4479"/>
                </a:lnSpc>
                <a:spcBef>
                  <a:spcPct val="0"/>
                </a:spcBef>
              </a:pPr>
              <a:r>
                <a:rPr lang="fr-FR" sz="3199">
                  <a:solidFill>
                    <a:srgbClr val="792121"/>
                  </a:solidFill>
                  <a:latin typeface="Intro Rust"/>
                  <a:ea typeface="Intro Rust"/>
                  <a:cs typeface="Intro Rust"/>
                  <a:sym typeface="Intro Rust"/>
                </a:rPr>
                <a:t>2</a:t>
              </a:r>
            </a:p>
          </p:txBody>
        </p:sp>
      </p:grpSp>
      <p:grpSp>
        <p:nvGrpSpPr>
          <p:cNvPr id="9" name="Group 9"/>
          <p:cNvGrpSpPr/>
          <p:nvPr/>
        </p:nvGrpSpPr>
        <p:grpSpPr>
          <a:xfrm>
            <a:off x="3721572" y="6172200"/>
            <a:ext cx="867542" cy="867976"/>
            <a:chOff x="0" y="0"/>
            <a:chExt cx="889005" cy="889450"/>
          </a:xfrm>
        </p:grpSpPr>
        <p:sp>
          <p:nvSpPr>
            <p:cNvPr id="10" name="Freeform 10"/>
            <p:cNvSpPr/>
            <p:nvPr/>
          </p:nvSpPr>
          <p:spPr>
            <a:xfrm>
              <a:off x="0" y="0"/>
              <a:ext cx="889005" cy="889450"/>
            </a:xfrm>
            <a:custGeom>
              <a:avLst/>
              <a:gdLst/>
              <a:ahLst/>
              <a:cxnLst/>
              <a:rect l="l" t="t" r="r" b="b"/>
              <a:pathLst>
                <a:path w="889005" h="889450">
                  <a:moveTo>
                    <a:pt x="444502" y="0"/>
                  </a:moveTo>
                  <a:cubicBezTo>
                    <a:pt x="199011" y="0"/>
                    <a:pt x="0" y="199110"/>
                    <a:pt x="0" y="444725"/>
                  </a:cubicBezTo>
                  <a:cubicBezTo>
                    <a:pt x="0" y="690340"/>
                    <a:pt x="199011" y="889450"/>
                    <a:pt x="444502" y="889450"/>
                  </a:cubicBezTo>
                  <a:cubicBezTo>
                    <a:pt x="689994" y="889450"/>
                    <a:pt x="889005" y="690340"/>
                    <a:pt x="889005" y="444725"/>
                  </a:cubicBezTo>
                  <a:cubicBezTo>
                    <a:pt x="889005" y="199110"/>
                    <a:pt x="689994" y="0"/>
                    <a:pt x="444502" y="0"/>
                  </a:cubicBezTo>
                  <a:close/>
                </a:path>
              </a:pathLst>
            </a:custGeom>
            <a:solidFill>
              <a:srgbClr val="FFFFFF"/>
            </a:solidFill>
          </p:spPr>
        </p:sp>
        <p:sp>
          <p:nvSpPr>
            <p:cNvPr id="11" name="TextBox 11"/>
            <p:cNvSpPr txBox="1"/>
            <p:nvPr/>
          </p:nvSpPr>
          <p:spPr>
            <a:xfrm>
              <a:off x="83344" y="16711"/>
              <a:ext cx="722316" cy="789353"/>
            </a:xfrm>
            <a:prstGeom prst="rect">
              <a:avLst/>
            </a:prstGeom>
          </p:spPr>
          <p:txBody>
            <a:bodyPr lIns="50800" tIns="50800" rIns="50800" bIns="50800" rtlCol="0" anchor="ctr"/>
            <a:lstStyle/>
            <a:p>
              <a:pPr algn="ctr">
                <a:lnSpc>
                  <a:spcPts val="4479"/>
                </a:lnSpc>
                <a:spcBef>
                  <a:spcPct val="0"/>
                </a:spcBef>
              </a:pPr>
              <a:r>
                <a:rPr lang="fr-FR" sz="3199">
                  <a:solidFill>
                    <a:srgbClr val="792121"/>
                  </a:solidFill>
                  <a:latin typeface="Intro Rust"/>
                  <a:ea typeface="Intro Rust"/>
                  <a:cs typeface="Intro Rust"/>
                  <a:sym typeface="Intro Rust"/>
                </a:rPr>
                <a:t>3</a:t>
              </a:r>
            </a:p>
          </p:txBody>
        </p:sp>
      </p:grpSp>
      <p:grpSp>
        <p:nvGrpSpPr>
          <p:cNvPr id="12" name="Group 12"/>
          <p:cNvGrpSpPr/>
          <p:nvPr/>
        </p:nvGrpSpPr>
        <p:grpSpPr>
          <a:xfrm>
            <a:off x="3721572" y="7649776"/>
            <a:ext cx="867542" cy="867976"/>
            <a:chOff x="0" y="0"/>
            <a:chExt cx="889005" cy="889450"/>
          </a:xfrm>
        </p:grpSpPr>
        <p:sp>
          <p:nvSpPr>
            <p:cNvPr id="13" name="Freeform 13"/>
            <p:cNvSpPr/>
            <p:nvPr/>
          </p:nvSpPr>
          <p:spPr>
            <a:xfrm>
              <a:off x="0" y="0"/>
              <a:ext cx="889005" cy="889450"/>
            </a:xfrm>
            <a:custGeom>
              <a:avLst/>
              <a:gdLst/>
              <a:ahLst/>
              <a:cxnLst/>
              <a:rect l="l" t="t" r="r" b="b"/>
              <a:pathLst>
                <a:path w="889005" h="889450">
                  <a:moveTo>
                    <a:pt x="444502" y="0"/>
                  </a:moveTo>
                  <a:cubicBezTo>
                    <a:pt x="199011" y="0"/>
                    <a:pt x="0" y="199110"/>
                    <a:pt x="0" y="444725"/>
                  </a:cubicBezTo>
                  <a:cubicBezTo>
                    <a:pt x="0" y="690340"/>
                    <a:pt x="199011" y="889450"/>
                    <a:pt x="444502" y="889450"/>
                  </a:cubicBezTo>
                  <a:cubicBezTo>
                    <a:pt x="689994" y="889450"/>
                    <a:pt x="889005" y="690340"/>
                    <a:pt x="889005" y="444725"/>
                  </a:cubicBezTo>
                  <a:cubicBezTo>
                    <a:pt x="889005" y="199110"/>
                    <a:pt x="689994" y="0"/>
                    <a:pt x="444502" y="0"/>
                  </a:cubicBezTo>
                  <a:close/>
                </a:path>
              </a:pathLst>
            </a:custGeom>
            <a:solidFill>
              <a:srgbClr val="FFFFFF"/>
            </a:solidFill>
          </p:spPr>
        </p:sp>
        <p:sp>
          <p:nvSpPr>
            <p:cNvPr id="14" name="TextBox 14"/>
            <p:cNvSpPr txBox="1"/>
            <p:nvPr/>
          </p:nvSpPr>
          <p:spPr>
            <a:xfrm>
              <a:off x="83344" y="16711"/>
              <a:ext cx="722316" cy="789353"/>
            </a:xfrm>
            <a:prstGeom prst="rect">
              <a:avLst/>
            </a:prstGeom>
          </p:spPr>
          <p:txBody>
            <a:bodyPr lIns="50800" tIns="50800" rIns="50800" bIns="50800" rtlCol="0" anchor="ctr"/>
            <a:lstStyle/>
            <a:p>
              <a:pPr algn="ctr">
                <a:lnSpc>
                  <a:spcPts val="4479"/>
                </a:lnSpc>
                <a:spcBef>
                  <a:spcPct val="0"/>
                </a:spcBef>
              </a:pPr>
              <a:r>
                <a:rPr lang="fr-FR" sz="3199">
                  <a:solidFill>
                    <a:srgbClr val="792121"/>
                  </a:solidFill>
                  <a:latin typeface="Intro Rust"/>
                  <a:ea typeface="Intro Rust"/>
                  <a:cs typeface="Intro Rust"/>
                  <a:sym typeface="Intro Rust"/>
                </a:rPr>
                <a:t>4</a:t>
              </a:r>
            </a:p>
          </p:txBody>
        </p:sp>
      </p:grpSp>
      <p:grpSp>
        <p:nvGrpSpPr>
          <p:cNvPr id="15" name="Group 15"/>
          <p:cNvGrpSpPr/>
          <p:nvPr/>
        </p:nvGrpSpPr>
        <p:grpSpPr>
          <a:xfrm>
            <a:off x="1022027" y="938350"/>
            <a:ext cx="8636880" cy="8743950"/>
            <a:chOff x="0" y="0"/>
            <a:chExt cx="1338079" cy="1354667"/>
          </a:xfrm>
        </p:grpSpPr>
        <p:sp>
          <p:nvSpPr>
            <p:cNvPr id="16" name="Freeform 16"/>
            <p:cNvSpPr/>
            <p:nvPr/>
          </p:nvSpPr>
          <p:spPr>
            <a:xfrm>
              <a:off x="0" y="0"/>
              <a:ext cx="1338079" cy="1354667"/>
            </a:xfrm>
            <a:custGeom>
              <a:avLst/>
              <a:gdLst/>
              <a:ahLst/>
              <a:cxnLst/>
              <a:rect l="l" t="t" r="r" b="b"/>
              <a:pathLst>
                <a:path w="1338079" h="1354667">
                  <a:moveTo>
                    <a:pt x="0" y="0"/>
                  </a:moveTo>
                  <a:lnTo>
                    <a:pt x="1338079" y="0"/>
                  </a:lnTo>
                  <a:lnTo>
                    <a:pt x="1338079" y="1354667"/>
                  </a:lnTo>
                  <a:lnTo>
                    <a:pt x="0" y="1354667"/>
                  </a:lnTo>
                  <a:close/>
                </a:path>
              </a:pathLst>
            </a:custGeom>
            <a:blipFill>
              <a:blip r:embed="rId3"/>
              <a:stretch>
                <a:fillRect l="-39990" r="-39990"/>
              </a:stretch>
            </a:blipFill>
          </p:spPr>
        </p:sp>
      </p:grpSp>
      <p:grpSp>
        <p:nvGrpSpPr>
          <p:cNvPr id="17" name="Group 17"/>
          <p:cNvGrpSpPr/>
          <p:nvPr/>
        </p:nvGrpSpPr>
        <p:grpSpPr>
          <a:xfrm>
            <a:off x="105788" y="5189932"/>
            <a:ext cx="4967240" cy="5007833"/>
            <a:chOff x="0" y="0"/>
            <a:chExt cx="1308244" cy="1318935"/>
          </a:xfrm>
        </p:grpSpPr>
        <p:sp>
          <p:nvSpPr>
            <p:cNvPr id="18" name="Freeform 18"/>
            <p:cNvSpPr/>
            <p:nvPr/>
          </p:nvSpPr>
          <p:spPr>
            <a:xfrm>
              <a:off x="0" y="0"/>
              <a:ext cx="1308244" cy="1318935"/>
            </a:xfrm>
            <a:custGeom>
              <a:avLst/>
              <a:gdLst/>
              <a:ahLst/>
              <a:cxnLst/>
              <a:rect l="l" t="t" r="r" b="b"/>
              <a:pathLst>
                <a:path w="1308244" h="1318935">
                  <a:moveTo>
                    <a:pt x="0" y="0"/>
                  </a:moveTo>
                  <a:lnTo>
                    <a:pt x="1308244" y="0"/>
                  </a:lnTo>
                  <a:lnTo>
                    <a:pt x="1308244" y="1318935"/>
                  </a:lnTo>
                  <a:lnTo>
                    <a:pt x="0" y="1318935"/>
                  </a:lnTo>
                  <a:close/>
                </a:path>
              </a:pathLst>
            </a:custGeom>
            <a:solidFill>
              <a:srgbClr val="F4A02C"/>
            </a:solidFill>
          </p:spPr>
        </p:sp>
        <p:sp>
          <p:nvSpPr>
            <p:cNvPr id="19" name="TextBox 19"/>
            <p:cNvSpPr txBox="1"/>
            <p:nvPr/>
          </p:nvSpPr>
          <p:spPr>
            <a:xfrm>
              <a:off x="0" y="-38100"/>
              <a:ext cx="1308244" cy="1357035"/>
            </a:xfrm>
            <a:prstGeom prst="rect">
              <a:avLst/>
            </a:prstGeom>
          </p:spPr>
          <p:txBody>
            <a:bodyPr lIns="50800" tIns="50800" rIns="50800" bIns="50800" rtlCol="0" anchor="ctr"/>
            <a:lstStyle/>
            <a:p>
              <a:pPr algn="ctr">
                <a:lnSpc>
                  <a:spcPts val="2659"/>
                </a:lnSpc>
                <a:spcBef>
                  <a:spcPct val="0"/>
                </a:spcBef>
              </a:pPr>
              <a:endParaRPr lang="fr-FR"/>
            </a:p>
          </p:txBody>
        </p:sp>
      </p:grpSp>
      <p:sp>
        <p:nvSpPr>
          <p:cNvPr id="20" name="TextBox 20"/>
          <p:cNvSpPr txBox="1"/>
          <p:nvPr/>
        </p:nvSpPr>
        <p:spPr>
          <a:xfrm>
            <a:off x="340579" y="6891719"/>
            <a:ext cx="4286081" cy="1895475"/>
          </a:xfrm>
          <a:prstGeom prst="rect">
            <a:avLst/>
          </a:prstGeom>
        </p:spPr>
        <p:txBody>
          <a:bodyPr lIns="0" tIns="0" rIns="0" bIns="0" rtlCol="0" anchor="t">
            <a:spAutoFit/>
          </a:bodyPr>
          <a:lstStyle/>
          <a:p>
            <a:pPr marL="0" lvl="0" indent="0" algn="l">
              <a:lnSpc>
                <a:spcPts val="7440"/>
              </a:lnSpc>
              <a:spcBef>
                <a:spcPct val="0"/>
              </a:spcBef>
            </a:pPr>
            <a:r>
              <a:rPr lang="fr-FR" sz="6200" u="none" strike="noStrike">
                <a:solidFill>
                  <a:srgbClr val="000000"/>
                </a:solidFill>
                <a:latin typeface="The Youngest Serif"/>
                <a:ea typeface="The Youngest Serif"/>
                <a:cs typeface="The Youngest Serif"/>
                <a:sym typeface="The Youngest Serif"/>
              </a:rPr>
              <a:t>Plan de la présentation</a:t>
            </a:r>
          </a:p>
        </p:txBody>
      </p:sp>
      <p:sp>
        <p:nvSpPr>
          <p:cNvPr id="21" name="TextBox 21"/>
          <p:cNvSpPr txBox="1"/>
          <p:nvPr/>
        </p:nvSpPr>
        <p:spPr>
          <a:xfrm>
            <a:off x="11323758" y="2606632"/>
            <a:ext cx="6120866" cy="570103"/>
          </a:xfrm>
          <a:prstGeom prst="rect">
            <a:avLst/>
          </a:prstGeom>
        </p:spPr>
        <p:txBody>
          <a:bodyPr lIns="0" tIns="0" rIns="0" bIns="0" rtlCol="0" anchor="t">
            <a:spAutoFit/>
          </a:bodyPr>
          <a:lstStyle/>
          <a:p>
            <a:pPr algn="l">
              <a:lnSpc>
                <a:spcPts val="4773"/>
              </a:lnSpc>
            </a:pPr>
            <a:r>
              <a:rPr lang="fr-FR" sz="3409" b="1">
                <a:solidFill>
                  <a:srgbClr val="000000"/>
                </a:solidFill>
                <a:latin typeface="Source Sans Pro Bold"/>
                <a:ea typeface="Source Sans Pro Bold"/>
                <a:cs typeface="Source Sans Pro Bold"/>
                <a:sym typeface="Source Sans Pro Bold"/>
              </a:rPr>
              <a:t>Présentation de OGSBC</a:t>
            </a:r>
          </a:p>
        </p:txBody>
      </p:sp>
      <p:sp>
        <p:nvSpPr>
          <p:cNvPr id="22" name="TextBox 22"/>
          <p:cNvSpPr txBox="1"/>
          <p:nvPr/>
        </p:nvSpPr>
        <p:spPr>
          <a:xfrm>
            <a:off x="11323758" y="3256134"/>
            <a:ext cx="4570754" cy="570103"/>
          </a:xfrm>
          <a:prstGeom prst="rect">
            <a:avLst/>
          </a:prstGeom>
        </p:spPr>
        <p:txBody>
          <a:bodyPr lIns="0" tIns="0" rIns="0" bIns="0" rtlCol="0" anchor="t">
            <a:spAutoFit/>
          </a:bodyPr>
          <a:lstStyle/>
          <a:p>
            <a:pPr>
              <a:lnSpc>
                <a:spcPts val="4773"/>
              </a:lnSpc>
            </a:pPr>
            <a:r>
              <a:rPr lang="fr-FR" sz="3409" b="1">
                <a:solidFill>
                  <a:srgbClr val="000000"/>
                </a:solidFill>
                <a:latin typeface="Source Sans Pro Bold"/>
                <a:ea typeface="Source Sans Pro Bold"/>
                <a:sym typeface="Source Sans Pro Bold"/>
              </a:rPr>
              <a:t>De quoi s’agit-il ?</a:t>
            </a:r>
          </a:p>
        </p:txBody>
      </p:sp>
      <p:sp>
        <p:nvSpPr>
          <p:cNvPr id="23" name="TextBox 23"/>
          <p:cNvSpPr txBox="1"/>
          <p:nvPr/>
        </p:nvSpPr>
        <p:spPr>
          <a:xfrm>
            <a:off x="11199567" y="3848100"/>
            <a:ext cx="8592665" cy="575607"/>
          </a:xfrm>
          <a:prstGeom prst="rect">
            <a:avLst/>
          </a:prstGeom>
        </p:spPr>
        <p:txBody>
          <a:bodyPr lIns="0" tIns="0" rIns="0" bIns="0" rtlCol="0" anchor="t">
            <a:spAutoFit/>
          </a:bodyPr>
          <a:lstStyle/>
          <a:p>
            <a:pPr>
              <a:lnSpc>
                <a:spcPts val="4773"/>
              </a:lnSpc>
            </a:pPr>
            <a:r>
              <a:rPr lang="fr-FR" sz="3409" b="1" dirty="0">
                <a:solidFill>
                  <a:srgbClr val="000000"/>
                </a:solidFill>
                <a:latin typeface="Source Sans Pro Bold"/>
                <a:ea typeface="Source Sans Pro Bold"/>
                <a:cs typeface="Source Sans Pro Bold"/>
                <a:sym typeface="Source Sans Pro Bold"/>
              </a:rPr>
              <a:t> </a:t>
            </a:r>
            <a:r>
              <a:rPr lang="fr-FR" sz="3409" b="1" dirty="0">
                <a:solidFill>
                  <a:srgbClr val="000000"/>
                </a:solidFill>
                <a:latin typeface="Source Sans Pro Bold"/>
                <a:ea typeface="Source Sans Pro Bold"/>
                <a:sym typeface="Source Sans Pro Bold"/>
              </a:rPr>
              <a:t>Pourquoi ?</a:t>
            </a:r>
          </a:p>
        </p:txBody>
      </p:sp>
      <p:sp>
        <p:nvSpPr>
          <p:cNvPr id="24" name="TextBox 24"/>
          <p:cNvSpPr txBox="1"/>
          <p:nvPr/>
        </p:nvSpPr>
        <p:spPr>
          <a:xfrm>
            <a:off x="11323758" y="4533261"/>
            <a:ext cx="6581710" cy="570103"/>
          </a:xfrm>
          <a:prstGeom prst="rect">
            <a:avLst/>
          </a:prstGeom>
        </p:spPr>
        <p:txBody>
          <a:bodyPr lIns="0" tIns="0" rIns="0" bIns="0" rtlCol="0" anchor="t">
            <a:spAutoFit/>
          </a:bodyPr>
          <a:lstStyle/>
          <a:p>
            <a:pPr>
              <a:lnSpc>
                <a:spcPts val="4773"/>
              </a:lnSpc>
            </a:pPr>
            <a:r>
              <a:rPr lang="fr-FR" sz="3409" b="1">
                <a:solidFill>
                  <a:srgbClr val="000000"/>
                </a:solidFill>
                <a:latin typeface="Source Sans Pro Bold"/>
                <a:ea typeface="Source Sans Pro Bold"/>
                <a:sym typeface="Source Sans Pro Bold"/>
              </a:rPr>
              <a:t>Le principe général d’EBIOS RM</a:t>
            </a:r>
          </a:p>
        </p:txBody>
      </p:sp>
      <p:sp>
        <p:nvSpPr>
          <p:cNvPr id="25" name="TextBox 25"/>
          <p:cNvSpPr txBox="1"/>
          <p:nvPr/>
        </p:nvSpPr>
        <p:spPr>
          <a:xfrm>
            <a:off x="11323758" y="5173603"/>
            <a:ext cx="6958764" cy="570103"/>
          </a:xfrm>
          <a:prstGeom prst="rect">
            <a:avLst/>
          </a:prstGeom>
        </p:spPr>
        <p:txBody>
          <a:bodyPr lIns="0" tIns="0" rIns="0" bIns="0" rtlCol="0" anchor="t">
            <a:spAutoFit/>
          </a:bodyPr>
          <a:lstStyle/>
          <a:p>
            <a:pPr>
              <a:lnSpc>
                <a:spcPts val="4773"/>
              </a:lnSpc>
            </a:pPr>
            <a:r>
              <a:rPr lang="fr-FR" sz="3409" b="1">
                <a:solidFill>
                  <a:srgbClr val="000000"/>
                </a:solidFill>
                <a:latin typeface="Source Sans Pro Bold"/>
                <a:ea typeface="Source Sans Pro Bold"/>
                <a:sym typeface="Source Sans Pro Bold"/>
              </a:rPr>
              <a:t>La démarche d’EBIOS RM </a:t>
            </a:r>
          </a:p>
        </p:txBody>
      </p:sp>
      <p:sp>
        <p:nvSpPr>
          <p:cNvPr id="26" name="TextBox 26"/>
          <p:cNvSpPr txBox="1"/>
          <p:nvPr/>
        </p:nvSpPr>
        <p:spPr>
          <a:xfrm>
            <a:off x="11323758" y="5813945"/>
            <a:ext cx="8040517" cy="570103"/>
          </a:xfrm>
          <a:prstGeom prst="rect">
            <a:avLst/>
          </a:prstGeom>
        </p:spPr>
        <p:txBody>
          <a:bodyPr lIns="0" tIns="0" rIns="0" bIns="0" rtlCol="0" anchor="t">
            <a:spAutoFit/>
          </a:bodyPr>
          <a:lstStyle/>
          <a:p>
            <a:pPr>
              <a:lnSpc>
                <a:spcPts val="4773"/>
              </a:lnSpc>
            </a:pPr>
            <a:r>
              <a:rPr lang="fr-FR" sz="3409" b="1">
                <a:solidFill>
                  <a:srgbClr val="000000"/>
                </a:solidFill>
                <a:latin typeface="Source Sans Pro Bold"/>
                <a:ea typeface="Source Sans Pro Bold"/>
                <a:sym typeface="Source Sans Pro Bold"/>
              </a:rPr>
              <a:t>Les risques d’EBIOS RM </a:t>
            </a:r>
          </a:p>
        </p:txBody>
      </p:sp>
      <p:sp>
        <p:nvSpPr>
          <p:cNvPr id="27" name="TextBox 27"/>
          <p:cNvSpPr txBox="1"/>
          <p:nvPr/>
        </p:nvSpPr>
        <p:spPr>
          <a:xfrm>
            <a:off x="11323758" y="6454287"/>
            <a:ext cx="8592665" cy="1806713"/>
          </a:xfrm>
          <a:prstGeom prst="rect">
            <a:avLst/>
          </a:prstGeom>
        </p:spPr>
        <p:txBody>
          <a:bodyPr lIns="0" tIns="0" rIns="0" bIns="0" rtlCol="0" anchor="t">
            <a:spAutoFit/>
          </a:bodyPr>
          <a:lstStyle/>
          <a:p>
            <a:pPr>
              <a:lnSpc>
                <a:spcPts val="4773"/>
              </a:lnSpc>
            </a:pPr>
            <a:r>
              <a:rPr lang="fr-FR" sz="3409" b="1">
                <a:solidFill>
                  <a:srgbClr val="000000"/>
                </a:solidFill>
                <a:latin typeface="Source Sans Pro Bold"/>
                <a:ea typeface="Source Sans Pro Bold"/>
                <a:sym typeface="Source Sans Pro Bold"/>
              </a:rPr>
              <a:t>ANSSI et Club EBIOS</a:t>
            </a:r>
          </a:p>
          <a:p>
            <a:pPr>
              <a:lnSpc>
                <a:spcPts val="4773"/>
              </a:lnSpc>
            </a:pPr>
            <a:endParaRPr lang="fr-FR" sz="2400" b="1" u="none" strike="noStrike">
              <a:solidFill>
                <a:srgbClr val="000000"/>
              </a:solidFill>
              <a:latin typeface="Intro Rust"/>
              <a:ea typeface="Intro Rust"/>
              <a:cs typeface="Intro Rust"/>
              <a:sym typeface="Intro Rust"/>
            </a:endParaRPr>
          </a:p>
          <a:p>
            <a:pPr algn="l">
              <a:lnSpc>
                <a:spcPts val="4773"/>
              </a:lnSpc>
            </a:pPr>
            <a:r>
              <a:rPr lang="fr-FR" sz="3409" b="1">
                <a:solidFill>
                  <a:srgbClr val="000000"/>
                </a:solidFill>
                <a:latin typeface="Source Sans Pro Bold"/>
                <a:ea typeface="Source Sans Pro Bold"/>
                <a:cs typeface="Source Sans Pro Bold"/>
                <a:sym typeface="Source Sans Pro Bold"/>
              </a:rPr>
              <a:t> </a:t>
            </a:r>
          </a:p>
        </p:txBody>
      </p:sp>
      <p:sp>
        <p:nvSpPr>
          <p:cNvPr id="28" name="TextBox 28"/>
          <p:cNvSpPr txBox="1"/>
          <p:nvPr/>
        </p:nvSpPr>
        <p:spPr>
          <a:xfrm>
            <a:off x="11323758" y="7094629"/>
            <a:ext cx="4570754" cy="570103"/>
          </a:xfrm>
          <a:prstGeom prst="rect">
            <a:avLst/>
          </a:prstGeom>
        </p:spPr>
        <p:txBody>
          <a:bodyPr lIns="0" tIns="0" rIns="0" bIns="0" rtlCol="0" anchor="t">
            <a:spAutoFit/>
          </a:bodyPr>
          <a:lstStyle/>
          <a:p>
            <a:pPr algn="l">
              <a:lnSpc>
                <a:spcPts val="4773"/>
              </a:lnSpc>
            </a:pPr>
            <a:endParaRPr lang="fr-FR" sz="3409" b="1">
              <a:solidFill>
                <a:srgbClr val="000000"/>
              </a:solidFill>
              <a:latin typeface="Source Sans Pro Bold"/>
              <a:ea typeface="Source Sans Pro Bold"/>
              <a:cs typeface="Source Sans Pro Bold"/>
              <a:sym typeface="Source Sans Pro Bold"/>
            </a:endParaRPr>
          </a:p>
        </p:txBody>
      </p:sp>
      <p:sp>
        <p:nvSpPr>
          <p:cNvPr id="29" name="TextBox 29"/>
          <p:cNvSpPr txBox="1"/>
          <p:nvPr/>
        </p:nvSpPr>
        <p:spPr>
          <a:xfrm>
            <a:off x="9949261" y="2606632"/>
            <a:ext cx="1374497" cy="570103"/>
          </a:xfrm>
          <a:prstGeom prst="rect">
            <a:avLst/>
          </a:prstGeom>
        </p:spPr>
        <p:txBody>
          <a:bodyPr lIns="0" tIns="0" rIns="0" bIns="0" rtlCol="0" anchor="t">
            <a:spAutoFit/>
          </a:bodyPr>
          <a:lstStyle/>
          <a:p>
            <a:pPr algn="l">
              <a:lnSpc>
                <a:spcPts val="4773"/>
              </a:lnSpc>
            </a:pPr>
            <a:r>
              <a:rPr lang="fr-FR" sz="3409" b="1">
                <a:solidFill>
                  <a:srgbClr val="000000"/>
                </a:solidFill>
                <a:latin typeface="Source Sans Pro Bold"/>
                <a:ea typeface="Source Sans Pro Bold"/>
                <a:cs typeface="Source Sans Pro Bold"/>
                <a:sym typeface="Source Sans Pro Bold"/>
              </a:rPr>
              <a:t>01</a:t>
            </a:r>
          </a:p>
        </p:txBody>
      </p:sp>
      <p:sp>
        <p:nvSpPr>
          <p:cNvPr id="30" name="TextBox 30"/>
          <p:cNvSpPr txBox="1"/>
          <p:nvPr/>
        </p:nvSpPr>
        <p:spPr>
          <a:xfrm>
            <a:off x="9949261" y="3256134"/>
            <a:ext cx="1374497" cy="570103"/>
          </a:xfrm>
          <a:prstGeom prst="rect">
            <a:avLst/>
          </a:prstGeom>
        </p:spPr>
        <p:txBody>
          <a:bodyPr lIns="0" tIns="0" rIns="0" bIns="0" rtlCol="0" anchor="t">
            <a:spAutoFit/>
          </a:bodyPr>
          <a:lstStyle/>
          <a:p>
            <a:pPr algn="l">
              <a:lnSpc>
                <a:spcPts val="4773"/>
              </a:lnSpc>
            </a:pPr>
            <a:r>
              <a:rPr lang="fr-FR" sz="3409" b="1">
                <a:solidFill>
                  <a:srgbClr val="000000"/>
                </a:solidFill>
                <a:latin typeface="Source Sans Pro Bold"/>
                <a:ea typeface="Source Sans Pro Bold"/>
                <a:cs typeface="Source Sans Pro Bold"/>
                <a:sym typeface="Source Sans Pro Bold"/>
              </a:rPr>
              <a:t>02</a:t>
            </a:r>
          </a:p>
        </p:txBody>
      </p:sp>
      <p:sp>
        <p:nvSpPr>
          <p:cNvPr id="31" name="TextBox 31"/>
          <p:cNvSpPr txBox="1"/>
          <p:nvPr/>
        </p:nvSpPr>
        <p:spPr>
          <a:xfrm>
            <a:off x="9949261" y="3858383"/>
            <a:ext cx="1374497" cy="570103"/>
          </a:xfrm>
          <a:prstGeom prst="rect">
            <a:avLst/>
          </a:prstGeom>
        </p:spPr>
        <p:txBody>
          <a:bodyPr lIns="0" tIns="0" rIns="0" bIns="0" rtlCol="0" anchor="t">
            <a:spAutoFit/>
          </a:bodyPr>
          <a:lstStyle/>
          <a:p>
            <a:pPr algn="l">
              <a:lnSpc>
                <a:spcPts val="4773"/>
              </a:lnSpc>
            </a:pPr>
            <a:r>
              <a:rPr lang="fr-FR" sz="3409" b="1">
                <a:solidFill>
                  <a:srgbClr val="000000"/>
                </a:solidFill>
                <a:latin typeface="Source Sans Pro Bold"/>
                <a:ea typeface="Source Sans Pro Bold"/>
                <a:cs typeface="Source Sans Pro Bold"/>
                <a:sym typeface="Source Sans Pro Bold"/>
              </a:rPr>
              <a:t>03</a:t>
            </a:r>
          </a:p>
        </p:txBody>
      </p:sp>
      <p:sp>
        <p:nvSpPr>
          <p:cNvPr id="32" name="TextBox 32"/>
          <p:cNvSpPr txBox="1"/>
          <p:nvPr/>
        </p:nvSpPr>
        <p:spPr>
          <a:xfrm>
            <a:off x="9949261" y="4533261"/>
            <a:ext cx="1374497" cy="570103"/>
          </a:xfrm>
          <a:prstGeom prst="rect">
            <a:avLst/>
          </a:prstGeom>
        </p:spPr>
        <p:txBody>
          <a:bodyPr lIns="0" tIns="0" rIns="0" bIns="0" rtlCol="0" anchor="t">
            <a:spAutoFit/>
          </a:bodyPr>
          <a:lstStyle/>
          <a:p>
            <a:pPr algn="l">
              <a:lnSpc>
                <a:spcPts val="4773"/>
              </a:lnSpc>
            </a:pPr>
            <a:r>
              <a:rPr lang="fr-FR" sz="3409" b="1">
                <a:solidFill>
                  <a:srgbClr val="000000"/>
                </a:solidFill>
                <a:latin typeface="Source Sans Pro Bold"/>
                <a:ea typeface="Source Sans Pro Bold"/>
                <a:cs typeface="Source Sans Pro Bold"/>
                <a:sym typeface="Source Sans Pro Bold"/>
              </a:rPr>
              <a:t>04</a:t>
            </a:r>
          </a:p>
        </p:txBody>
      </p:sp>
      <p:sp>
        <p:nvSpPr>
          <p:cNvPr id="33" name="TextBox 33"/>
          <p:cNvSpPr txBox="1"/>
          <p:nvPr/>
        </p:nvSpPr>
        <p:spPr>
          <a:xfrm>
            <a:off x="9949261" y="5173603"/>
            <a:ext cx="1374497" cy="570103"/>
          </a:xfrm>
          <a:prstGeom prst="rect">
            <a:avLst/>
          </a:prstGeom>
        </p:spPr>
        <p:txBody>
          <a:bodyPr lIns="0" tIns="0" rIns="0" bIns="0" rtlCol="0" anchor="t">
            <a:spAutoFit/>
          </a:bodyPr>
          <a:lstStyle/>
          <a:p>
            <a:pPr algn="l">
              <a:lnSpc>
                <a:spcPts val="4773"/>
              </a:lnSpc>
            </a:pPr>
            <a:r>
              <a:rPr lang="fr-FR" sz="3409" b="1">
                <a:solidFill>
                  <a:srgbClr val="000000"/>
                </a:solidFill>
                <a:latin typeface="Source Sans Pro Bold"/>
                <a:ea typeface="Source Sans Pro Bold"/>
                <a:cs typeface="Source Sans Pro Bold"/>
                <a:sym typeface="Source Sans Pro Bold"/>
              </a:rPr>
              <a:t>05</a:t>
            </a:r>
          </a:p>
        </p:txBody>
      </p:sp>
      <p:sp>
        <p:nvSpPr>
          <p:cNvPr id="34" name="TextBox 34"/>
          <p:cNvSpPr txBox="1"/>
          <p:nvPr/>
        </p:nvSpPr>
        <p:spPr>
          <a:xfrm>
            <a:off x="9949261" y="5813945"/>
            <a:ext cx="1374497" cy="570103"/>
          </a:xfrm>
          <a:prstGeom prst="rect">
            <a:avLst/>
          </a:prstGeom>
        </p:spPr>
        <p:txBody>
          <a:bodyPr lIns="0" tIns="0" rIns="0" bIns="0" rtlCol="0" anchor="t">
            <a:spAutoFit/>
          </a:bodyPr>
          <a:lstStyle/>
          <a:p>
            <a:pPr algn="l">
              <a:lnSpc>
                <a:spcPts val="4773"/>
              </a:lnSpc>
            </a:pPr>
            <a:r>
              <a:rPr lang="fr-FR" sz="3409" b="1">
                <a:solidFill>
                  <a:srgbClr val="000000"/>
                </a:solidFill>
                <a:latin typeface="Source Sans Pro Bold"/>
                <a:ea typeface="Source Sans Pro Bold"/>
                <a:cs typeface="Source Sans Pro Bold"/>
                <a:sym typeface="Source Sans Pro Bold"/>
              </a:rPr>
              <a:t>06</a:t>
            </a:r>
          </a:p>
        </p:txBody>
      </p:sp>
      <p:sp>
        <p:nvSpPr>
          <p:cNvPr id="35" name="TextBox 35"/>
          <p:cNvSpPr txBox="1"/>
          <p:nvPr/>
        </p:nvSpPr>
        <p:spPr>
          <a:xfrm>
            <a:off x="9949261" y="6454287"/>
            <a:ext cx="1374497" cy="570103"/>
          </a:xfrm>
          <a:prstGeom prst="rect">
            <a:avLst/>
          </a:prstGeom>
        </p:spPr>
        <p:txBody>
          <a:bodyPr lIns="0" tIns="0" rIns="0" bIns="0" rtlCol="0" anchor="t">
            <a:spAutoFit/>
          </a:bodyPr>
          <a:lstStyle/>
          <a:p>
            <a:pPr algn="l">
              <a:lnSpc>
                <a:spcPts val="4773"/>
              </a:lnSpc>
            </a:pPr>
            <a:r>
              <a:rPr lang="fr-FR" sz="3409" b="1">
                <a:solidFill>
                  <a:srgbClr val="000000"/>
                </a:solidFill>
                <a:latin typeface="Source Sans Pro Bold"/>
                <a:ea typeface="Source Sans Pro Bold"/>
                <a:cs typeface="Source Sans Pro Bold"/>
                <a:sym typeface="Source Sans Pro Bold"/>
              </a:rPr>
              <a:t>07</a:t>
            </a:r>
          </a:p>
        </p:txBody>
      </p:sp>
      <p:sp>
        <p:nvSpPr>
          <p:cNvPr id="36" name="TextBox 36"/>
          <p:cNvSpPr txBox="1"/>
          <p:nvPr/>
        </p:nvSpPr>
        <p:spPr>
          <a:xfrm>
            <a:off x="9949261" y="7094629"/>
            <a:ext cx="1374497" cy="570103"/>
          </a:xfrm>
          <a:prstGeom prst="rect">
            <a:avLst/>
          </a:prstGeom>
        </p:spPr>
        <p:txBody>
          <a:bodyPr lIns="0" tIns="0" rIns="0" bIns="0" rtlCol="0" anchor="t">
            <a:spAutoFit/>
          </a:bodyPr>
          <a:lstStyle/>
          <a:p>
            <a:pPr algn="l">
              <a:lnSpc>
                <a:spcPts val="4773"/>
              </a:lnSpc>
            </a:pPr>
            <a:r>
              <a:rPr lang="fr-FR" sz="3409" b="1">
                <a:solidFill>
                  <a:srgbClr val="000000"/>
                </a:solidFill>
                <a:latin typeface="Source Sans Pro Bold"/>
                <a:ea typeface="Source Sans Pro Bold"/>
                <a:cs typeface="Source Sans Pro Bold"/>
                <a:sym typeface="Source Sans Pro Bold"/>
              </a:rPr>
              <a:t>08</a:t>
            </a:r>
          </a:p>
        </p:txBody>
      </p:sp>
      <p:sp>
        <p:nvSpPr>
          <p:cNvPr id="37" name="TextBox 37"/>
          <p:cNvSpPr txBox="1"/>
          <p:nvPr/>
        </p:nvSpPr>
        <p:spPr>
          <a:xfrm>
            <a:off x="11323758" y="7769961"/>
            <a:ext cx="7419608" cy="1191160"/>
          </a:xfrm>
          <a:prstGeom prst="rect">
            <a:avLst/>
          </a:prstGeom>
        </p:spPr>
        <p:txBody>
          <a:bodyPr lIns="0" tIns="0" rIns="0" bIns="0" rtlCol="0" anchor="t">
            <a:spAutoFit/>
          </a:bodyPr>
          <a:lstStyle/>
          <a:p>
            <a:pPr>
              <a:lnSpc>
                <a:spcPts val="4773"/>
              </a:lnSpc>
            </a:pPr>
            <a:r>
              <a:rPr lang="fr-FR" sz="3409" b="1">
                <a:solidFill>
                  <a:srgbClr val="000000"/>
                </a:solidFill>
                <a:latin typeface="Source Sans Pro Bold"/>
                <a:ea typeface="Source Sans Pro Bold"/>
                <a:cs typeface="Source Sans Pro Bold"/>
                <a:sym typeface="Source Sans Pro Bold"/>
              </a:rPr>
              <a:t>Conclusion</a:t>
            </a:r>
          </a:p>
          <a:p>
            <a:pPr algn="l">
              <a:lnSpc>
                <a:spcPts val="4773"/>
              </a:lnSpc>
            </a:pPr>
            <a:r>
              <a:rPr lang="fr-FR" sz="3409" b="1">
                <a:solidFill>
                  <a:srgbClr val="000000"/>
                </a:solidFill>
                <a:latin typeface="Source Sans Pro Bold"/>
                <a:ea typeface="Source Sans Pro Bold"/>
                <a:cs typeface="Source Sans Pro Bold"/>
                <a:sym typeface="Source Sans Pro Bold"/>
              </a:rPr>
              <a:t> </a:t>
            </a:r>
          </a:p>
        </p:txBody>
      </p:sp>
      <p:sp>
        <p:nvSpPr>
          <p:cNvPr id="38" name="TextBox 38"/>
          <p:cNvSpPr txBox="1"/>
          <p:nvPr/>
        </p:nvSpPr>
        <p:spPr>
          <a:xfrm>
            <a:off x="9949261" y="7769961"/>
            <a:ext cx="1374497" cy="570103"/>
          </a:xfrm>
          <a:prstGeom prst="rect">
            <a:avLst/>
          </a:prstGeom>
        </p:spPr>
        <p:txBody>
          <a:bodyPr lIns="0" tIns="0" rIns="0" bIns="0" rtlCol="0" anchor="t">
            <a:spAutoFit/>
          </a:bodyPr>
          <a:lstStyle/>
          <a:p>
            <a:pPr algn="l">
              <a:lnSpc>
                <a:spcPts val="4773"/>
              </a:lnSpc>
            </a:pPr>
            <a:r>
              <a:rPr lang="fr-FR" sz="3409" b="1">
                <a:solidFill>
                  <a:srgbClr val="000000"/>
                </a:solidFill>
                <a:latin typeface="Source Sans Pro Bold"/>
                <a:ea typeface="Source Sans Pro Bold"/>
                <a:cs typeface="Source Sans Pro Bold"/>
                <a:sym typeface="Source Sans Pro Bold"/>
              </a:rPr>
              <a:t>09</a:t>
            </a:r>
          </a:p>
        </p:txBody>
      </p:sp>
      <p:sp>
        <p:nvSpPr>
          <p:cNvPr id="39" name="Freeform 39"/>
          <p:cNvSpPr/>
          <p:nvPr/>
        </p:nvSpPr>
        <p:spPr>
          <a:xfrm>
            <a:off x="14411405" y="296121"/>
            <a:ext cx="3558061" cy="1243984"/>
          </a:xfrm>
          <a:custGeom>
            <a:avLst/>
            <a:gdLst/>
            <a:ahLst/>
            <a:cxnLst/>
            <a:rect l="l" t="t" r="r" b="b"/>
            <a:pathLst>
              <a:path w="3558061" h="1243984">
                <a:moveTo>
                  <a:pt x="0" y="0"/>
                </a:moveTo>
                <a:lnTo>
                  <a:pt x="3558062" y="0"/>
                </a:lnTo>
                <a:lnTo>
                  <a:pt x="3558062" y="1243984"/>
                </a:lnTo>
                <a:lnTo>
                  <a:pt x="0" y="1243984"/>
                </a:lnTo>
                <a:lnTo>
                  <a:pt x="0" y="0"/>
                </a:lnTo>
                <a:close/>
              </a:path>
            </a:pathLst>
          </a:custGeom>
          <a:blipFill>
            <a:blip r:embed="rId4"/>
            <a:stretch>
              <a:fillRect/>
            </a:stretch>
          </a:blipFill>
        </p:spPr>
      </p:sp>
      <p:sp>
        <p:nvSpPr>
          <p:cNvPr id="40" name="TextBox 15">
            <a:extLst>
              <a:ext uri="{FF2B5EF4-FFF2-40B4-BE49-F238E27FC236}">
                <a16:creationId xmlns:a16="http://schemas.microsoft.com/office/drawing/2014/main" id="{54DB4CBB-003B-AE7C-D617-EAF2A329F4C9}"/>
              </a:ext>
            </a:extLst>
          </p:cNvPr>
          <p:cNvSpPr txBox="1"/>
          <p:nvPr/>
        </p:nvSpPr>
        <p:spPr>
          <a:xfrm>
            <a:off x="17490336" y="9389084"/>
            <a:ext cx="283071" cy="633763"/>
          </a:xfrm>
          <a:prstGeom prst="rect">
            <a:avLst/>
          </a:prstGeom>
        </p:spPr>
        <p:txBody>
          <a:bodyPr lIns="0" tIns="0" rIns="0" bIns="0" rtlCol="0" anchor="t">
            <a:spAutoFit/>
          </a:bodyPr>
          <a:lstStyle/>
          <a:p>
            <a:pPr algn="ctr">
              <a:lnSpc>
                <a:spcPts val="5338"/>
              </a:lnSpc>
              <a:spcBef>
                <a:spcPct val="0"/>
              </a:spcBef>
            </a:pPr>
            <a:r>
              <a:rPr lang="fr-FR" sz="3868" u="sng" spc="379">
                <a:solidFill>
                  <a:srgbClr val="000000"/>
                </a:solidFill>
                <a:latin typeface="Intro Rust"/>
                <a:ea typeface="Intro Rust"/>
                <a:cs typeface="Intro Rust"/>
                <a:sym typeface="Intro Rust"/>
                <a:hlinkClick r:id="rId5" tooltip="https://www.linkedin.com/feed/update/urn:li:activity:7283784816095887360"/>
              </a:rPr>
              <a:t>2</a:t>
            </a:r>
          </a:p>
        </p:txBody>
      </p:sp>
      <p:sp>
        <p:nvSpPr>
          <p:cNvPr id="41" name="ZoneTexte 40">
            <a:extLst>
              <a:ext uri="{FF2B5EF4-FFF2-40B4-BE49-F238E27FC236}">
                <a16:creationId xmlns:a16="http://schemas.microsoft.com/office/drawing/2014/main" id="{36620242-5B26-F7A6-6CF6-0ED1862A4B2B}"/>
              </a:ext>
            </a:extLst>
          </p:cNvPr>
          <p:cNvSpPr txBox="1"/>
          <p:nvPr/>
        </p:nvSpPr>
        <p:spPr>
          <a:xfrm>
            <a:off x="11199567" y="7148905"/>
            <a:ext cx="7082955" cy="667940"/>
          </a:xfrm>
          <a:prstGeom prst="rect">
            <a:avLst/>
          </a:prstGeom>
          <a:noFill/>
        </p:spPr>
        <p:txBody>
          <a:bodyPr wrap="square" rtlCol="0">
            <a:spAutoFit/>
          </a:bodyPr>
          <a:lstStyle/>
          <a:p>
            <a:pPr>
              <a:lnSpc>
                <a:spcPts val="4773"/>
              </a:lnSpc>
            </a:pPr>
            <a:r>
              <a:rPr lang="fr-FR" sz="3409" b="1">
                <a:solidFill>
                  <a:srgbClr val="000000"/>
                </a:solidFill>
                <a:latin typeface="Source Sans Pro Bold"/>
                <a:ea typeface="Source Sans Pro Bold"/>
              </a:rPr>
              <a:t>Zoom sur les 5 ateliers d’EBIOS RM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72558" y="-8072558"/>
            <a:ext cx="2142884" cy="18288000"/>
            <a:chOff x="0" y="0"/>
            <a:chExt cx="564381" cy="4816593"/>
          </a:xfrm>
        </p:grpSpPr>
        <p:sp>
          <p:nvSpPr>
            <p:cNvPr id="3" name="Freeform 3"/>
            <p:cNvSpPr/>
            <p:nvPr/>
          </p:nvSpPr>
          <p:spPr>
            <a:xfrm>
              <a:off x="0" y="0"/>
              <a:ext cx="564381" cy="4816592"/>
            </a:xfrm>
            <a:custGeom>
              <a:avLst/>
              <a:gdLst/>
              <a:ahLst/>
              <a:cxnLst/>
              <a:rect l="l" t="t" r="r" b="b"/>
              <a:pathLst>
                <a:path w="564381" h="4816592">
                  <a:moveTo>
                    <a:pt x="0" y="0"/>
                  </a:moveTo>
                  <a:lnTo>
                    <a:pt x="564381" y="0"/>
                  </a:lnTo>
                  <a:lnTo>
                    <a:pt x="564381" y="4816592"/>
                  </a:lnTo>
                  <a:lnTo>
                    <a:pt x="0" y="4816592"/>
                  </a:lnTo>
                  <a:close/>
                </a:path>
              </a:pathLst>
            </a:custGeom>
            <a:solidFill>
              <a:srgbClr val="F4A02C"/>
            </a:solidFill>
          </p:spPr>
        </p:sp>
        <p:sp>
          <p:nvSpPr>
            <p:cNvPr id="4" name="TextBox 4"/>
            <p:cNvSpPr txBox="1"/>
            <p:nvPr/>
          </p:nvSpPr>
          <p:spPr>
            <a:xfrm>
              <a:off x="0" y="-47625"/>
              <a:ext cx="564381" cy="4864218"/>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422184" y="540800"/>
            <a:ext cx="3229954" cy="1114334"/>
          </a:xfrm>
          <a:custGeom>
            <a:avLst/>
            <a:gdLst/>
            <a:ahLst/>
            <a:cxnLst/>
            <a:rect l="l" t="t" r="r" b="b"/>
            <a:pathLst>
              <a:path w="3229954" h="1114334">
                <a:moveTo>
                  <a:pt x="0" y="0"/>
                </a:moveTo>
                <a:lnTo>
                  <a:pt x="3229954" y="0"/>
                </a:lnTo>
                <a:lnTo>
                  <a:pt x="3229954" y="1114334"/>
                </a:lnTo>
                <a:lnTo>
                  <a:pt x="0" y="1114334"/>
                </a:lnTo>
                <a:lnTo>
                  <a:pt x="0" y="0"/>
                </a:lnTo>
                <a:close/>
              </a:path>
            </a:pathLst>
          </a:custGeom>
          <a:blipFill>
            <a:blip r:embed="rId2"/>
            <a:stretch>
              <a:fillRect/>
            </a:stretch>
          </a:blipFill>
        </p:spPr>
      </p:sp>
      <p:sp>
        <p:nvSpPr>
          <p:cNvPr id="6" name="TextBox 6"/>
          <p:cNvSpPr txBox="1"/>
          <p:nvPr/>
        </p:nvSpPr>
        <p:spPr>
          <a:xfrm>
            <a:off x="456285" y="94001"/>
            <a:ext cx="13054011" cy="2451909"/>
          </a:xfrm>
          <a:prstGeom prst="rect">
            <a:avLst/>
          </a:prstGeom>
        </p:spPr>
        <p:txBody>
          <a:bodyPr lIns="0" tIns="0" rIns="0" bIns="0" rtlCol="0" anchor="t">
            <a:spAutoFit/>
          </a:bodyPr>
          <a:lstStyle/>
          <a:p>
            <a:pPr algn="l">
              <a:lnSpc>
                <a:spcPts val="9818"/>
              </a:lnSpc>
            </a:pPr>
            <a:r>
              <a:rPr lang="en-US" sz="7013">
                <a:solidFill>
                  <a:srgbClr val="FFFFFF"/>
                </a:solidFill>
                <a:latin typeface="The Youngest Serif"/>
                <a:ea typeface="The Youngest Serif"/>
                <a:cs typeface="The Youngest Serif"/>
                <a:sym typeface="The Youngest Serif"/>
              </a:rPr>
              <a:t>EBIOS RM – Atelier 5 </a:t>
            </a:r>
          </a:p>
          <a:p>
            <a:pPr marL="0" lvl="0" indent="0" algn="l">
              <a:lnSpc>
                <a:spcPts val="9818"/>
              </a:lnSpc>
              <a:spcBef>
                <a:spcPct val="0"/>
              </a:spcBef>
            </a:pPr>
            <a:endParaRPr lang="en-US" sz="7013">
              <a:solidFill>
                <a:srgbClr val="FFFFFF"/>
              </a:solidFill>
              <a:latin typeface="The Youngest Serif"/>
              <a:ea typeface="The Youngest Serif"/>
              <a:cs typeface="The Youngest Serif"/>
              <a:sym typeface="The Youngest Serif"/>
            </a:endParaRPr>
          </a:p>
        </p:txBody>
      </p:sp>
      <p:sp>
        <p:nvSpPr>
          <p:cNvPr id="7" name="TextBox 7"/>
          <p:cNvSpPr txBox="1"/>
          <p:nvPr/>
        </p:nvSpPr>
        <p:spPr>
          <a:xfrm>
            <a:off x="-347699" y="1448543"/>
            <a:ext cx="6991951" cy="908482"/>
          </a:xfrm>
          <a:prstGeom prst="rect">
            <a:avLst/>
          </a:prstGeom>
        </p:spPr>
        <p:txBody>
          <a:bodyPr lIns="0" tIns="0" rIns="0" bIns="0" rtlCol="0" anchor="t">
            <a:spAutoFit/>
          </a:bodyPr>
          <a:lstStyle/>
          <a:p>
            <a:pPr algn="ctr">
              <a:lnSpc>
                <a:spcPts val="3517"/>
              </a:lnSpc>
            </a:pPr>
            <a:r>
              <a:rPr lang="en-US" sz="3517">
                <a:solidFill>
                  <a:srgbClr val="000000"/>
                </a:solidFill>
                <a:latin typeface="Intro Rust"/>
                <a:ea typeface="Intro Rust"/>
                <a:cs typeface="Intro Rust"/>
                <a:sym typeface="Intro Rust"/>
              </a:rPr>
              <a:t>Traitement du risque</a:t>
            </a:r>
          </a:p>
          <a:p>
            <a:pPr marL="0" lvl="0" indent="0" algn="ctr">
              <a:lnSpc>
                <a:spcPts val="3517"/>
              </a:lnSpc>
              <a:spcBef>
                <a:spcPct val="0"/>
              </a:spcBef>
            </a:pPr>
            <a:endParaRPr lang="en-US" sz="3517">
              <a:solidFill>
                <a:srgbClr val="000000"/>
              </a:solidFill>
              <a:latin typeface="Intro Rust"/>
              <a:ea typeface="Intro Rust"/>
              <a:cs typeface="Intro Rust"/>
              <a:sym typeface="Intro Rust"/>
            </a:endParaRPr>
          </a:p>
        </p:txBody>
      </p:sp>
      <p:grpSp>
        <p:nvGrpSpPr>
          <p:cNvPr id="8" name="Group 8"/>
          <p:cNvGrpSpPr/>
          <p:nvPr/>
        </p:nvGrpSpPr>
        <p:grpSpPr>
          <a:xfrm>
            <a:off x="934345" y="4812546"/>
            <a:ext cx="177593" cy="153919"/>
            <a:chOff x="0" y="0"/>
            <a:chExt cx="45719" cy="39625"/>
          </a:xfrm>
        </p:grpSpPr>
        <p:sp>
          <p:nvSpPr>
            <p:cNvPr id="9" name="Freeform 9"/>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10" name="TextBox 10"/>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11" name="TextBox 11"/>
          <p:cNvSpPr txBox="1"/>
          <p:nvPr/>
        </p:nvSpPr>
        <p:spPr>
          <a:xfrm>
            <a:off x="287964" y="3903850"/>
            <a:ext cx="15044653" cy="475362"/>
          </a:xfrm>
          <a:prstGeom prst="rect">
            <a:avLst/>
          </a:prstGeom>
        </p:spPr>
        <p:txBody>
          <a:bodyPr lIns="0" tIns="0" rIns="0" bIns="0" rtlCol="0" anchor="t">
            <a:spAutoFit/>
          </a:bodyPr>
          <a:lstStyle/>
          <a:p>
            <a:pPr marL="574283" lvl="1" indent="-287142" algn="l">
              <a:lnSpc>
                <a:spcPts val="3723"/>
              </a:lnSpc>
              <a:buFont typeface="Arial"/>
              <a:buChar char="•"/>
            </a:pPr>
            <a:r>
              <a:rPr lang="en-US" sz="2659">
                <a:solidFill>
                  <a:srgbClr val="000000"/>
                </a:solidFill>
                <a:latin typeface="Poppins"/>
                <a:ea typeface="Poppins"/>
                <a:cs typeface="Poppins"/>
                <a:sym typeface="Poppins"/>
              </a:rPr>
              <a:t>Évaluer et documenter les </a:t>
            </a:r>
            <a:r>
              <a:rPr lang="en-US" sz="2659" b="1">
                <a:solidFill>
                  <a:srgbClr val="000000"/>
                </a:solidFill>
                <a:latin typeface="Poppins Bold"/>
                <a:ea typeface="Poppins Bold"/>
                <a:cs typeface="Poppins Bold"/>
                <a:sym typeface="Poppins Bold"/>
              </a:rPr>
              <a:t>risques résiduels</a:t>
            </a:r>
          </a:p>
        </p:txBody>
      </p:sp>
      <p:sp>
        <p:nvSpPr>
          <p:cNvPr id="12" name="TextBox 12"/>
          <p:cNvSpPr txBox="1"/>
          <p:nvPr/>
        </p:nvSpPr>
        <p:spPr>
          <a:xfrm>
            <a:off x="1337821" y="4643055"/>
            <a:ext cx="15403304" cy="797791"/>
          </a:xfrm>
          <a:prstGeom prst="rect">
            <a:avLst/>
          </a:prstGeom>
        </p:spPr>
        <p:txBody>
          <a:bodyPr lIns="0" tIns="0" rIns="0" bIns="0" rtlCol="0" anchor="t">
            <a:spAutoFit/>
          </a:bodyPr>
          <a:lstStyle/>
          <a:p>
            <a:pPr marL="0" lvl="1" indent="0" algn="l">
              <a:lnSpc>
                <a:spcPts val="3220"/>
              </a:lnSpc>
              <a:spcBef>
                <a:spcPct val="0"/>
              </a:spcBef>
            </a:pPr>
            <a:r>
              <a:rPr lang="en-US" sz="2300" u="none" strike="noStrike">
                <a:solidFill>
                  <a:srgbClr val="000000"/>
                </a:solidFill>
                <a:latin typeface="Poppins"/>
                <a:ea typeface="Poppins"/>
                <a:cs typeface="Poppins"/>
                <a:sym typeface="Poppins"/>
              </a:rPr>
              <a:t>Comparer l’avancement de la réduction du niveau des risques grâce à la mise en œuvre progressive des mesures au niveau initial et faire décider en fonction </a:t>
            </a:r>
          </a:p>
        </p:txBody>
      </p:sp>
      <p:grpSp>
        <p:nvGrpSpPr>
          <p:cNvPr id="13" name="Group 13"/>
          <p:cNvGrpSpPr/>
          <p:nvPr/>
        </p:nvGrpSpPr>
        <p:grpSpPr>
          <a:xfrm>
            <a:off x="941783" y="6929508"/>
            <a:ext cx="177593" cy="153919"/>
            <a:chOff x="0" y="0"/>
            <a:chExt cx="45719" cy="39625"/>
          </a:xfrm>
        </p:grpSpPr>
        <p:sp>
          <p:nvSpPr>
            <p:cNvPr id="14" name="Freeform 14"/>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15" name="TextBox 15"/>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16" name="TextBox 16"/>
          <p:cNvSpPr txBox="1"/>
          <p:nvPr/>
        </p:nvSpPr>
        <p:spPr>
          <a:xfrm>
            <a:off x="287964" y="6302817"/>
            <a:ext cx="15044653" cy="328394"/>
          </a:xfrm>
          <a:prstGeom prst="rect">
            <a:avLst/>
          </a:prstGeom>
        </p:spPr>
        <p:txBody>
          <a:bodyPr lIns="0" tIns="0" rIns="0" bIns="0" rtlCol="0" anchor="t">
            <a:spAutoFit/>
          </a:bodyPr>
          <a:lstStyle/>
          <a:p>
            <a:pPr marL="574283" lvl="1" indent="-287142" algn="l">
              <a:lnSpc>
                <a:spcPts val="2181"/>
              </a:lnSpc>
              <a:buFont typeface="Arial"/>
              <a:buChar char="•"/>
            </a:pPr>
            <a:r>
              <a:rPr lang="en-US" sz="2659">
                <a:solidFill>
                  <a:srgbClr val="000000"/>
                </a:solidFill>
                <a:latin typeface="Poppins"/>
                <a:ea typeface="Poppins"/>
                <a:cs typeface="Poppins"/>
                <a:sym typeface="Poppins"/>
              </a:rPr>
              <a:t>Mettre en place le cadre de </a:t>
            </a:r>
            <a:r>
              <a:rPr lang="en-US" sz="2659" b="1">
                <a:solidFill>
                  <a:srgbClr val="000000"/>
                </a:solidFill>
                <a:latin typeface="Poppins Bold"/>
                <a:ea typeface="Poppins Bold"/>
                <a:cs typeface="Poppins Bold"/>
                <a:sym typeface="Poppins Bold"/>
              </a:rPr>
              <a:t>suivi des risques</a:t>
            </a:r>
          </a:p>
        </p:txBody>
      </p:sp>
      <p:sp>
        <p:nvSpPr>
          <p:cNvPr id="17" name="TextBox 17"/>
          <p:cNvSpPr txBox="1"/>
          <p:nvPr/>
        </p:nvSpPr>
        <p:spPr>
          <a:xfrm>
            <a:off x="1345260" y="6760017"/>
            <a:ext cx="15403304" cy="398261"/>
          </a:xfrm>
          <a:prstGeom prst="rect">
            <a:avLst/>
          </a:prstGeom>
        </p:spPr>
        <p:txBody>
          <a:bodyPr lIns="0" tIns="0" rIns="0" bIns="0" rtlCol="0" anchor="t">
            <a:spAutoFit/>
          </a:bodyPr>
          <a:lstStyle/>
          <a:p>
            <a:pPr marL="0" lvl="1" indent="0" algn="l">
              <a:lnSpc>
                <a:spcPts val="3220"/>
              </a:lnSpc>
              <a:spcBef>
                <a:spcPct val="0"/>
              </a:spcBef>
            </a:pPr>
            <a:r>
              <a:rPr lang="en-US" sz="2300" u="none" strike="noStrike">
                <a:solidFill>
                  <a:srgbClr val="000000"/>
                </a:solidFill>
                <a:latin typeface="Poppins"/>
                <a:ea typeface="Poppins"/>
                <a:cs typeface="Poppins"/>
                <a:sym typeface="Poppins"/>
              </a:rPr>
              <a:t>Élaborer des indicateurs, améliorer la gouvernance, gérer les cycles</a:t>
            </a:r>
          </a:p>
        </p:txBody>
      </p:sp>
      <p:grpSp>
        <p:nvGrpSpPr>
          <p:cNvPr id="18" name="Group 18"/>
          <p:cNvGrpSpPr/>
          <p:nvPr/>
        </p:nvGrpSpPr>
        <p:grpSpPr>
          <a:xfrm>
            <a:off x="941783" y="7553082"/>
            <a:ext cx="177593" cy="153919"/>
            <a:chOff x="0" y="0"/>
            <a:chExt cx="45719" cy="39625"/>
          </a:xfrm>
        </p:grpSpPr>
        <p:sp>
          <p:nvSpPr>
            <p:cNvPr id="19" name="Freeform 19"/>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20" name="TextBox 20"/>
            <p:cNvSpPr txBox="1"/>
            <p:nvPr/>
          </p:nvSpPr>
          <p:spPr>
            <a:xfrm>
              <a:off x="0" y="-47625"/>
              <a:ext cx="45719" cy="87250"/>
            </a:xfrm>
            <a:prstGeom prst="rect">
              <a:avLst/>
            </a:prstGeom>
          </p:spPr>
          <p:txBody>
            <a:bodyPr lIns="50800" tIns="50800" rIns="50800" bIns="50800" rtlCol="0" anchor="ctr"/>
            <a:lstStyle/>
            <a:p>
              <a:pPr algn="ctr">
                <a:lnSpc>
                  <a:spcPts val="2800"/>
                </a:lnSpc>
              </a:pPr>
              <a:endParaRPr/>
            </a:p>
          </p:txBody>
        </p:sp>
      </p:grpSp>
      <p:sp>
        <p:nvSpPr>
          <p:cNvPr id="21" name="TextBox 21"/>
          <p:cNvSpPr txBox="1"/>
          <p:nvPr/>
        </p:nvSpPr>
        <p:spPr>
          <a:xfrm>
            <a:off x="1345260" y="7383591"/>
            <a:ext cx="15403304" cy="398780"/>
          </a:xfrm>
          <a:prstGeom prst="rect">
            <a:avLst/>
          </a:prstGeom>
        </p:spPr>
        <p:txBody>
          <a:bodyPr lIns="0" tIns="0" rIns="0" bIns="0" rtlCol="0" anchor="t">
            <a:spAutoFit/>
          </a:bodyPr>
          <a:lstStyle/>
          <a:p>
            <a:pPr marL="0" lvl="1" indent="0" algn="l">
              <a:lnSpc>
                <a:spcPts val="3220"/>
              </a:lnSpc>
              <a:spcBef>
                <a:spcPct val="0"/>
              </a:spcBef>
            </a:pPr>
            <a:r>
              <a:rPr lang="en-US" sz="2300" i="1" u="none" strike="noStrike" dirty="0">
                <a:solidFill>
                  <a:srgbClr val="000000"/>
                </a:solidFill>
                <a:latin typeface="Poppins Italics"/>
                <a:ea typeface="Poppins Italics"/>
                <a:cs typeface="Poppins Italics"/>
                <a:sym typeface="Poppins Italics"/>
              </a:rPr>
              <a:t>Ex : </a:t>
            </a:r>
            <a:r>
              <a:rPr lang="en-US" sz="2300" i="1" u="none" strike="noStrike" dirty="0" err="1">
                <a:solidFill>
                  <a:srgbClr val="000000"/>
                </a:solidFill>
                <a:latin typeface="Poppins Italics"/>
                <a:ea typeface="Poppins Italics"/>
                <a:cs typeface="Poppins Italics"/>
                <a:sym typeface="Poppins Italics"/>
              </a:rPr>
              <a:t>comité</a:t>
            </a:r>
            <a:r>
              <a:rPr lang="en-US" sz="2300" i="1" u="none" strike="noStrike" dirty="0">
                <a:solidFill>
                  <a:srgbClr val="000000"/>
                </a:solidFill>
                <a:latin typeface="Poppins Italics"/>
                <a:ea typeface="Poppins Italics"/>
                <a:cs typeface="Poppins Italics"/>
                <a:sym typeface="Poppins Italics"/>
              </a:rPr>
              <a:t> de pilotage se </a:t>
            </a:r>
            <a:r>
              <a:rPr lang="en-US" sz="2300" i="1" u="none" strike="noStrike" dirty="0" err="1">
                <a:solidFill>
                  <a:srgbClr val="000000"/>
                </a:solidFill>
                <a:latin typeface="Poppins Italics"/>
                <a:ea typeface="Poppins Italics"/>
                <a:cs typeface="Poppins Italics"/>
                <a:sym typeface="Poppins Italics"/>
              </a:rPr>
              <a:t>réunissant</a:t>
            </a:r>
            <a:r>
              <a:rPr lang="en-US" sz="2300" i="1" u="none" strike="noStrike" dirty="0">
                <a:solidFill>
                  <a:srgbClr val="000000"/>
                </a:solidFill>
                <a:latin typeface="Poppins Italics"/>
                <a:ea typeface="Poppins Italics"/>
                <a:cs typeface="Poppins Italics"/>
                <a:sym typeface="Poppins Italics"/>
              </a:rPr>
              <a:t> </a:t>
            </a:r>
            <a:r>
              <a:rPr lang="en-US" sz="2300" i="1" u="none" strike="noStrike" dirty="0" err="1">
                <a:solidFill>
                  <a:srgbClr val="000000"/>
                </a:solidFill>
                <a:latin typeface="Poppins Italics"/>
                <a:ea typeface="Poppins Italics"/>
                <a:cs typeface="Poppins Italics"/>
                <a:sym typeface="Poppins Italics"/>
              </a:rPr>
              <a:t>tous</a:t>
            </a:r>
            <a:r>
              <a:rPr lang="en-US" sz="2300" i="1" u="none" strike="noStrike" dirty="0">
                <a:solidFill>
                  <a:srgbClr val="000000"/>
                </a:solidFill>
                <a:latin typeface="Poppins Italics"/>
                <a:ea typeface="Poppins Italics"/>
                <a:cs typeface="Poppins Italics"/>
                <a:sym typeface="Poppins Italics"/>
              </a:rPr>
              <a:t> les 6 </a:t>
            </a:r>
            <a:r>
              <a:rPr lang="en-US" sz="2300" i="1" u="none" strike="noStrike" dirty="0" err="1">
                <a:solidFill>
                  <a:srgbClr val="000000"/>
                </a:solidFill>
                <a:latin typeface="Poppins Italics"/>
                <a:ea typeface="Poppins Italics"/>
                <a:cs typeface="Poppins Italics"/>
                <a:sym typeface="Poppins Italics"/>
              </a:rPr>
              <a:t>mois</a:t>
            </a:r>
            <a:r>
              <a:rPr lang="en-US" sz="2300" i="1" u="none" strike="noStrike" dirty="0">
                <a:solidFill>
                  <a:srgbClr val="000000"/>
                </a:solidFill>
                <a:latin typeface="Poppins Italics"/>
                <a:ea typeface="Poppins Italics"/>
                <a:cs typeface="Poppins Italics"/>
                <a:sym typeface="Poppins Italics"/>
              </a:rPr>
              <a:t> </a:t>
            </a:r>
          </a:p>
        </p:txBody>
      </p:sp>
      <p:sp>
        <p:nvSpPr>
          <p:cNvPr id="23" name="TextBox 15">
            <a:extLst>
              <a:ext uri="{FF2B5EF4-FFF2-40B4-BE49-F238E27FC236}">
                <a16:creationId xmlns:a16="http://schemas.microsoft.com/office/drawing/2014/main" id="{93B09D49-B4D2-6B1B-0107-828A7C338FAC}"/>
              </a:ext>
            </a:extLst>
          </p:cNvPr>
          <p:cNvSpPr txBox="1"/>
          <p:nvPr/>
        </p:nvSpPr>
        <p:spPr>
          <a:xfrm>
            <a:off x="17446145" y="9429318"/>
            <a:ext cx="797664" cy="633763"/>
          </a:xfrm>
          <a:prstGeom prst="rect">
            <a:avLst/>
          </a:prstGeom>
        </p:spPr>
        <p:txBody>
          <a:bodyPr wrap="square"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3" tooltip="https://www.linkedin.com/feed/update/urn:li:activity:7283784816095887360"/>
              </a:rPr>
              <a:t>29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72558" y="-8072558"/>
            <a:ext cx="2142884" cy="18288000"/>
            <a:chOff x="0" y="0"/>
            <a:chExt cx="564381" cy="4816593"/>
          </a:xfrm>
        </p:grpSpPr>
        <p:sp>
          <p:nvSpPr>
            <p:cNvPr id="3" name="Freeform 3"/>
            <p:cNvSpPr/>
            <p:nvPr/>
          </p:nvSpPr>
          <p:spPr>
            <a:xfrm>
              <a:off x="0" y="0"/>
              <a:ext cx="564381" cy="4816592"/>
            </a:xfrm>
            <a:custGeom>
              <a:avLst/>
              <a:gdLst/>
              <a:ahLst/>
              <a:cxnLst/>
              <a:rect l="l" t="t" r="r" b="b"/>
              <a:pathLst>
                <a:path w="564381" h="4816592">
                  <a:moveTo>
                    <a:pt x="0" y="0"/>
                  </a:moveTo>
                  <a:lnTo>
                    <a:pt x="564381" y="0"/>
                  </a:lnTo>
                  <a:lnTo>
                    <a:pt x="564381" y="4816592"/>
                  </a:lnTo>
                  <a:lnTo>
                    <a:pt x="0" y="4816592"/>
                  </a:lnTo>
                  <a:close/>
                </a:path>
              </a:pathLst>
            </a:custGeom>
            <a:solidFill>
              <a:srgbClr val="F4A02C"/>
            </a:solidFill>
          </p:spPr>
        </p:sp>
        <p:sp>
          <p:nvSpPr>
            <p:cNvPr id="4" name="TextBox 4"/>
            <p:cNvSpPr txBox="1"/>
            <p:nvPr/>
          </p:nvSpPr>
          <p:spPr>
            <a:xfrm>
              <a:off x="0" y="-47625"/>
              <a:ext cx="564381" cy="4864218"/>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422184" y="540800"/>
            <a:ext cx="3229954" cy="1114334"/>
          </a:xfrm>
          <a:custGeom>
            <a:avLst/>
            <a:gdLst/>
            <a:ahLst/>
            <a:cxnLst/>
            <a:rect l="l" t="t" r="r" b="b"/>
            <a:pathLst>
              <a:path w="3229954" h="1114334">
                <a:moveTo>
                  <a:pt x="0" y="0"/>
                </a:moveTo>
                <a:lnTo>
                  <a:pt x="3229954" y="0"/>
                </a:lnTo>
                <a:lnTo>
                  <a:pt x="3229954" y="1114334"/>
                </a:lnTo>
                <a:lnTo>
                  <a:pt x="0" y="1114334"/>
                </a:lnTo>
                <a:lnTo>
                  <a:pt x="0" y="0"/>
                </a:lnTo>
                <a:close/>
              </a:path>
            </a:pathLst>
          </a:custGeom>
          <a:blipFill>
            <a:blip r:embed="rId2"/>
            <a:stretch>
              <a:fillRect/>
            </a:stretch>
          </a:blipFill>
        </p:spPr>
      </p:sp>
      <p:sp>
        <p:nvSpPr>
          <p:cNvPr id="6" name="Freeform 6"/>
          <p:cNvSpPr/>
          <p:nvPr/>
        </p:nvSpPr>
        <p:spPr>
          <a:xfrm>
            <a:off x="1574209" y="2564737"/>
            <a:ext cx="14816153" cy="7283028"/>
          </a:xfrm>
          <a:custGeom>
            <a:avLst/>
            <a:gdLst/>
            <a:ahLst/>
            <a:cxnLst/>
            <a:rect l="l" t="t" r="r" b="b"/>
            <a:pathLst>
              <a:path w="14816153" h="7283028">
                <a:moveTo>
                  <a:pt x="0" y="0"/>
                </a:moveTo>
                <a:lnTo>
                  <a:pt x="14816152" y="0"/>
                </a:lnTo>
                <a:lnTo>
                  <a:pt x="14816152" y="7283028"/>
                </a:lnTo>
                <a:lnTo>
                  <a:pt x="0" y="7283028"/>
                </a:lnTo>
                <a:lnTo>
                  <a:pt x="0" y="0"/>
                </a:lnTo>
                <a:close/>
              </a:path>
            </a:pathLst>
          </a:custGeom>
          <a:blipFill>
            <a:blip r:embed="rId3"/>
            <a:stretch>
              <a:fillRect t="-3108" r="-1876" b="-3108"/>
            </a:stretch>
          </a:blipFill>
        </p:spPr>
      </p:sp>
      <p:sp>
        <p:nvSpPr>
          <p:cNvPr id="7" name="TextBox 7"/>
          <p:cNvSpPr txBox="1"/>
          <p:nvPr/>
        </p:nvSpPr>
        <p:spPr>
          <a:xfrm>
            <a:off x="456285" y="94001"/>
            <a:ext cx="13054011" cy="1208320"/>
          </a:xfrm>
          <a:prstGeom prst="rect">
            <a:avLst/>
          </a:prstGeom>
        </p:spPr>
        <p:txBody>
          <a:bodyPr lIns="0" tIns="0" rIns="0" bIns="0" rtlCol="0" anchor="t">
            <a:spAutoFit/>
          </a:bodyPr>
          <a:lstStyle/>
          <a:p>
            <a:pPr marL="0" lvl="0" indent="0" algn="l">
              <a:lnSpc>
                <a:spcPts val="9818"/>
              </a:lnSpc>
              <a:spcBef>
                <a:spcPct val="0"/>
              </a:spcBef>
            </a:pPr>
            <a:r>
              <a:rPr lang="en-US" sz="7013">
                <a:solidFill>
                  <a:srgbClr val="FFFFFF"/>
                </a:solidFill>
                <a:latin typeface="The Youngest Serif"/>
                <a:ea typeface="The Youngest Serif"/>
                <a:cs typeface="The Youngest Serif"/>
                <a:sym typeface="The Youngest Serif"/>
              </a:rPr>
              <a:t>Risques résiduels</a:t>
            </a:r>
          </a:p>
        </p:txBody>
      </p:sp>
      <p:sp>
        <p:nvSpPr>
          <p:cNvPr id="8" name="TextBox 8"/>
          <p:cNvSpPr txBox="1"/>
          <p:nvPr/>
        </p:nvSpPr>
        <p:spPr>
          <a:xfrm>
            <a:off x="-1921767" y="1359471"/>
            <a:ext cx="6991951" cy="470332"/>
          </a:xfrm>
          <a:prstGeom prst="rect">
            <a:avLst/>
          </a:prstGeom>
        </p:spPr>
        <p:txBody>
          <a:bodyPr lIns="0" tIns="0" rIns="0" bIns="0" rtlCol="0" anchor="t">
            <a:spAutoFit/>
          </a:bodyPr>
          <a:lstStyle/>
          <a:p>
            <a:pPr marL="0" lvl="0" indent="0" algn="ctr">
              <a:lnSpc>
                <a:spcPts val="3517"/>
              </a:lnSpc>
              <a:spcBef>
                <a:spcPct val="0"/>
              </a:spcBef>
            </a:pPr>
            <a:r>
              <a:rPr lang="en-US" sz="3517">
                <a:solidFill>
                  <a:srgbClr val="000000"/>
                </a:solidFill>
                <a:latin typeface="Intro Rust"/>
                <a:ea typeface="Intro Rust"/>
                <a:cs typeface="Intro Rust"/>
                <a:sym typeface="Intro Rust"/>
              </a:rPr>
              <a:t>Exemple </a:t>
            </a:r>
          </a:p>
        </p:txBody>
      </p:sp>
      <p:sp>
        <p:nvSpPr>
          <p:cNvPr id="9" name="TextBox 15">
            <a:extLst>
              <a:ext uri="{FF2B5EF4-FFF2-40B4-BE49-F238E27FC236}">
                <a16:creationId xmlns:a16="http://schemas.microsoft.com/office/drawing/2014/main" id="{A09A2FFC-DFF3-FDB8-6620-8D62906E07D1}"/>
              </a:ext>
            </a:extLst>
          </p:cNvPr>
          <p:cNvSpPr txBox="1"/>
          <p:nvPr/>
        </p:nvSpPr>
        <p:spPr>
          <a:xfrm>
            <a:off x="17410286" y="9429318"/>
            <a:ext cx="797664" cy="633763"/>
          </a:xfrm>
          <a:prstGeom prst="rect">
            <a:avLst/>
          </a:prstGeom>
        </p:spPr>
        <p:txBody>
          <a:bodyPr wrap="square"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4" tooltip="https://www.linkedin.com/feed/update/urn:li:activity:7283784816095887360"/>
              </a:rPr>
              <a:t>30</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72558" y="-8072558"/>
            <a:ext cx="2142884" cy="18288000"/>
            <a:chOff x="0" y="0"/>
            <a:chExt cx="564381" cy="4816593"/>
          </a:xfrm>
        </p:grpSpPr>
        <p:sp>
          <p:nvSpPr>
            <p:cNvPr id="3" name="Freeform 3"/>
            <p:cNvSpPr/>
            <p:nvPr/>
          </p:nvSpPr>
          <p:spPr>
            <a:xfrm>
              <a:off x="0" y="0"/>
              <a:ext cx="564381" cy="4816592"/>
            </a:xfrm>
            <a:custGeom>
              <a:avLst/>
              <a:gdLst/>
              <a:ahLst/>
              <a:cxnLst/>
              <a:rect l="l" t="t" r="r" b="b"/>
              <a:pathLst>
                <a:path w="564381" h="4816592">
                  <a:moveTo>
                    <a:pt x="0" y="0"/>
                  </a:moveTo>
                  <a:lnTo>
                    <a:pt x="564381" y="0"/>
                  </a:lnTo>
                  <a:lnTo>
                    <a:pt x="564381" y="4816592"/>
                  </a:lnTo>
                  <a:lnTo>
                    <a:pt x="0" y="4816592"/>
                  </a:lnTo>
                  <a:close/>
                </a:path>
              </a:pathLst>
            </a:custGeom>
            <a:solidFill>
              <a:srgbClr val="F4A02C"/>
            </a:solidFill>
          </p:spPr>
        </p:sp>
        <p:sp>
          <p:nvSpPr>
            <p:cNvPr id="4" name="TextBox 4"/>
            <p:cNvSpPr txBox="1"/>
            <p:nvPr/>
          </p:nvSpPr>
          <p:spPr>
            <a:xfrm>
              <a:off x="0" y="-47625"/>
              <a:ext cx="564381" cy="4864218"/>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422184" y="540800"/>
            <a:ext cx="3229954" cy="1114334"/>
          </a:xfrm>
          <a:custGeom>
            <a:avLst/>
            <a:gdLst/>
            <a:ahLst/>
            <a:cxnLst/>
            <a:rect l="l" t="t" r="r" b="b"/>
            <a:pathLst>
              <a:path w="3229954" h="1114334">
                <a:moveTo>
                  <a:pt x="0" y="0"/>
                </a:moveTo>
                <a:lnTo>
                  <a:pt x="3229954" y="0"/>
                </a:lnTo>
                <a:lnTo>
                  <a:pt x="3229954" y="1114334"/>
                </a:lnTo>
                <a:lnTo>
                  <a:pt x="0" y="1114334"/>
                </a:lnTo>
                <a:lnTo>
                  <a:pt x="0" y="0"/>
                </a:lnTo>
                <a:close/>
              </a:path>
            </a:pathLst>
          </a:custGeom>
          <a:blipFill>
            <a:blip r:embed="rId2"/>
            <a:stretch>
              <a:fillRect/>
            </a:stretch>
          </a:blipFill>
        </p:spPr>
      </p:sp>
      <p:sp>
        <p:nvSpPr>
          <p:cNvPr id="6" name="Freeform 6"/>
          <p:cNvSpPr/>
          <p:nvPr/>
        </p:nvSpPr>
        <p:spPr>
          <a:xfrm>
            <a:off x="1028700" y="2343530"/>
            <a:ext cx="15911848" cy="7767640"/>
          </a:xfrm>
          <a:custGeom>
            <a:avLst/>
            <a:gdLst/>
            <a:ahLst/>
            <a:cxnLst/>
            <a:rect l="l" t="t" r="r" b="b"/>
            <a:pathLst>
              <a:path w="15911848" h="7767640">
                <a:moveTo>
                  <a:pt x="0" y="0"/>
                </a:moveTo>
                <a:lnTo>
                  <a:pt x="15911848" y="0"/>
                </a:lnTo>
                <a:lnTo>
                  <a:pt x="15911848" y="7767639"/>
                </a:lnTo>
                <a:lnTo>
                  <a:pt x="0" y="7767639"/>
                </a:lnTo>
                <a:lnTo>
                  <a:pt x="0" y="0"/>
                </a:lnTo>
                <a:close/>
              </a:path>
            </a:pathLst>
          </a:custGeom>
          <a:blipFill>
            <a:blip r:embed="rId3"/>
            <a:stretch>
              <a:fillRect t="-1911"/>
            </a:stretch>
          </a:blipFill>
        </p:spPr>
      </p:sp>
      <p:sp>
        <p:nvSpPr>
          <p:cNvPr id="7" name="TextBox 7"/>
          <p:cNvSpPr txBox="1"/>
          <p:nvPr/>
        </p:nvSpPr>
        <p:spPr>
          <a:xfrm>
            <a:off x="456285" y="94001"/>
            <a:ext cx="13054011" cy="2451909"/>
          </a:xfrm>
          <a:prstGeom prst="rect">
            <a:avLst/>
          </a:prstGeom>
        </p:spPr>
        <p:txBody>
          <a:bodyPr lIns="0" tIns="0" rIns="0" bIns="0" rtlCol="0" anchor="t">
            <a:spAutoFit/>
          </a:bodyPr>
          <a:lstStyle/>
          <a:p>
            <a:pPr algn="l">
              <a:lnSpc>
                <a:spcPts val="9818"/>
              </a:lnSpc>
            </a:pPr>
            <a:r>
              <a:rPr lang="en-US" sz="7013">
                <a:solidFill>
                  <a:srgbClr val="FFFFFF"/>
                </a:solidFill>
                <a:latin typeface="The Youngest Serif"/>
                <a:ea typeface="The Youngest Serif"/>
                <a:cs typeface="The Youngest Serif"/>
                <a:sym typeface="The Youngest Serif"/>
              </a:rPr>
              <a:t>Cadre de suivi des risque </a:t>
            </a:r>
          </a:p>
          <a:p>
            <a:pPr marL="0" lvl="0" indent="0" algn="l">
              <a:lnSpc>
                <a:spcPts val="9818"/>
              </a:lnSpc>
              <a:spcBef>
                <a:spcPct val="0"/>
              </a:spcBef>
            </a:pPr>
            <a:endParaRPr lang="en-US" sz="7013">
              <a:solidFill>
                <a:srgbClr val="FFFFFF"/>
              </a:solidFill>
              <a:latin typeface="The Youngest Serif"/>
              <a:ea typeface="The Youngest Serif"/>
              <a:cs typeface="The Youngest Serif"/>
              <a:sym typeface="The Youngest Serif"/>
            </a:endParaRPr>
          </a:p>
        </p:txBody>
      </p:sp>
      <p:sp>
        <p:nvSpPr>
          <p:cNvPr id="8" name="TextBox 8"/>
          <p:cNvSpPr txBox="1"/>
          <p:nvPr/>
        </p:nvSpPr>
        <p:spPr>
          <a:xfrm>
            <a:off x="-1921767" y="1359471"/>
            <a:ext cx="6991951" cy="470332"/>
          </a:xfrm>
          <a:prstGeom prst="rect">
            <a:avLst/>
          </a:prstGeom>
        </p:spPr>
        <p:txBody>
          <a:bodyPr lIns="0" tIns="0" rIns="0" bIns="0" rtlCol="0" anchor="t">
            <a:spAutoFit/>
          </a:bodyPr>
          <a:lstStyle/>
          <a:p>
            <a:pPr marL="0" lvl="0" indent="0" algn="ctr">
              <a:lnSpc>
                <a:spcPts val="3517"/>
              </a:lnSpc>
              <a:spcBef>
                <a:spcPct val="0"/>
              </a:spcBef>
            </a:pPr>
            <a:r>
              <a:rPr lang="en-US" sz="3517">
                <a:solidFill>
                  <a:srgbClr val="000000"/>
                </a:solidFill>
                <a:latin typeface="Intro Rust"/>
                <a:ea typeface="Intro Rust"/>
                <a:cs typeface="Intro Rust"/>
                <a:sym typeface="Intro Rust"/>
              </a:rPr>
              <a:t>Exemple </a:t>
            </a:r>
          </a:p>
        </p:txBody>
      </p:sp>
      <p:sp>
        <p:nvSpPr>
          <p:cNvPr id="9" name="TextBox 15">
            <a:extLst>
              <a:ext uri="{FF2B5EF4-FFF2-40B4-BE49-F238E27FC236}">
                <a16:creationId xmlns:a16="http://schemas.microsoft.com/office/drawing/2014/main" id="{D36ED622-C80C-E13C-6FC5-5C8B9ABBE99C}"/>
              </a:ext>
            </a:extLst>
          </p:cNvPr>
          <p:cNvSpPr txBox="1"/>
          <p:nvPr/>
        </p:nvSpPr>
        <p:spPr>
          <a:xfrm>
            <a:off x="17309510" y="9398289"/>
            <a:ext cx="978490" cy="633763"/>
          </a:xfrm>
          <a:prstGeom prst="rect">
            <a:avLst/>
          </a:prstGeom>
        </p:spPr>
        <p:txBody>
          <a:bodyPr wrap="square"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4" tooltip="https://www.linkedin.com/feed/update/urn:li:activity:7283784816095887360"/>
              </a:rPr>
              <a:t>31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29816" y="-8029816"/>
            <a:ext cx="2228368" cy="18288000"/>
            <a:chOff x="0" y="0"/>
            <a:chExt cx="586895" cy="4816593"/>
          </a:xfrm>
        </p:grpSpPr>
        <p:sp>
          <p:nvSpPr>
            <p:cNvPr id="3" name="Freeform 3"/>
            <p:cNvSpPr/>
            <p:nvPr/>
          </p:nvSpPr>
          <p:spPr>
            <a:xfrm>
              <a:off x="0" y="0"/>
              <a:ext cx="586895" cy="4816592"/>
            </a:xfrm>
            <a:custGeom>
              <a:avLst/>
              <a:gdLst/>
              <a:ahLst/>
              <a:cxnLst/>
              <a:rect l="l" t="t" r="r" b="b"/>
              <a:pathLst>
                <a:path w="586895" h="4816592">
                  <a:moveTo>
                    <a:pt x="0" y="0"/>
                  </a:moveTo>
                  <a:lnTo>
                    <a:pt x="586895" y="0"/>
                  </a:lnTo>
                  <a:lnTo>
                    <a:pt x="586895" y="4816592"/>
                  </a:lnTo>
                  <a:lnTo>
                    <a:pt x="0" y="4816592"/>
                  </a:lnTo>
                  <a:close/>
                </a:path>
              </a:pathLst>
            </a:custGeom>
            <a:solidFill>
              <a:srgbClr val="F4A02C"/>
            </a:solidFill>
          </p:spPr>
        </p:sp>
        <p:sp>
          <p:nvSpPr>
            <p:cNvPr id="4" name="TextBox 4"/>
            <p:cNvSpPr txBox="1"/>
            <p:nvPr/>
          </p:nvSpPr>
          <p:spPr>
            <a:xfrm>
              <a:off x="0" y="-47625"/>
              <a:ext cx="586895" cy="4864218"/>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14422184" y="540800"/>
            <a:ext cx="3229954" cy="1114334"/>
          </a:xfrm>
          <a:custGeom>
            <a:avLst/>
            <a:gdLst/>
            <a:ahLst/>
            <a:cxnLst/>
            <a:rect l="l" t="t" r="r" b="b"/>
            <a:pathLst>
              <a:path w="3229954" h="1114334">
                <a:moveTo>
                  <a:pt x="0" y="0"/>
                </a:moveTo>
                <a:lnTo>
                  <a:pt x="3229954" y="0"/>
                </a:lnTo>
                <a:lnTo>
                  <a:pt x="3229954" y="1114334"/>
                </a:lnTo>
                <a:lnTo>
                  <a:pt x="0" y="1114334"/>
                </a:lnTo>
                <a:lnTo>
                  <a:pt x="0" y="0"/>
                </a:lnTo>
                <a:close/>
              </a:path>
            </a:pathLst>
          </a:custGeom>
          <a:blipFill>
            <a:blip r:embed="rId2"/>
            <a:stretch>
              <a:fillRect/>
            </a:stretch>
          </a:blipFill>
        </p:spPr>
      </p:sp>
      <p:grpSp>
        <p:nvGrpSpPr>
          <p:cNvPr id="6" name="Group 6"/>
          <p:cNvGrpSpPr/>
          <p:nvPr/>
        </p:nvGrpSpPr>
        <p:grpSpPr>
          <a:xfrm>
            <a:off x="1091446" y="3229157"/>
            <a:ext cx="173590" cy="150450"/>
            <a:chOff x="0" y="0"/>
            <a:chExt cx="45719" cy="39625"/>
          </a:xfrm>
        </p:grpSpPr>
        <p:sp>
          <p:nvSpPr>
            <p:cNvPr id="7" name="Freeform 7"/>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8" name="TextBox 8"/>
            <p:cNvSpPr txBox="1"/>
            <p:nvPr/>
          </p:nvSpPr>
          <p:spPr>
            <a:xfrm>
              <a:off x="0" y="-47625"/>
              <a:ext cx="45719" cy="87250"/>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783912" y="586264"/>
            <a:ext cx="12305508" cy="1111250"/>
          </a:xfrm>
          <a:prstGeom prst="rect">
            <a:avLst/>
          </a:prstGeom>
        </p:spPr>
        <p:txBody>
          <a:bodyPr lIns="0" tIns="0" rIns="0" bIns="0" rtlCol="0" anchor="t">
            <a:spAutoFit/>
          </a:bodyPr>
          <a:lstStyle/>
          <a:p>
            <a:pPr marL="0" marR="0" lvl="0" indent="0" algn="l" defTabSz="914400" rtl="0" eaLnBrk="1" fontAlgn="auto" latinLnBrk="0" hangingPunct="1">
              <a:lnSpc>
                <a:spcPts val="9099"/>
              </a:lnSpc>
              <a:spcBef>
                <a:spcPct val="0"/>
              </a:spcBef>
              <a:spcAft>
                <a:spcPts val="0"/>
              </a:spcAft>
              <a:buClrTx/>
              <a:buSzTx/>
              <a:buFontTx/>
              <a:buNone/>
              <a:tabLst/>
              <a:defRPr/>
            </a:pPr>
            <a:r>
              <a:rPr kumimoji="0" lang="en-US" sz="6499" b="0" i="0" u="none" strike="noStrike" kern="1200" cap="none" spc="0" normalizeH="0" baseline="0" noProof="0" dirty="0">
                <a:ln>
                  <a:noFill/>
                </a:ln>
                <a:solidFill>
                  <a:srgbClr val="FFFFFF"/>
                </a:solidFill>
                <a:effectLst/>
                <a:uLnTx/>
                <a:uFillTx/>
                <a:latin typeface="The Youngest Serif"/>
                <a:ea typeface="The Youngest Serif"/>
                <a:cs typeface="The Youngest Serif"/>
                <a:sym typeface="The Youngest Serif"/>
              </a:rPr>
              <a:t> Conclusion </a:t>
            </a:r>
          </a:p>
        </p:txBody>
      </p:sp>
      <p:sp>
        <p:nvSpPr>
          <p:cNvPr id="10" name="TextBox 10"/>
          <p:cNvSpPr txBox="1"/>
          <p:nvPr/>
        </p:nvSpPr>
        <p:spPr>
          <a:xfrm>
            <a:off x="302682" y="2511935"/>
            <a:ext cx="14705532" cy="475362"/>
          </a:xfrm>
          <a:prstGeom prst="rect">
            <a:avLst/>
          </a:prstGeom>
        </p:spPr>
        <p:txBody>
          <a:bodyPr lIns="0" tIns="0" rIns="0" bIns="0" rtlCol="0" anchor="t">
            <a:spAutoFit/>
          </a:bodyPr>
          <a:lstStyle/>
          <a:p>
            <a:pPr marL="574283" marR="0" lvl="1" indent="-287142" algn="l" defTabSz="914400" rtl="0" eaLnBrk="1" fontAlgn="auto" latinLnBrk="0" hangingPunct="1">
              <a:lnSpc>
                <a:spcPts val="3723"/>
              </a:lnSpc>
              <a:spcBef>
                <a:spcPts val="0"/>
              </a:spcBef>
              <a:spcAft>
                <a:spcPts val="0"/>
              </a:spcAft>
              <a:buClrTx/>
              <a:buSzTx/>
              <a:buFont typeface="Arial"/>
              <a:buChar char="•"/>
              <a:tabLst/>
              <a:defRPr/>
            </a:pPr>
            <a:r>
              <a:rPr kumimoji="0" lang="en-US" sz="2659" b="0" i="0" u="none" strike="noStrike" kern="1200" cap="none" spc="0" normalizeH="0" baseline="0" noProof="0">
                <a:ln>
                  <a:noFill/>
                </a:ln>
                <a:solidFill>
                  <a:srgbClr val="000000"/>
                </a:solidFill>
                <a:effectLst/>
                <a:uLnTx/>
                <a:uFillTx/>
                <a:latin typeface="Poppins"/>
                <a:ea typeface="Poppins"/>
                <a:cs typeface="Poppins"/>
                <a:sym typeface="Poppins"/>
              </a:rPr>
              <a:t>EBIOS est toujours aussi flexible </a:t>
            </a:r>
          </a:p>
        </p:txBody>
      </p:sp>
      <p:sp>
        <p:nvSpPr>
          <p:cNvPr id="11" name="TextBox 11"/>
          <p:cNvSpPr txBox="1"/>
          <p:nvPr/>
        </p:nvSpPr>
        <p:spPr>
          <a:xfrm>
            <a:off x="1265036" y="3075529"/>
            <a:ext cx="13743179" cy="798830"/>
          </a:xfrm>
          <a:prstGeom prst="rect">
            <a:avLst/>
          </a:prstGeom>
        </p:spPr>
        <p:txBody>
          <a:bodyPr lIns="0" tIns="0" rIns="0" bIns="0" rtlCol="0" anchor="t">
            <a:spAutoFit/>
          </a:bodyPr>
          <a:lstStyle/>
          <a:p>
            <a:pPr marL="0" marR="0" lvl="0" indent="0" algn="l" defTabSz="914400" rtl="0" eaLnBrk="1" fontAlgn="auto" latinLnBrk="0" hangingPunct="1">
              <a:lnSpc>
                <a:spcPts val="3220"/>
              </a:lnSpc>
              <a:spcBef>
                <a:spcPts val="0"/>
              </a:spcBef>
              <a:spcAft>
                <a:spcPts val="0"/>
              </a:spcAft>
              <a:buClrTx/>
              <a:buSzTx/>
              <a:buFontTx/>
              <a:buNone/>
              <a:tabLst/>
              <a:defRPr/>
            </a:pPr>
            <a:r>
              <a:rPr kumimoji="0" lang="en-US" sz="2300" b="0" i="0" u="none" strike="noStrike" kern="1200" cap="none" spc="0" normalizeH="0" baseline="0" noProof="0">
                <a:ln>
                  <a:noFill/>
                </a:ln>
                <a:solidFill>
                  <a:srgbClr val="000000"/>
                </a:solidFill>
                <a:effectLst/>
                <a:uLnTx/>
                <a:uFillTx/>
                <a:latin typeface="Poppins"/>
                <a:ea typeface="Poppins"/>
                <a:cs typeface="Poppins"/>
                <a:sym typeface="Poppins"/>
              </a:rPr>
              <a:t> C’est une véritable boîte à outils permettant de traiter tous les risques de n’importe quel secteur </a:t>
            </a:r>
          </a:p>
        </p:txBody>
      </p:sp>
      <p:grpSp>
        <p:nvGrpSpPr>
          <p:cNvPr id="12" name="Group 12"/>
          <p:cNvGrpSpPr/>
          <p:nvPr/>
        </p:nvGrpSpPr>
        <p:grpSpPr>
          <a:xfrm>
            <a:off x="1091446" y="4774461"/>
            <a:ext cx="173590" cy="150450"/>
            <a:chOff x="0" y="0"/>
            <a:chExt cx="45719" cy="39625"/>
          </a:xfrm>
        </p:grpSpPr>
        <p:sp>
          <p:nvSpPr>
            <p:cNvPr id="13" name="Freeform 13"/>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14" name="TextBox 14"/>
            <p:cNvSpPr txBox="1"/>
            <p:nvPr/>
          </p:nvSpPr>
          <p:spPr>
            <a:xfrm>
              <a:off x="0" y="-47625"/>
              <a:ext cx="45719" cy="87250"/>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p:cNvSpPr txBox="1"/>
          <p:nvPr/>
        </p:nvSpPr>
        <p:spPr>
          <a:xfrm>
            <a:off x="302682" y="4057239"/>
            <a:ext cx="14705532" cy="475362"/>
          </a:xfrm>
          <a:prstGeom prst="rect">
            <a:avLst/>
          </a:prstGeom>
        </p:spPr>
        <p:txBody>
          <a:bodyPr lIns="0" tIns="0" rIns="0" bIns="0" rtlCol="0" anchor="t">
            <a:spAutoFit/>
          </a:bodyPr>
          <a:lstStyle/>
          <a:p>
            <a:pPr marL="574283" marR="0" lvl="1" indent="-287142" algn="l" defTabSz="914400" rtl="0" eaLnBrk="1" fontAlgn="auto" latinLnBrk="0" hangingPunct="1">
              <a:lnSpc>
                <a:spcPts val="3723"/>
              </a:lnSpc>
              <a:spcBef>
                <a:spcPct val="0"/>
              </a:spcBef>
              <a:spcAft>
                <a:spcPts val="0"/>
              </a:spcAft>
              <a:buClrTx/>
              <a:buSzTx/>
              <a:buFont typeface="Arial"/>
              <a:buChar char="•"/>
              <a:tabLst/>
              <a:defRPr/>
            </a:pPr>
            <a:r>
              <a:rPr kumimoji="0" lang="en-US" sz="2659" b="0" i="0" u="none" strike="noStrike" kern="1200" cap="none" spc="0" normalizeH="0" baseline="0" noProof="0">
                <a:ln>
                  <a:noFill/>
                </a:ln>
                <a:solidFill>
                  <a:srgbClr val="000000"/>
                </a:solidFill>
                <a:effectLst/>
                <a:uLnTx/>
                <a:uFillTx/>
                <a:latin typeface="Poppins"/>
                <a:ea typeface="Poppins"/>
                <a:cs typeface="Poppins"/>
                <a:sym typeface="Poppins"/>
              </a:rPr>
              <a:t>La dernière version est encore plus pragmatique</a:t>
            </a:r>
          </a:p>
        </p:txBody>
      </p:sp>
      <p:sp>
        <p:nvSpPr>
          <p:cNvPr id="16" name="TextBox 16"/>
          <p:cNvSpPr txBox="1"/>
          <p:nvPr/>
        </p:nvSpPr>
        <p:spPr>
          <a:xfrm>
            <a:off x="1255511" y="4620833"/>
            <a:ext cx="13743179" cy="798830"/>
          </a:xfrm>
          <a:prstGeom prst="rect">
            <a:avLst/>
          </a:prstGeom>
        </p:spPr>
        <p:txBody>
          <a:bodyPr lIns="0" tIns="0" rIns="0" bIns="0" rtlCol="0" anchor="t">
            <a:spAutoFit/>
          </a:bodyPr>
          <a:lstStyle/>
          <a:p>
            <a:pPr marL="0" marR="0" lvl="1" indent="0" algn="l" defTabSz="914400" rtl="0" eaLnBrk="1" fontAlgn="auto" latinLnBrk="0" hangingPunct="1">
              <a:lnSpc>
                <a:spcPts val="3220"/>
              </a:lnSpc>
              <a:spcBef>
                <a:spcPct val="0"/>
              </a:spcBef>
              <a:spcAft>
                <a:spcPts val="0"/>
              </a:spcAft>
              <a:buClrTx/>
              <a:buSzTx/>
              <a:buFontTx/>
              <a:buNone/>
              <a:tabLst/>
              <a:defRPr/>
            </a:pPr>
            <a:r>
              <a:rPr kumimoji="0" lang="en-US" sz="2300" b="0" i="0" u="none" strike="noStrike" kern="1200" cap="none" spc="0" normalizeH="0" baseline="0" noProof="0">
                <a:ln>
                  <a:noFill/>
                </a:ln>
                <a:solidFill>
                  <a:srgbClr val="000000"/>
                </a:solidFill>
                <a:effectLst/>
                <a:uLnTx/>
                <a:uFillTx/>
                <a:latin typeface="Poppins"/>
                <a:ea typeface="Poppins"/>
                <a:cs typeface="Poppins"/>
                <a:sym typeface="Poppins"/>
              </a:rPr>
              <a:t> Elle va à l’essentiel : elle traite ce qui est le plus critique en approfondissant l’écosystème et les sources de risques </a:t>
            </a:r>
          </a:p>
        </p:txBody>
      </p:sp>
      <p:grpSp>
        <p:nvGrpSpPr>
          <p:cNvPr id="17" name="Group 17"/>
          <p:cNvGrpSpPr/>
          <p:nvPr/>
        </p:nvGrpSpPr>
        <p:grpSpPr>
          <a:xfrm>
            <a:off x="1091446" y="6319765"/>
            <a:ext cx="173590" cy="150450"/>
            <a:chOff x="0" y="0"/>
            <a:chExt cx="45719" cy="39625"/>
          </a:xfrm>
        </p:grpSpPr>
        <p:sp>
          <p:nvSpPr>
            <p:cNvPr id="18" name="Freeform 18"/>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19" name="TextBox 19"/>
            <p:cNvSpPr txBox="1"/>
            <p:nvPr/>
          </p:nvSpPr>
          <p:spPr>
            <a:xfrm>
              <a:off x="0" y="-47625"/>
              <a:ext cx="45719" cy="87250"/>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0"/>
          <p:cNvSpPr txBox="1"/>
          <p:nvPr/>
        </p:nvSpPr>
        <p:spPr>
          <a:xfrm>
            <a:off x="302682" y="5602543"/>
            <a:ext cx="14705532" cy="475362"/>
          </a:xfrm>
          <a:prstGeom prst="rect">
            <a:avLst/>
          </a:prstGeom>
        </p:spPr>
        <p:txBody>
          <a:bodyPr lIns="0" tIns="0" rIns="0" bIns="0" rtlCol="0" anchor="t">
            <a:spAutoFit/>
          </a:bodyPr>
          <a:lstStyle/>
          <a:p>
            <a:pPr marL="574283" marR="0" lvl="1" indent="-287142" algn="l" defTabSz="914400" rtl="0" eaLnBrk="1" fontAlgn="auto" latinLnBrk="0" hangingPunct="1">
              <a:lnSpc>
                <a:spcPts val="3723"/>
              </a:lnSpc>
              <a:spcBef>
                <a:spcPct val="0"/>
              </a:spcBef>
              <a:spcAft>
                <a:spcPts val="0"/>
              </a:spcAft>
              <a:buClrTx/>
              <a:buSzTx/>
              <a:buFont typeface="Arial"/>
              <a:buChar char="•"/>
              <a:tabLst/>
              <a:defRPr/>
            </a:pPr>
            <a:r>
              <a:rPr kumimoji="0" lang="en-US" sz="2659" b="0" i="0" u="none" strike="noStrike" kern="1200" cap="none" spc="0" normalizeH="0" baseline="0" noProof="0">
                <a:ln>
                  <a:noFill/>
                </a:ln>
                <a:solidFill>
                  <a:srgbClr val="000000"/>
                </a:solidFill>
                <a:effectLst/>
                <a:uLnTx/>
                <a:uFillTx/>
                <a:latin typeface="Poppins"/>
                <a:ea typeface="Poppins"/>
                <a:cs typeface="Poppins"/>
                <a:sym typeface="Poppins"/>
              </a:rPr>
              <a:t>Un véritable outil de risk </a:t>
            </a:r>
            <a:r>
              <a:rPr kumimoji="0" lang="en-US" sz="2659" b="0" i="1" u="none" strike="noStrike" kern="1200" cap="none" spc="0" normalizeH="0" baseline="0" noProof="0">
                <a:ln>
                  <a:noFill/>
                </a:ln>
                <a:solidFill>
                  <a:srgbClr val="000000"/>
                </a:solidFill>
                <a:effectLst/>
                <a:uLnTx/>
                <a:uFillTx/>
                <a:latin typeface="Poppins Italics"/>
                <a:ea typeface="Poppins Italics"/>
                <a:cs typeface="Poppins Italics"/>
                <a:sym typeface="Poppins Italics"/>
              </a:rPr>
              <a:t>management</a:t>
            </a:r>
          </a:p>
        </p:txBody>
      </p:sp>
      <p:sp>
        <p:nvSpPr>
          <p:cNvPr id="21" name="TextBox 21"/>
          <p:cNvSpPr txBox="1"/>
          <p:nvPr/>
        </p:nvSpPr>
        <p:spPr>
          <a:xfrm>
            <a:off x="1255511" y="6166137"/>
            <a:ext cx="13743179" cy="798830"/>
          </a:xfrm>
          <a:prstGeom prst="rect">
            <a:avLst/>
          </a:prstGeom>
        </p:spPr>
        <p:txBody>
          <a:bodyPr lIns="0" tIns="0" rIns="0" bIns="0" rtlCol="0" anchor="t">
            <a:spAutoFit/>
          </a:bodyPr>
          <a:lstStyle/>
          <a:p>
            <a:pPr marL="0" marR="0" lvl="1" indent="0" algn="l" defTabSz="914400" rtl="0" eaLnBrk="1" fontAlgn="auto" latinLnBrk="0" hangingPunct="1">
              <a:lnSpc>
                <a:spcPts val="3220"/>
              </a:lnSpc>
              <a:spcBef>
                <a:spcPct val="0"/>
              </a:spcBef>
              <a:spcAft>
                <a:spcPts val="0"/>
              </a:spcAft>
              <a:buClrTx/>
              <a:buSzTx/>
              <a:buFontTx/>
              <a:buNone/>
              <a:tabLst/>
              <a:defRPr/>
            </a:pPr>
            <a:r>
              <a:rPr kumimoji="0" lang="en-US" sz="2300" b="0" i="0" u="none" strike="noStrike" kern="1200" cap="none" spc="0" normalizeH="0" baseline="0" noProof="0">
                <a:ln>
                  <a:noFill/>
                </a:ln>
                <a:solidFill>
                  <a:srgbClr val="000000"/>
                </a:solidFill>
                <a:effectLst/>
                <a:uLnTx/>
                <a:uFillTx/>
                <a:latin typeface="Poppins"/>
                <a:ea typeface="Poppins"/>
                <a:cs typeface="Poppins"/>
                <a:sym typeface="Poppins"/>
              </a:rPr>
              <a:t> L’implication des décideurs et des métiers est cruciale, et ses résultats les aident réellement à gérer les risques</a:t>
            </a:r>
          </a:p>
        </p:txBody>
      </p:sp>
      <p:grpSp>
        <p:nvGrpSpPr>
          <p:cNvPr id="22" name="Group 22"/>
          <p:cNvGrpSpPr/>
          <p:nvPr/>
        </p:nvGrpSpPr>
        <p:grpSpPr>
          <a:xfrm>
            <a:off x="1091446" y="7865069"/>
            <a:ext cx="173590" cy="150450"/>
            <a:chOff x="0" y="0"/>
            <a:chExt cx="45719" cy="39625"/>
          </a:xfrm>
        </p:grpSpPr>
        <p:sp>
          <p:nvSpPr>
            <p:cNvPr id="23" name="Freeform 23"/>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24" name="TextBox 24"/>
            <p:cNvSpPr txBox="1"/>
            <p:nvPr/>
          </p:nvSpPr>
          <p:spPr>
            <a:xfrm>
              <a:off x="0" y="-47625"/>
              <a:ext cx="45719" cy="87250"/>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5"/>
          <p:cNvSpPr txBox="1"/>
          <p:nvPr/>
        </p:nvSpPr>
        <p:spPr>
          <a:xfrm>
            <a:off x="302682" y="7147847"/>
            <a:ext cx="14705532" cy="475362"/>
          </a:xfrm>
          <a:prstGeom prst="rect">
            <a:avLst/>
          </a:prstGeom>
        </p:spPr>
        <p:txBody>
          <a:bodyPr lIns="0" tIns="0" rIns="0" bIns="0" rtlCol="0" anchor="t">
            <a:spAutoFit/>
          </a:bodyPr>
          <a:lstStyle/>
          <a:p>
            <a:pPr marL="574283" marR="0" lvl="1" indent="-287142" algn="l" defTabSz="914400" rtl="0" eaLnBrk="1" fontAlgn="auto" latinLnBrk="0" hangingPunct="1">
              <a:lnSpc>
                <a:spcPts val="3723"/>
              </a:lnSpc>
              <a:spcBef>
                <a:spcPct val="0"/>
              </a:spcBef>
              <a:spcAft>
                <a:spcPts val="0"/>
              </a:spcAft>
              <a:buClrTx/>
              <a:buSzTx/>
              <a:buFont typeface="Arial"/>
              <a:buChar char="•"/>
              <a:tabLst/>
              <a:defRPr/>
            </a:pPr>
            <a:r>
              <a:rPr kumimoji="0" lang="en-US" sz="2659" b="0" i="0" u="none" strike="noStrike" kern="1200" cap="none" spc="0" normalizeH="0" baseline="0" noProof="0">
                <a:ln>
                  <a:noFill/>
                </a:ln>
                <a:solidFill>
                  <a:srgbClr val="000000"/>
                </a:solidFill>
                <a:effectLst/>
                <a:uLnTx/>
                <a:uFillTx/>
                <a:latin typeface="Poppins"/>
                <a:ea typeface="Poppins"/>
                <a:cs typeface="Poppins"/>
                <a:sym typeface="Poppins"/>
              </a:rPr>
              <a:t>Requiert une certaine expertise</a:t>
            </a:r>
          </a:p>
        </p:txBody>
      </p:sp>
      <p:sp>
        <p:nvSpPr>
          <p:cNvPr id="26" name="TextBox 26"/>
          <p:cNvSpPr txBox="1"/>
          <p:nvPr/>
        </p:nvSpPr>
        <p:spPr>
          <a:xfrm>
            <a:off x="1265036" y="7711440"/>
            <a:ext cx="13743179" cy="798830"/>
          </a:xfrm>
          <a:prstGeom prst="rect">
            <a:avLst/>
          </a:prstGeom>
        </p:spPr>
        <p:txBody>
          <a:bodyPr lIns="0" tIns="0" rIns="0" bIns="0" rtlCol="0" anchor="t">
            <a:spAutoFit/>
          </a:bodyPr>
          <a:lstStyle/>
          <a:p>
            <a:pPr marL="0" marR="0" lvl="1" indent="0" algn="l" defTabSz="914400" rtl="0" eaLnBrk="1" fontAlgn="auto" latinLnBrk="0" hangingPunct="1">
              <a:lnSpc>
                <a:spcPts val="3220"/>
              </a:lnSpc>
              <a:spcBef>
                <a:spcPct val="0"/>
              </a:spcBef>
              <a:spcAft>
                <a:spcPts val="0"/>
              </a:spcAft>
              <a:buClrTx/>
              <a:buSzTx/>
              <a:buFontTx/>
              <a:buNone/>
              <a:tabLst/>
              <a:defRPr/>
            </a:pPr>
            <a:r>
              <a:rPr kumimoji="0" lang="en-US" sz="2300" b="0" i="0" u="none" strike="noStrike" kern="1200" cap="none" spc="0" normalizeH="0" baseline="0" noProof="0">
                <a:ln>
                  <a:noFill/>
                </a:ln>
                <a:solidFill>
                  <a:srgbClr val="000000"/>
                </a:solidFill>
                <a:effectLst/>
                <a:uLnTx/>
                <a:uFillTx/>
                <a:latin typeface="Poppins"/>
                <a:ea typeface="Poppins"/>
                <a:cs typeface="Poppins"/>
                <a:sym typeface="Poppins"/>
              </a:rPr>
              <a:t> Il faut « penser risques » et les concepts s’éloignent des habitudes, mais il faut adopter l’esprit et adapter au besoin</a:t>
            </a:r>
          </a:p>
        </p:txBody>
      </p:sp>
      <p:grpSp>
        <p:nvGrpSpPr>
          <p:cNvPr id="27" name="Group 27"/>
          <p:cNvGrpSpPr/>
          <p:nvPr/>
        </p:nvGrpSpPr>
        <p:grpSpPr>
          <a:xfrm>
            <a:off x="1091446" y="9410373"/>
            <a:ext cx="173590" cy="150450"/>
            <a:chOff x="0" y="0"/>
            <a:chExt cx="45719" cy="39625"/>
          </a:xfrm>
        </p:grpSpPr>
        <p:sp>
          <p:nvSpPr>
            <p:cNvPr id="28" name="Freeform 28"/>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29" name="TextBox 29"/>
            <p:cNvSpPr txBox="1"/>
            <p:nvPr/>
          </p:nvSpPr>
          <p:spPr>
            <a:xfrm>
              <a:off x="0" y="-47625"/>
              <a:ext cx="45719" cy="87250"/>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30"/>
          <p:cNvSpPr txBox="1"/>
          <p:nvPr/>
        </p:nvSpPr>
        <p:spPr>
          <a:xfrm>
            <a:off x="302682" y="8693150"/>
            <a:ext cx="14705532" cy="475362"/>
          </a:xfrm>
          <a:prstGeom prst="rect">
            <a:avLst/>
          </a:prstGeom>
        </p:spPr>
        <p:txBody>
          <a:bodyPr lIns="0" tIns="0" rIns="0" bIns="0" rtlCol="0" anchor="t">
            <a:spAutoFit/>
          </a:bodyPr>
          <a:lstStyle/>
          <a:p>
            <a:pPr marL="574283" marR="0" lvl="1" indent="-287142" algn="l" defTabSz="914400" rtl="0" eaLnBrk="1" fontAlgn="auto" latinLnBrk="0" hangingPunct="1">
              <a:lnSpc>
                <a:spcPts val="3723"/>
              </a:lnSpc>
              <a:spcBef>
                <a:spcPct val="0"/>
              </a:spcBef>
              <a:spcAft>
                <a:spcPts val="0"/>
              </a:spcAft>
              <a:buClrTx/>
              <a:buSzTx/>
              <a:buFont typeface="Arial"/>
              <a:buChar char="•"/>
              <a:tabLst/>
              <a:defRPr/>
            </a:pPr>
            <a:r>
              <a:rPr kumimoji="0" lang="en-US" sz="2659" b="0" i="0" u="none" strike="noStrike" kern="1200" cap="none" spc="0" normalizeH="0" baseline="0" noProof="0">
                <a:ln>
                  <a:noFill/>
                </a:ln>
                <a:solidFill>
                  <a:srgbClr val="000000"/>
                </a:solidFill>
                <a:effectLst/>
                <a:uLnTx/>
                <a:uFillTx/>
                <a:latin typeface="Poppins"/>
                <a:ea typeface="Poppins"/>
                <a:cs typeface="Poppins"/>
                <a:sym typeface="Poppins"/>
              </a:rPr>
              <a:t>Les principaux enjeux aujourd’hui</a:t>
            </a:r>
          </a:p>
        </p:txBody>
      </p:sp>
      <p:sp>
        <p:nvSpPr>
          <p:cNvPr id="31" name="TextBox 31"/>
          <p:cNvSpPr txBox="1"/>
          <p:nvPr/>
        </p:nvSpPr>
        <p:spPr>
          <a:xfrm>
            <a:off x="1265036" y="9256744"/>
            <a:ext cx="13743179" cy="398780"/>
          </a:xfrm>
          <a:prstGeom prst="rect">
            <a:avLst/>
          </a:prstGeom>
        </p:spPr>
        <p:txBody>
          <a:bodyPr lIns="0" tIns="0" rIns="0" bIns="0" rtlCol="0" anchor="t">
            <a:spAutoFit/>
          </a:bodyPr>
          <a:lstStyle/>
          <a:p>
            <a:pPr marL="0" marR="0" lvl="1" indent="0" algn="l" defTabSz="914400" rtl="0" eaLnBrk="1" fontAlgn="auto" latinLnBrk="0" hangingPunct="1">
              <a:lnSpc>
                <a:spcPts val="3220"/>
              </a:lnSpc>
              <a:spcBef>
                <a:spcPct val="0"/>
              </a:spcBef>
              <a:spcAft>
                <a:spcPts val="0"/>
              </a:spcAft>
              <a:buClrTx/>
              <a:buSzTx/>
              <a:buFontTx/>
              <a:buNone/>
              <a:tabLst/>
              <a:defRPr/>
            </a:pPr>
            <a:r>
              <a:rPr kumimoji="0" lang="en-US" sz="2300" b="0" i="0" u="none" strike="noStrike" kern="1200" cap="none" spc="0" normalizeH="0" baseline="0" noProof="0">
                <a:ln>
                  <a:noFill/>
                </a:ln>
                <a:solidFill>
                  <a:srgbClr val="000000"/>
                </a:solidFill>
                <a:effectLst/>
                <a:uLnTx/>
                <a:uFillTx/>
                <a:latin typeface="Poppins"/>
                <a:ea typeface="Poppins"/>
                <a:cs typeface="Poppins"/>
                <a:sym typeface="Poppins"/>
              </a:rPr>
              <a:t> Développer les outils </a:t>
            </a:r>
          </a:p>
        </p:txBody>
      </p:sp>
      <p:grpSp>
        <p:nvGrpSpPr>
          <p:cNvPr id="32" name="Group 32"/>
          <p:cNvGrpSpPr/>
          <p:nvPr/>
        </p:nvGrpSpPr>
        <p:grpSpPr>
          <a:xfrm>
            <a:off x="1081921" y="9801533"/>
            <a:ext cx="173590" cy="150450"/>
            <a:chOff x="0" y="0"/>
            <a:chExt cx="45719" cy="39625"/>
          </a:xfrm>
        </p:grpSpPr>
        <p:sp>
          <p:nvSpPr>
            <p:cNvPr id="33" name="Freeform 33"/>
            <p:cNvSpPr/>
            <p:nvPr/>
          </p:nvSpPr>
          <p:spPr>
            <a:xfrm>
              <a:off x="0" y="0"/>
              <a:ext cx="45719" cy="39625"/>
            </a:xfrm>
            <a:custGeom>
              <a:avLst/>
              <a:gdLst/>
              <a:ahLst/>
              <a:cxnLst/>
              <a:rect l="l" t="t" r="r" b="b"/>
              <a:pathLst>
                <a:path w="45719" h="39625">
                  <a:moveTo>
                    <a:pt x="0" y="0"/>
                  </a:moveTo>
                  <a:lnTo>
                    <a:pt x="45719" y="0"/>
                  </a:lnTo>
                  <a:lnTo>
                    <a:pt x="45719" y="39625"/>
                  </a:lnTo>
                  <a:lnTo>
                    <a:pt x="0" y="39625"/>
                  </a:lnTo>
                  <a:close/>
                </a:path>
              </a:pathLst>
            </a:custGeom>
            <a:solidFill>
              <a:srgbClr val="FF0000"/>
            </a:solidFill>
          </p:spPr>
        </p:sp>
        <p:sp>
          <p:nvSpPr>
            <p:cNvPr id="34" name="TextBox 34"/>
            <p:cNvSpPr txBox="1"/>
            <p:nvPr/>
          </p:nvSpPr>
          <p:spPr>
            <a:xfrm>
              <a:off x="0" y="-47625"/>
              <a:ext cx="45719" cy="87250"/>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TextBox 35"/>
          <p:cNvSpPr txBox="1"/>
          <p:nvPr/>
        </p:nvSpPr>
        <p:spPr>
          <a:xfrm>
            <a:off x="1255511" y="9647904"/>
            <a:ext cx="13743179" cy="398780"/>
          </a:xfrm>
          <a:prstGeom prst="rect">
            <a:avLst/>
          </a:prstGeom>
        </p:spPr>
        <p:txBody>
          <a:bodyPr lIns="0" tIns="0" rIns="0" bIns="0" rtlCol="0" anchor="t">
            <a:spAutoFit/>
          </a:bodyPr>
          <a:lstStyle/>
          <a:p>
            <a:pPr marL="0" marR="0" lvl="1" indent="0" algn="l" defTabSz="914400" rtl="0" eaLnBrk="1" fontAlgn="auto" latinLnBrk="0" hangingPunct="1">
              <a:lnSpc>
                <a:spcPts val="3220"/>
              </a:lnSpc>
              <a:spcBef>
                <a:spcPct val="0"/>
              </a:spcBef>
              <a:spcAft>
                <a:spcPts val="0"/>
              </a:spcAft>
              <a:buClrTx/>
              <a:buSzTx/>
              <a:buFontTx/>
              <a:buNone/>
              <a:tabLst/>
              <a:defRPr/>
            </a:pPr>
            <a:r>
              <a:rPr kumimoji="0" lang="en-US" sz="2300" b="0" i="0" u="none" strike="noStrike" kern="1200" cap="none" spc="0" normalizeH="0" baseline="0" noProof="0">
                <a:ln>
                  <a:noFill/>
                </a:ln>
                <a:solidFill>
                  <a:srgbClr val="000000"/>
                </a:solidFill>
                <a:effectLst/>
                <a:uLnTx/>
                <a:uFillTx/>
                <a:latin typeface="Poppins"/>
                <a:ea typeface="Poppins"/>
                <a:cs typeface="Poppins"/>
                <a:sym typeface="Poppins"/>
              </a:rPr>
              <a:t> Développer les compétences </a:t>
            </a:r>
          </a:p>
        </p:txBody>
      </p:sp>
      <p:sp>
        <p:nvSpPr>
          <p:cNvPr id="36" name="TextBox 15">
            <a:extLst>
              <a:ext uri="{FF2B5EF4-FFF2-40B4-BE49-F238E27FC236}">
                <a16:creationId xmlns:a16="http://schemas.microsoft.com/office/drawing/2014/main" id="{88AC9F22-EAC7-F977-E397-7BFE896DA75A}"/>
              </a:ext>
            </a:extLst>
          </p:cNvPr>
          <p:cNvSpPr txBox="1"/>
          <p:nvPr/>
        </p:nvSpPr>
        <p:spPr>
          <a:xfrm>
            <a:off x="17196554" y="9410373"/>
            <a:ext cx="1272272" cy="633763"/>
          </a:xfrm>
          <a:prstGeom prst="rect">
            <a:avLst/>
          </a:prstGeom>
        </p:spPr>
        <p:txBody>
          <a:bodyPr wrap="square"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3" tooltip="https://www.linkedin.com/feed/update/urn:li:activity:7283784816095887360"/>
              </a:rPr>
              <a:t>32</a:t>
            </a:r>
          </a:p>
        </p:txBody>
      </p:sp>
    </p:spTree>
    <p:extLst>
      <p:ext uri="{BB962C8B-B14F-4D97-AF65-F5344CB8AC3E}">
        <p14:creationId xmlns:p14="http://schemas.microsoft.com/office/powerpoint/2010/main" val="2364701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4" name="Freeform 4"/>
          <p:cNvSpPr/>
          <p:nvPr/>
        </p:nvSpPr>
        <p:spPr>
          <a:xfrm>
            <a:off x="-279215" y="127572"/>
            <a:ext cx="18567215" cy="9947787"/>
          </a:xfrm>
          <a:custGeom>
            <a:avLst/>
            <a:gdLst/>
            <a:ahLst/>
            <a:cxnLst/>
            <a:rect l="l" t="t" r="r" b="b"/>
            <a:pathLst>
              <a:path w="18567215" h="9947787">
                <a:moveTo>
                  <a:pt x="0" y="0"/>
                </a:moveTo>
                <a:lnTo>
                  <a:pt x="18567215" y="0"/>
                </a:lnTo>
                <a:lnTo>
                  <a:pt x="18567215" y="9947786"/>
                </a:lnTo>
                <a:lnTo>
                  <a:pt x="0" y="9947786"/>
                </a:lnTo>
                <a:lnTo>
                  <a:pt x="0" y="0"/>
                </a:lnTo>
                <a:close/>
              </a:path>
            </a:pathLst>
          </a:custGeom>
          <a:blipFill>
            <a:blip r:embed="rId3"/>
            <a:stretch>
              <a:fillRect t="-14735" b="-10451"/>
            </a:stretch>
          </a:blipFill>
        </p:spPr>
      </p:sp>
      <p:sp>
        <p:nvSpPr>
          <p:cNvPr id="5" name="Freeform 5"/>
          <p:cNvSpPr/>
          <p:nvPr/>
        </p:nvSpPr>
        <p:spPr>
          <a:xfrm>
            <a:off x="14256544" y="864522"/>
            <a:ext cx="3558061" cy="1153443"/>
          </a:xfrm>
          <a:custGeom>
            <a:avLst/>
            <a:gdLst/>
            <a:ahLst/>
            <a:cxnLst/>
            <a:rect l="l" t="t" r="r" b="b"/>
            <a:pathLst>
              <a:path w="3558061" h="1153443">
                <a:moveTo>
                  <a:pt x="0" y="0"/>
                </a:moveTo>
                <a:lnTo>
                  <a:pt x="3558062" y="0"/>
                </a:lnTo>
                <a:lnTo>
                  <a:pt x="3558062" y="1153443"/>
                </a:lnTo>
                <a:lnTo>
                  <a:pt x="0" y="1153443"/>
                </a:lnTo>
                <a:lnTo>
                  <a:pt x="0" y="0"/>
                </a:lnTo>
                <a:close/>
              </a:path>
            </a:pathLst>
          </a:custGeom>
          <a:blipFill>
            <a:blip r:embed="rId4"/>
            <a:stretch>
              <a:fillRect b="-7849"/>
            </a:stretch>
          </a:blipFill>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4371012" y="141587"/>
            <a:ext cx="3558061" cy="1153443"/>
          </a:xfrm>
          <a:custGeom>
            <a:avLst/>
            <a:gdLst/>
            <a:ahLst/>
            <a:cxnLst/>
            <a:rect l="l" t="t" r="r" b="b"/>
            <a:pathLst>
              <a:path w="3558061" h="1153443">
                <a:moveTo>
                  <a:pt x="0" y="0"/>
                </a:moveTo>
                <a:lnTo>
                  <a:pt x="3558062" y="0"/>
                </a:lnTo>
                <a:lnTo>
                  <a:pt x="3558062" y="1153443"/>
                </a:lnTo>
                <a:lnTo>
                  <a:pt x="0" y="1153443"/>
                </a:lnTo>
                <a:lnTo>
                  <a:pt x="0" y="0"/>
                </a:lnTo>
                <a:close/>
              </a:path>
            </a:pathLst>
          </a:custGeom>
          <a:blipFill>
            <a:blip r:embed="rId2"/>
            <a:stretch>
              <a:fillRect b="-7849"/>
            </a:stretch>
          </a:blipFill>
        </p:spPr>
      </p:sp>
      <p:grpSp>
        <p:nvGrpSpPr>
          <p:cNvPr id="4" name="Group 4"/>
          <p:cNvGrpSpPr/>
          <p:nvPr/>
        </p:nvGrpSpPr>
        <p:grpSpPr>
          <a:xfrm>
            <a:off x="0" y="0"/>
            <a:ext cx="7862755" cy="10287000"/>
            <a:chOff x="0" y="0"/>
            <a:chExt cx="10483674" cy="13716000"/>
          </a:xfrm>
        </p:grpSpPr>
        <p:pic>
          <p:nvPicPr>
            <p:cNvPr id="5" name="Picture 5"/>
            <p:cNvPicPr>
              <a:picLocks noChangeAspect="1"/>
            </p:cNvPicPr>
            <p:nvPr/>
          </p:nvPicPr>
          <p:blipFill>
            <a:blip r:embed="rId3"/>
            <a:srcRect l="2880" r="2880"/>
            <a:stretch>
              <a:fillRect/>
            </a:stretch>
          </p:blipFill>
          <p:spPr>
            <a:xfrm>
              <a:off x="0" y="0"/>
              <a:ext cx="10483674" cy="13716000"/>
            </a:xfrm>
            <a:prstGeom prst="rect">
              <a:avLst/>
            </a:prstGeom>
          </p:spPr>
        </p:pic>
      </p:grpSp>
      <p:grpSp>
        <p:nvGrpSpPr>
          <p:cNvPr id="6" name="Group 6"/>
          <p:cNvGrpSpPr/>
          <p:nvPr/>
        </p:nvGrpSpPr>
        <p:grpSpPr>
          <a:xfrm>
            <a:off x="7862755" y="0"/>
            <a:ext cx="505783" cy="10287000"/>
            <a:chOff x="0" y="0"/>
            <a:chExt cx="146049" cy="2970450"/>
          </a:xfrm>
        </p:grpSpPr>
        <p:sp>
          <p:nvSpPr>
            <p:cNvPr id="7" name="Freeform 7"/>
            <p:cNvSpPr/>
            <p:nvPr/>
          </p:nvSpPr>
          <p:spPr>
            <a:xfrm>
              <a:off x="0" y="0"/>
              <a:ext cx="146049" cy="2970450"/>
            </a:xfrm>
            <a:custGeom>
              <a:avLst/>
              <a:gdLst/>
              <a:ahLst/>
              <a:cxnLst/>
              <a:rect l="l" t="t" r="r" b="b"/>
              <a:pathLst>
                <a:path w="146049" h="2970450">
                  <a:moveTo>
                    <a:pt x="0" y="0"/>
                  </a:moveTo>
                  <a:lnTo>
                    <a:pt x="146049" y="0"/>
                  </a:lnTo>
                  <a:lnTo>
                    <a:pt x="146049" y="2970450"/>
                  </a:lnTo>
                  <a:lnTo>
                    <a:pt x="0" y="2970450"/>
                  </a:lnTo>
                  <a:close/>
                </a:path>
              </a:pathLst>
            </a:custGeom>
            <a:solidFill>
              <a:srgbClr val="F4A02C"/>
            </a:solidFill>
          </p:spPr>
        </p:sp>
        <p:sp>
          <p:nvSpPr>
            <p:cNvPr id="8" name="TextBox 8"/>
            <p:cNvSpPr txBox="1"/>
            <p:nvPr/>
          </p:nvSpPr>
          <p:spPr>
            <a:xfrm>
              <a:off x="0" y="-28575"/>
              <a:ext cx="146049" cy="2999025"/>
            </a:xfrm>
            <a:prstGeom prst="rect">
              <a:avLst/>
            </a:prstGeom>
          </p:spPr>
          <p:txBody>
            <a:bodyPr lIns="50800" tIns="50800" rIns="50800" bIns="50800" rtlCol="0" anchor="ctr"/>
            <a:lstStyle/>
            <a:p>
              <a:pPr algn="ctr">
                <a:lnSpc>
                  <a:spcPts val="2100"/>
                </a:lnSpc>
              </a:pPr>
              <a:endParaRPr/>
            </a:p>
          </p:txBody>
        </p:sp>
      </p:grpSp>
      <p:sp>
        <p:nvSpPr>
          <p:cNvPr id="9" name="Freeform 9"/>
          <p:cNvSpPr/>
          <p:nvPr/>
        </p:nvSpPr>
        <p:spPr>
          <a:xfrm>
            <a:off x="9289994" y="2628399"/>
            <a:ext cx="601792" cy="406450"/>
          </a:xfrm>
          <a:custGeom>
            <a:avLst/>
            <a:gdLst/>
            <a:ahLst/>
            <a:cxnLst/>
            <a:rect l="l" t="t" r="r" b="b"/>
            <a:pathLst>
              <a:path w="601792" h="261780">
                <a:moveTo>
                  <a:pt x="0" y="0"/>
                </a:moveTo>
                <a:lnTo>
                  <a:pt x="601792" y="0"/>
                </a:lnTo>
                <a:lnTo>
                  <a:pt x="601792" y="261779"/>
                </a:lnTo>
                <a:lnTo>
                  <a:pt x="0" y="2617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9289994" y="4339943"/>
            <a:ext cx="514438" cy="514438"/>
          </a:xfrm>
          <a:custGeom>
            <a:avLst/>
            <a:gdLst/>
            <a:ahLst/>
            <a:cxnLst/>
            <a:rect l="l" t="t" r="r" b="b"/>
            <a:pathLst>
              <a:path w="514438" h="514438">
                <a:moveTo>
                  <a:pt x="0" y="0"/>
                </a:moveTo>
                <a:lnTo>
                  <a:pt x="514438" y="0"/>
                </a:lnTo>
                <a:lnTo>
                  <a:pt x="514438" y="514437"/>
                </a:lnTo>
                <a:lnTo>
                  <a:pt x="0" y="5144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9022413" y="956184"/>
            <a:ext cx="4584643" cy="837566"/>
          </a:xfrm>
          <a:prstGeom prst="rect">
            <a:avLst/>
          </a:prstGeom>
        </p:spPr>
        <p:txBody>
          <a:bodyPr lIns="0" tIns="0" rIns="0" bIns="0" rtlCol="0" anchor="t">
            <a:spAutoFit/>
          </a:bodyPr>
          <a:lstStyle/>
          <a:p>
            <a:pPr algn="l">
              <a:lnSpc>
                <a:spcPts val="6859"/>
              </a:lnSpc>
              <a:spcBef>
                <a:spcPct val="0"/>
              </a:spcBef>
            </a:pPr>
            <a:r>
              <a:rPr lang="en-US" sz="4899" dirty="0">
                <a:solidFill>
                  <a:srgbClr val="F4A02C"/>
                </a:solidFill>
                <a:latin typeface="The Youngest Serif"/>
                <a:ea typeface="The Youngest Serif"/>
                <a:cs typeface="The Youngest Serif"/>
                <a:sym typeface="The Youngest Serif"/>
              </a:rPr>
              <a:t>Contact Us</a:t>
            </a:r>
          </a:p>
        </p:txBody>
      </p:sp>
      <p:sp>
        <p:nvSpPr>
          <p:cNvPr id="13" name="TextBox 13"/>
          <p:cNvSpPr txBox="1"/>
          <p:nvPr/>
        </p:nvSpPr>
        <p:spPr>
          <a:xfrm>
            <a:off x="10155206" y="3204943"/>
            <a:ext cx="5886372" cy="2113335"/>
          </a:xfrm>
          <a:prstGeom prst="rect">
            <a:avLst/>
          </a:prstGeom>
        </p:spPr>
        <p:txBody>
          <a:bodyPr lIns="0" tIns="0" rIns="0" bIns="0" rtlCol="0" anchor="t">
            <a:spAutoFit/>
          </a:bodyPr>
          <a:lstStyle/>
          <a:p>
            <a:pPr>
              <a:lnSpc>
                <a:spcPts val="4199"/>
              </a:lnSpc>
              <a:spcBef>
                <a:spcPct val="0"/>
              </a:spcBef>
            </a:pPr>
            <a:r>
              <a:rPr lang="en-US" sz="2799" u="sng" dirty="0">
                <a:solidFill>
                  <a:srgbClr val="00B0F0"/>
                </a:solidFill>
                <a:latin typeface="Source Sans Pro"/>
                <a:ea typeface="Source Sans Pro"/>
                <a:cs typeface="Source Sans Pro"/>
                <a:sym typeface="Source Sans Pro"/>
                <a:hlinkClick r:id="rId8" tooltip="mailto:contact@ogsbc.ma">
                  <a:extLst>
                    <a:ext uri="{A12FA001-AC4F-418D-AE19-62706E023703}">
                      <ahyp:hlinkClr xmlns:ahyp="http://schemas.microsoft.com/office/drawing/2018/hyperlinkcolor" val="tx"/>
                    </a:ext>
                  </a:extLst>
                </a:hlinkClick>
              </a:rPr>
              <a:t>+212.7.08.08.08.82</a:t>
            </a:r>
            <a:endParaRPr lang="en-US" sz="2799" u="sng" strike="noStrike" dirty="0">
              <a:solidFill>
                <a:srgbClr val="00B0F0"/>
              </a:solidFill>
              <a:latin typeface="Source Sans Pro"/>
              <a:ea typeface="Source Sans Pro"/>
              <a:cs typeface="Source Sans Pro"/>
              <a:sym typeface="Source Sans Pro"/>
              <a:hlinkClick r:id="rId8" tooltip="mailto:contact@ogsbc.ma">
                <a:extLst>
                  <a:ext uri="{A12FA001-AC4F-418D-AE19-62706E023703}">
                    <ahyp:hlinkClr xmlns:ahyp="http://schemas.microsoft.com/office/drawing/2018/hyperlinkcolor" val="tx"/>
                  </a:ext>
                </a:extLst>
              </a:hlinkClick>
            </a:endParaRPr>
          </a:p>
          <a:p>
            <a:pPr marL="0" lvl="0" indent="0" algn="l">
              <a:lnSpc>
                <a:spcPts val="4199"/>
              </a:lnSpc>
              <a:spcBef>
                <a:spcPct val="0"/>
              </a:spcBef>
            </a:pPr>
            <a:r>
              <a:rPr lang="en-US" sz="2799" u="sng" dirty="0">
                <a:solidFill>
                  <a:srgbClr val="00B0F0"/>
                </a:solidFill>
                <a:latin typeface="Source Sans Pro"/>
                <a:ea typeface="Source Sans Pro"/>
                <a:cs typeface="Source Sans Pro"/>
                <a:sym typeface="Source Sans Pro"/>
                <a:hlinkClick r:id="rId8" tooltip="mailto:contact@ogsbc.ma">
                  <a:extLst>
                    <a:ext uri="{A12FA001-AC4F-418D-AE19-62706E023703}">
                      <ahyp:hlinkClr xmlns:ahyp="http://schemas.microsoft.com/office/drawing/2018/hyperlinkcolor" val="tx"/>
                    </a:ext>
                  </a:extLst>
                </a:hlinkClick>
              </a:rPr>
              <a:t>+</a:t>
            </a:r>
            <a:r>
              <a:rPr lang="en-US" sz="2799" u="sng" strike="noStrike" dirty="0">
                <a:solidFill>
                  <a:srgbClr val="00B0F0"/>
                </a:solidFill>
                <a:latin typeface="Source Sans Pro"/>
                <a:ea typeface="Source Sans Pro"/>
                <a:cs typeface="Source Sans Pro"/>
                <a:sym typeface="Source Sans Pro"/>
                <a:hlinkClick r:id="rId8" tooltip="mailto:contact@ogsbc.ma">
                  <a:extLst>
                    <a:ext uri="{A12FA001-AC4F-418D-AE19-62706E023703}">
                      <ahyp:hlinkClr xmlns:ahyp="http://schemas.microsoft.com/office/drawing/2018/hyperlinkcolor" val="tx"/>
                    </a:ext>
                  </a:extLst>
                </a:hlinkClick>
              </a:rPr>
              <a:t>212.7.08.07.08.87</a:t>
            </a:r>
          </a:p>
          <a:p>
            <a:pPr marL="0" lvl="0" indent="0" algn="l">
              <a:lnSpc>
                <a:spcPts val="4199"/>
              </a:lnSpc>
              <a:spcBef>
                <a:spcPct val="0"/>
              </a:spcBef>
            </a:pPr>
            <a:endParaRPr lang="en-US" sz="2799" strike="noStrike" dirty="0">
              <a:solidFill>
                <a:srgbClr val="0070C0"/>
              </a:solidFill>
              <a:latin typeface="Source Sans Pro"/>
              <a:ea typeface="Source Sans Pro"/>
              <a:cs typeface="Source Sans Pro"/>
              <a:sym typeface="Source Sans Pro"/>
            </a:endParaRPr>
          </a:p>
          <a:p>
            <a:pPr marL="0" lvl="0" indent="0" algn="l">
              <a:lnSpc>
                <a:spcPts val="4199"/>
              </a:lnSpc>
              <a:spcBef>
                <a:spcPct val="0"/>
              </a:spcBef>
            </a:pPr>
            <a:endParaRPr lang="en-US" sz="2799" strike="noStrike" dirty="0">
              <a:solidFill>
                <a:srgbClr val="0070C0"/>
              </a:solidFill>
              <a:latin typeface="Source Sans Pro"/>
              <a:ea typeface="Source Sans Pro"/>
              <a:cs typeface="Source Sans Pro"/>
              <a:sym typeface="Source Sans Pro"/>
            </a:endParaRPr>
          </a:p>
        </p:txBody>
      </p:sp>
      <p:sp>
        <p:nvSpPr>
          <p:cNvPr id="14" name="TextBox 14"/>
          <p:cNvSpPr txBox="1"/>
          <p:nvPr/>
        </p:nvSpPr>
        <p:spPr>
          <a:xfrm>
            <a:off x="10155206" y="2570915"/>
            <a:ext cx="3851963" cy="518161"/>
          </a:xfrm>
          <a:prstGeom prst="rect">
            <a:avLst/>
          </a:prstGeom>
        </p:spPr>
        <p:txBody>
          <a:bodyPr lIns="0" tIns="0" rIns="0" bIns="0" rtlCol="0" anchor="t">
            <a:spAutoFit/>
          </a:bodyPr>
          <a:lstStyle/>
          <a:p>
            <a:pPr marL="0" lvl="0" indent="0" algn="l">
              <a:lnSpc>
                <a:spcPts val="4349"/>
              </a:lnSpc>
              <a:spcBef>
                <a:spcPct val="0"/>
              </a:spcBef>
            </a:pPr>
            <a:r>
              <a:rPr lang="en-US" sz="2899" u="none" strike="noStrike" dirty="0">
                <a:solidFill>
                  <a:srgbClr val="231F20"/>
                </a:solidFill>
                <a:latin typeface="The Youngest Serif"/>
                <a:ea typeface="The Youngest Serif"/>
                <a:cs typeface="The Youngest Serif"/>
                <a:sym typeface="The Youngest Serif"/>
              </a:rPr>
              <a:t>Call us</a:t>
            </a:r>
          </a:p>
        </p:txBody>
      </p:sp>
      <p:sp>
        <p:nvSpPr>
          <p:cNvPr id="15" name="TextBox 15"/>
          <p:cNvSpPr txBox="1"/>
          <p:nvPr/>
        </p:nvSpPr>
        <p:spPr>
          <a:xfrm>
            <a:off x="10120638" y="5001873"/>
            <a:ext cx="5886372" cy="493395"/>
          </a:xfrm>
          <a:prstGeom prst="rect">
            <a:avLst/>
          </a:prstGeom>
        </p:spPr>
        <p:txBody>
          <a:bodyPr lIns="0" tIns="0" rIns="0" bIns="0" rtlCol="0" anchor="t">
            <a:spAutoFit/>
          </a:bodyPr>
          <a:lstStyle/>
          <a:p>
            <a:pPr algn="l">
              <a:lnSpc>
                <a:spcPts val="4199"/>
              </a:lnSpc>
            </a:pPr>
            <a:r>
              <a:rPr lang="en-US" sz="2799" u="sng" dirty="0">
                <a:solidFill>
                  <a:srgbClr val="00B0F0"/>
                </a:solidFill>
                <a:latin typeface="Source Sans Pro"/>
                <a:ea typeface="Source Sans Pro"/>
                <a:cs typeface="Source Sans Pro"/>
                <a:sym typeface="Source Sans Pro"/>
                <a:hlinkClick r:id="rId8" tooltip="mailto:contact@ogsbc.ma">
                  <a:extLst>
                    <a:ext uri="{A12FA001-AC4F-418D-AE19-62706E023703}">
                      <ahyp:hlinkClr xmlns:ahyp="http://schemas.microsoft.com/office/drawing/2018/hyperlinkcolor" val="tx"/>
                    </a:ext>
                  </a:extLst>
                </a:hlinkClick>
              </a:rPr>
              <a:t>contact@ogsbc.ma</a:t>
            </a:r>
          </a:p>
        </p:txBody>
      </p:sp>
      <p:sp>
        <p:nvSpPr>
          <p:cNvPr id="16" name="TextBox 16"/>
          <p:cNvSpPr txBox="1"/>
          <p:nvPr/>
        </p:nvSpPr>
        <p:spPr>
          <a:xfrm>
            <a:off x="10155206" y="4404721"/>
            <a:ext cx="3851963" cy="518161"/>
          </a:xfrm>
          <a:prstGeom prst="rect">
            <a:avLst/>
          </a:prstGeom>
        </p:spPr>
        <p:txBody>
          <a:bodyPr lIns="0" tIns="0" rIns="0" bIns="0" rtlCol="0" anchor="t">
            <a:spAutoFit/>
          </a:bodyPr>
          <a:lstStyle/>
          <a:p>
            <a:pPr algn="l">
              <a:lnSpc>
                <a:spcPts val="4349"/>
              </a:lnSpc>
            </a:pPr>
            <a:r>
              <a:rPr lang="en-US" sz="2899" dirty="0">
                <a:solidFill>
                  <a:srgbClr val="231F20"/>
                </a:solidFill>
                <a:latin typeface="The Youngest Serif"/>
                <a:ea typeface="The Youngest Serif"/>
                <a:cs typeface="The Youngest Serif"/>
                <a:sym typeface="The Youngest Serif"/>
              </a:rPr>
              <a:t>Email</a:t>
            </a:r>
          </a:p>
        </p:txBody>
      </p:sp>
      <p:grpSp>
        <p:nvGrpSpPr>
          <p:cNvPr id="19" name="Group 19"/>
          <p:cNvGrpSpPr/>
          <p:nvPr/>
        </p:nvGrpSpPr>
        <p:grpSpPr>
          <a:xfrm>
            <a:off x="14102881" y="8747052"/>
            <a:ext cx="1152235" cy="1152235"/>
            <a:chOff x="0" y="0"/>
            <a:chExt cx="1536313" cy="1536313"/>
          </a:xfrm>
        </p:grpSpPr>
        <p:sp>
          <p:nvSpPr>
            <p:cNvPr id="20" name="Freeform 20"/>
            <p:cNvSpPr/>
            <p:nvPr/>
          </p:nvSpPr>
          <p:spPr>
            <a:xfrm>
              <a:off x="0" y="0"/>
              <a:ext cx="1536319" cy="1536319"/>
            </a:xfrm>
            <a:custGeom>
              <a:avLst/>
              <a:gdLst/>
              <a:ahLst/>
              <a:cxnLst/>
              <a:rect l="l" t="t" r="r" b="b"/>
              <a:pathLst>
                <a:path w="1536319" h="1536319">
                  <a:moveTo>
                    <a:pt x="0" y="0"/>
                  </a:moveTo>
                  <a:lnTo>
                    <a:pt x="1536319" y="0"/>
                  </a:lnTo>
                  <a:lnTo>
                    <a:pt x="1536319" y="1536319"/>
                  </a:lnTo>
                  <a:lnTo>
                    <a:pt x="0" y="1536319"/>
                  </a:lnTo>
                  <a:lnTo>
                    <a:pt x="0" y="0"/>
                  </a:lnTo>
                  <a:close/>
                </a:path>
              </a:pathLst>
            </a:custGeom>
            <a:blipFill>
              <a:blip r:embed="rId9"/>
              <a:stretch>
                <a:fillRect/>
              </a:stretch>
            </a:blipFill>
          </p:spPr>
        </p:sp>
      </p:grpSp>
      <p:grpSp>
        <p:nvGrpSpPr>
          <p:cNvPr id="21" name="Group 21"/>
          <p:cNvGrpSpPr/>
          <p:nvPr/>
        </p:nvGrpSpPr>
        <p:grpSpPr>
          <a:xfrm>
            <a:off x="15312266" y="8877376"/>
            <a:ext cx="884220" cy="891588"/>
            <a:chOff x="0" y="0"/>
            <a:chExt cx="1178960" cy="1188784"/>
          </a:xfrm>
        </p:grpSpPr>
        <p:sp>
          <p:nvSpPr>
            <p:cNvPr id="22" name="Freeform 22"/>
            <p:cNvSpPr/>
            <p:nvPr/>
          </p:nvSpPr>
          <p:spPr>
            <a:xfrm>
              <a:off x="0" y="0"/>
              <a:ext cx="1178941" cy="1188847"/>
            </a:xfrm>
            <a:custGeom>
              <a:avLst/>
              <a:gdLst/>
              <a:ahLst/>
              <a:cxnLst/>
              <a:rect l="l" t="t" r="r" b="b"/>
              <a:pathLst>
                <a:path w="1178941" h="1188847">
                  <a:moveTo>
                    <a:pt x="0" y="0"/>
                  </a:moveTo>
                  <a:lnTo>
                    <a:pt x="1178941" y="0"/>
                  </a:lnTo>
                  <a:lnTo>
                    <a:pt x="1178941" y="1188847"/>
                  </a:lnTo>
                  <a:lnTo>
                    <a:pt x="0" y="1188847"/>
                  </a:lnTo>
                  <a:lnTo>
                    <a:pt x="0" y="0"/>
                  </a:lnTo>
                  <a:close/>
                </a:path>
              </a:pathLst>
            </a:custGeom>
            <a:blipFill>
              <a:blip r:embed="rId10"/>
              <a:stretch>
                <a:fillRect t="-45" r="-1" b="-40"/>
              </a:stretch>
            </a:blipFill>
          </p:spPr>
        </p:sp>
      </p:grpSp>
      <p:grpSp>
        <p:nvGrpSpPr>
          <p:cNvPr id="23" name="Group 23"/>
          <p:cNvGrpSpPr/>
          <p:nvPr/>
        </p:nvGrpSpPr>
        <p:grpSpPr>
          <a:xfrm>
            <a:off x="16364970" y="8882479"/>
            <a:ext cx="894330" cy="886485"/>
            <a:chOff x="0" y="0"/>
            <a:chExt cx="1192440" cy="1181980"/>
          </a:xfrm>
        </p:grpSpPr>
        <p:sp>
          <p:nvSpPr>
            <p:cNvPr id="24" name="Freeform 24"/>
            <p:cNvSpPr/>
            <p:nvPr/>
          </p:nvSpPr>
          <p:spPr>
            <a:xfrm>
              <a:off x="0" y="0"/>
              <a:ext cx="1192403" cy="1181989"/>
            </a:xfrm>
            <a:custGeom>
              <a:avLst/>
              <a:gdLst/>
              <a:ahLst/>
              <a:cxnLst/>
              <a:rect l="l" t="t" r="r" b="b"/>
              <a:pathLst>
                <a:path w="1192403" h="1181989">
                  <a:moveTo>
                    <a:pt x="0" y="0"/>
                  </a:moveTo>
                  <a:lnTo>
                    <a:pt x="1192403" y="0"/>
                  </a:lnTo>
                  <a:lnTo>
                    <a:pt x="1192403" y="1181989"/>
                  </a:lnTo>
                  <a:lnTo>
                    <a:pt x="0" y="1181989"/>
                  </a:lnTo>
                  <a:lnTo>
                    <a:pt x="0" y="0"/>
                  </a:lnTo>
                  <a:close/>
                </a:path>
              </a:pathLst>
            </a:custGeom>
            <a:blipFill>
              <a:blip r:embed="rId11"/>
              <a:stretch>
                <a:fillRect r="-3"/>
              </a:stretch>
            </a:blipFill>
          </p:spPr>
        </p:sp>
      </p:grpSp>
      <p:sp>
        <p:nvSpPr>
          <p:cNvPr id="33" name="ZoneTexte 32">
            <a:extLst>
              <a:ext uri="{FF2B5EF4-FFF2-40B4-BE49-F238E27FC236}">
                <a16:creationId xmlns:a16="http://schemas.microsoft.com/office/drawing/2014/main" id="{A7D561B2-42B2-74AC-876D-9E2B98040B12}"/>
              </a:ext>
            </a:extLst>
          </p:cNvPr>
          <p:cNvSpPr txBox="1"/>
          <p:nvPr/>
        </p:nvSpPr>
        <p:spPr>
          <a:xfrm>
            <a:off x="10155206" y="7055834"/>
            <a:ext cx="4796666" cy="589841"/>
          </a:xfrm>
          <a:prstGeom prst="rect">
            <a:avLst/>
          </a:prstGeom>
          <a:noFill/>
        </p:spPr>
        <p:txBody>
          <a:bodyPr wrap="square" rtlCol="0">
            <a:spAutoFit/>
          </a:bodyPr>
          <a:lstStyle/>
          <a:p>
            <a:pPr marL="0" lvl="0" indent="0" algn="l">
              <a:lnSpc>
                <a:spcPts val="4199"/>
              </a:lnSpc>
              <a:spcBef>
                <a:spcPct val="0"/>
              </a:spcBef>
            </a:pPr>
            <a:r>
              <a:rPr lang="en-US" sz="2800" u="sng" dirty="0">
                <a:solidFill>
                  <a:srgbClr val="00B0F0"/>
                </a:solidFill>
                <a:latin typeface="Source Sans Pro"/>
                <a:ea typeface="Source Sans Pro"/>
                <a:cs typeface="Source Sans Pro"/>
                <a:sym typeface="Source Sans Pro"/>
                <a:hlinkClick r:id="rId8" tooltip="mailto:contact@ogsbc.ma">
                  <a:extLst>
                    <a:ext uri="{A12FA001-AC4F-418D-AE19-62706E023703}">
                      <ahyp:hlinkClr xmlns:ahyp="http://schemas.microsoft.com/office/drawing/2018/hyperlinkcolor" val="tx"/>
                    </a:ext>
                  </a:extLst>
                </a:hlinkClick>
              </a:rPr>
              <a:t>www.ogsbc.ma</a:t>
            </a:r>
            <a:endParaRPr lang="en-US" sz="2800" u="sng" strike="noStrike" dirty="0">
              <a:solidFill>
                <a:srgbClr val="00B0F0"/>
              </a:solidFill>
              <a:latin typeface="Source Sans Pro"/>
              <a:ea typeface="Source Sans Pro"/>
              <a:cs typeface="Source Sans Pro"/>
              <a:sym typeface="Source Sans Pro"/>
              <a:hlinkClick r:id="rId8" tooltip="mailto:contact@ogsbc.ma">
                <a:extLst>
                  <a:ext uri="{A12FA001-AC4F-418D-AE19-62706E023703}">
                    <ahyp:hlinkClr xmlns:ahyp="http://schemas.microsoft.com/office/drawing/2018/hyperlinkcolor" val="tx"/>
                  </a:ext>
                </a:extLst>
              </a:hlinkClick>
            </a:endParaRPr>
          </a:p>
        </p:txBody>
      </p:sp>
      <p:pic>
        <p:nvPicPr>
          <p:cNvPr id="39" name="Image 38">
            <a:extLst>
              <a:ext uri="{FF2B5EF4-FFF2-40B4-BE49-F238E27FC236}">
                <a16:creationId xmlns:a16="http://schemas.microsoft.com/office/drawing/2014/main" id="{AA1496D3-9329-FAF6-B7AB-8A5BD45C1FFD}"/>
              </a:ext>
            </a:extLst>
          </p:cNvPr>
          <p:cNvPicPr>
            <a:picLocks noChangeAspect="1"/>
          </p:cNvPicPr>
          <p:nvPr/>
        </p:nvPicPr>
        <p:blipFill>
          <a:blip r:embed="rId12"/>
          <a:stretch>
            <a:fillRect/>
          </a:stretch>
        </p:blipFill>
        <p:spPr>
          <a:xfrm>
            <a:off x="9289994" y="6362700"/>
            <a:ext cx="830644" cy="766551"/>
          </a:xfrm>
          <a:prstGeom prst="rect">
            <a:avLst/>
          </a:prstGeom>
        </p:spPr>
      </p:pic>
      <p:sp>
        <p:nvSpPr>
          <p:cNvPr id="40" name="ZoneTexte 39">
            <a:extLst>
              <a:ext uri="{FF2B5EF4-FFF2-40B4-BE49-F238E27FC236}">
                <a16:creationId xmlns:a16="http://schemas.microsoft.com/office/drawing/2014/main" id="{A4CEA880-0476-ACFB-1B6F-5305C52E6B4B}"/>
              </a:ext>
            </a:extLst>
          </p:cNvPr>
          <p:cNvSpPr txBox="1"/>
          <p:nvPr/>
        </p:nvSpPr>
        <p:spPr>
          <a:xfrm>
            <a:off x="10155206" y="6517225"/>
            <a:ext cx="1664238" cy="538609"/>
          </a:xfrm>
          <a:prstGeom prst="rect">
            <a:avLst/>
          </a:prstGeom>
          <a:noFill/>
        </p:spPr>
        <p:txBody>
          <a:bodyPr wrap="none" rtlCol="0">
            <a:spAutoFit/>
          </a:bodyPr>
          <a:lstStyle/>
          <a:p>
            <a:r>
              <a:rPr lang="en-US" sz="2900" dirty="0">
                <a:solidFill>
                  <a:srgbClr val="231F20"/>
                </a:solidFill>
                <a:latin typeface="The Youngest Serif"/>
                <a:sym typeface="The Youngest Serif"/>
              </a:rPr>
              <a:t>Site Web</a:t>
            </a:r>
            <a:endParaRPr lang="fr-FR" sz="29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600861" y="5197971"/>
            <a:ext cx="5178564" cy="3107138"/>
            <a:chOff x="0" y="0"/>
            <a:chExt cx="6350000" cy="3810000"/>
          </a:xfrm>
        </p:grpSpPr>
        <p:sp>
          <p:nvSpPr>
            <p:cNvPr id="4" name="Freeform 4">
              <a:hlinkClick r:id="rId3" tooltip="https://linkedin.com/school/cybersecuritycertification-fr"/>
            </p:cNvPr>
            <p:cNvSpPr/>
            <p:nvPr/>
          </p:nvSpPr>
          <p:spPr>
            <a:xfrm>
              <a:off x="0" y="0"/>
              <a:ext cx="6350000" cy="3810000"/>
            </a:xfrm>
            <a:custGeom>
              <a:avLst/>
              <a:gdLst/>
              <a:ahLst/>
              <a:cxnLst/>
              <a:rect l="l" t="t" r="r" b="b"/>
              <a:pathLst>
                <a:path w="6350000" h="3810000">
                  <a:moveTo>
                    <a:pt x="0" y="1905000"/>
                  </a:moveTo>
                  <a:cubicBezTo>
                    <a:pt x="0" y="853440"/>
                    <a:pt x="853440" y="0"/>
                    <a:pt x="1905000" y="0"/>
                  </a:cubicBezTo>
                  <a:lnTo>
                    <a:pt x="4445000" y="0"/>
                  </a:lnTo>
                  <a:cubicBezTo>
                    <a:pt x="5496560" y="0"/>
                    <a:pt x="6350000" y="853440"/>
                    <a:pt x="6350000" y="1905000"/>
                  </a:cubicBezTo>
                  <a:cubicBezTo>
                    <a:pt x="6350000" y="2956560"/>
                    <a:pt x="5496560" y="3810000"/>
                    <a:pt x="4445000" y="3810000"/>
                  </a:cubicBezTo>
                  <a:lnTo>
                    <a:pt x="1905000" y="3810000"/>
                  </a:lnTo>
                  <a:cubicBezTo>
                    <a:pt x="853440" y="3810000"/>
                    <a:pt x="0" y="2956560"/>
                    <a:pt x="0" y="1905000"/>
                  </a:cubicBezTo>
                  <a:close/>
                </a:path>
              </a:pathLst>
            </a:custGeom>
            <a:blipFill>
              <a:blip r:embed="rId4"/>
              <a:stretch>
                <a:fillRect r="-5283"/>
              </a:stretch>
            </a:blipFill>
          </p:spPr>
        </p:sp>
      </p:grpSp>
      <p:grpSp>
        <p:nvGrpSpPr>
          <p:cNvPr id="5" name="Group 5"/>
          <p:cNvGrpSpPr/>
          <p:nvPr/>
        </p:nvGrpSpPr>
        <p:grpSpPr>
          <a:xfrm>
            <a:off x="6554718" y="5197971"/>
            <a:ext cx="5178564" cy="3107138"/>
            <a:chOff x="0" y="0"/>
            <a:chExt cx="6350000" cy="3810000"/>
          </a:xfrm>
        </p:grpSpPr>
        <p:sp>
          <p:nvSpPr>
            <p:cNvPr id="6" name="Freeform 6">
              <a:hlinkClick r:id="rId5" tooltip="https://ogsbc.comhttps/www.instagram.com/ogsbc_academy/"/>
            </p:cNvPr>
            <p:cNvSpPr/>
            <p:nvPr/>
          </p:nvSpPr>
          <p:spPr>
            <a:xfrm>
              <a:off x="0" y="0"/>
              <a:ext cx="6350000" cy="3810000"/>
            </a:xfrm>
            <a:custGeom>
              <a:avLst/>
              <a:gdLst/>
              <a:ahLst/>
              <a:cxnLst/>
              <a:rect l="l" t="t" r="r" b="b"/>
              <a:pathLst>
                <a:path w="6350000" h="3810000">
                  <a:moveTo>
                    <a:pt x="0" y="1905000"/>
                  </a:moveTo>
                  <a:cubicBezTo>
                    <a:pt x="0" y="853440"/>
                    <a:pt x="853440" y="0"/>
                    <a:pt x="1905000" y="0"/>
                  </a:cubicBezTo>
                  <a:lnTo>
                    <a:pt x="4445000" y="0"/>
                  </a:lnTo>
                  <a:cubicBezTo>
                    <a:pt x="5496560" y="0"/>
                    <a:pt x="6350000" y="853440"/>
                    <a:pt x="6350000" y="1905000"/>
                  </a:cubicBezTo>
                  <a:cubicBezTo>
                    <a:pt x="6350000" y="2956560"/>
                    <a:pt x="5496560" y="3810000"/>
                    <a:pt x="4445000" y="3810000"/>
                  </a:cubicBezTo>
                  <a:lnTo>
                    <a:pt x="1905000" y="3810000"/>
                  </a:lnTo>
                  <a:cubicBezTo>
                    <a:pt x="853440" y="3810000"/>
                    <a:pt x="0" y="2956560"/>
                    <a:pt x="0" y="1905000"/>
                  </a:cubicBezTo>
                  <a:close/>
                </a:path>
              </a:pathLst>
            </a:custGeom>
            <a:blipFill>
              <a:blip r:embed="rId6"/>
              <a:stretch>
                <a:fillRect t="-6767" b="-6767"/>
              </a:stretch>
            </a:blipFill>
          </p:spPr>
        </p:sp>
      </p:grpSp>
      <p:grpSp>
        <p:nvGrpSpPr>
          <p:cNvPr id="7" name="Group 7"/>
          <p:cNvGrpSpPr/>
          <p:nvPr/>
        </p:nvGrpSpPr>
        <p:grpSpPr>
          <a:xfrm>
            <a:off x="12508575" y="5197971"/>
            <a:ext cx="5178564" cy="3107138"/>
            <a:chOff x="0" y="0"/>
            <a:chExt cx="6350000" cy="3810000"/>
          </a:xfrm>
        </p:grpSpPr>
        <p:sp>
          <p:nvSpPr>
            <p:cNvPr id="8" name="Freeform 8">
              <a:hlinkClick r:id="rId7" tooltip="https://www.facebook.com/fosir/"/>
            </p:cNvPr>
            <p:cNvSpPr/>
            <p:nvPr/>
          </p:nvSpPr>
          <p:spPr>
            <a:xfrm>
              <a:off x="0" y="0"/>
              <a:ext cx="6350000" cy="3810000"/>
            </a:xfrm>
            <a:custGeom>
              <a:avLst/>
              <a:gdLst/>
              <a:ahLst/>
              <a:cxnLst/>
              <a:rect l="l" t="t" r="r" b="b"/>
              <a:pathLst>
                <a:path w="6350000" h="3810000">
                  <a:moveTo>
                    <a:pt x="0" y="1905000"/>
                  </a:moveTo>
                  <a:cubicBezTo>
                    <a:pt x="0" y="853440"/>
                    <a:pt x="853440" y="0"/>
                    <a:pt x="1905000" y="0"/>
                  </a:cubicBezTo>
                  <a:lnTo>
                    <a:pt x="4445000" y="0"/>
                  </a:lnTo>
                  <a:cubicBezTo>
                    <a:pt x="5496560" y="0"/>
                    <a:pt x="6350000" y="853440"/>
                    <a:pt x="6350000" y="1905000"/>
                  </a:cubicBezTo>
                  <a:cubicBezTo>
                    <a:pt x="6350000" y="2956560"/>
                    <a:pt x="5496560" y="3810000"/>
                    <a:pt x="4445000" y="3810000"/>
                  </a:cubicBezTo>
                  <a:lnTo>
                    <a:pt x="1905000" y="3810000"/>
                  </a:lnTo>
                  <a:cubicBezTo>
                    <a:pt x="853440" y="3810000"/>
                    <a:pt x="0" y="2956560"/>
                    <a:pt x="0" y="1905000"/>
                  </a:cubicBezTo>
                  <a:close/>
                </a:path>
              </a:pathLst>
            </a:custGeom>
            <a:blipFill>
              <a:blip r:embed="rId8"/>
              <a:stretch>
                <a:fillRect t="-1587" b="-11111"/>
              </a:stretch>
            </a:blipFill>
          </p:spPr>
        </p:sp>
      </p:grpSp>
      <p:sp>
        <p:nvSpPr>
          <p:cNvPr id="9" name="TextBox 9"/>
          <p:cNvSpPr txBox="1"/>
          <p:nvPr/>
        </p:nvSpPr>
        <p:spPr>
          <a:xfrm>
            <a:off x="3190143" y="2255901"/>
            <a:ext cx="11650426" cy="1981200"/>
          </a:xfrm>
          <a:prstGeom prst="rect">
            <a:avLst/>
          </a:prstGeom>
        </p:spPr>
        <p:txBody>
          <a:bodyPr lIns="0" tIns="0" rIns="0" bIns="0" rtlCol="0" anchor="t">
            <a:spAutoFit/>
          </a:bodyPr>
          <a:lstStyle/>
          <a:p>
            <a:pPr marL="0" lvl="0" indent="0" algn="ctr">
              <a:lnSpc>
                <a:spcPts val="7849"/>
              </a:lnSpc>
              <a:spcBef>
                <a:spcPct val="0"/>
              </a:spcBef>
            </a:pPr>
            <a:r>
              <a:rPr lang="en-US" sz="6541" spc="-130">
                <a:solidFill>
                  <a:srgbClr val="F4A02C"/>
                </a:solidFill>
                <a:latin typeface="The Youngest Serif"/>
                <a:ea typeface="The Youngest Serif"/>
                <a:cs typeface="The Youngest Serif"/>
                <a:sym typeface="The Youngest Serif"/>
              </a:rPr>
              <a:t>Suivez-nous sur nos réseaux sociaux</a:t>
            </a:r>
          </a:p>
        </p:txBody>
      </p:sp>
      <p:sp>
        <p:nvSpPr>
          <p:cNvPr id="10" name="TextBox 10"/>
          <p:cNvSpPr txBox="1"/>
          <p:nvPr/>
        </p:nvSpPr>
        <p:spPr>
          <a:xfrm>
            <a:off x="653359" y="8900072"/>
            <a:ext cx="5073568" cy="556280"/>
          </a:xfrm>
          <a:prstGeom prst="rect">
            <a:avLst/>
          </a:prstGeom>
        </p:spPr>
        <p:txBody>
          <a:bodyPr lIns="0" tIns="0" rIns="0" bIns="0" rtlCol="0" anchor="t">
            <a:spAutoFit/>
          </a:bodyPr>
          <a:lstStyle/>
          <a:p>
            <a:pPr marL="0" lvl="0" indent="0" algn="ctr">
              <a:lnSpc>
                <a:spcPts val="4482"/>
              </a:lnSpc>
              <a:spcBef>
                <a:spcPct val="0"/>
              </a:spcBef>
            </a:pPr>
            <a:r>
              <a:rPr lang="en-US" sz="3448" spc="103">
                <a:solidFill>
                  <a:srgbClr val="000000"/>
                </a:solidFill>
                <a:latin typeface="The Youngest Serif"/>
                <a:ea typeface="The Youngest Serif"/>
                <a:cs typeface="The Youngest Serif"/>
                <a:sym typeface="The Youngest Serif"/>
              </a:rPr>
              <a:t>Linkedin</a:t>
            </a:r>
          </a:p>
        </p:txBody>
      </p:sp>
      <p:sp>
        <p:nvSpPr>
          <p:cNvPr id="11" name="TextBox 11"/>
          <p:cNvSpPr txBox="1"/>
          <p:nvPr/>
        </p:nvSpPr>
        <p:spPr>
          <a:xfrm>
            <a:off x="6633465" y="8900072"/>
            <a:ext cx="5073568" cy="556280"/>
          </a:xfrm>
          <a:prstGeom prst="rect">
            <a:avLst/>
          </a:prstGeom>
        </p:spPr>
        <p:txBody>
          <a:bodyPr lIns="0" tIns="0" rIns="0" bIns="0" rtlCol="0" anchor="t">
            <a:spAutoFit/>
          </a:bodyPr>
          <a:lstStyle/>
          <a:p>
            <a:pPr marL="0" lvl="0" indent="0" algn="ctr">
              <a:lnSpc>
                <a:spcPts val="4482"/>
              </a:lnSpc>
              <a:spcBef>
                <a:spcPct val="0"/>
              </a:spcBef>
            </a:pPr>
            <a:r>
              <a:rPr lang="en-US" sz="3448" spc="103">
                <a:solidFill>
                  <a:srgbClr val="000000"/>
                </a:solidFill>
                <a:latin typeface="The Youngest Serif"/>
                <a:ea typeface="The Youngest Serif"/>
                <a:cs typeface="The Youngest Serif"/>
                <a:sym typeface="The Youngest Serif"/>
              </a:rPr>
              <a:t>Instagram</a:t>
            </a:r>
          </a:p>
        </p:txBody>
      </p:sp>
      <p:sp>
        <p:nvSpPr>
          <p:cNvPr id="12" name="TextBox 12"/>
          <p:cNvSpPr txBox="1"/>
          <p:nvPr/>
        </p:nvSpPr>
        <p:spPr>
          <a:xfrm>
            <a:off x="12613572" y="8900072"/>
            <a:ext cx="5073568" cy="556280"/>
          </a:xfrm>
          <a:prstGeom prst="rect">
            <a:avLst/>
          </a:prstGeom>
        </p:spPr>
        <p:txBody>
          <a:bodyPr lIns="0" tIns="0" rIns="0" bIns="0" rtlCol="0" anchor="t">
            <a:spAutoFit/>
          </a:bodyPr>
          <a:lstStyle/>
          <a:p>
            <a:pPr marL="0" lvl="0" indent="0" algn="ctr">
              <a:lnSpc>
                <a:spcPts val="4482"/>
              </a:lnSpc>
              <a:spcBef>
                <a:spcPct val="0"/>
              </a:spcBef>
            </a:pPr>
            <a:r>
              <a:rPr lang="en-US" sz="3448" spc="103">
                <a:solidFill>
                  <a:srgbClr val="000000"/>
                </a:solidFill>
                <a:latin typeface="The Youngest Serif"/>
                <a:ea typeface="The Youngest Serif"/>
                <a:cs typeface="The Youngest Serif"/>
                <a:sym typeface="The Youngest Serif"/>
              </a:rPr>
              <a:t>Facebook</a:t>
            </a:r>
          </a:p>
        </p:txBody>
      </p:sp>
      <p:sp>
        <p:nvSpPr>
          <p:cNvPr id="13" name="Freeform 13"/>
          <p:cNvSpPr/>
          <p:nvPr/>
        </p:nvSpPr>
        <p:spPr>
          <a:xfrm>
            <a:off x="0" y="0"/>
            <a:ext cx="18288000" cy="1295030"/>
          </a:xfrm>
          <a:custGeom>
            <a:avLst/>
            <a:gdLst/>
            <a:ahLst/>
            <a:cxnLst/>
            <a:rect l="l" t="t" r="r" b="b"/>
            <a:pathLst>
              <a:path w="18288000" h="1295030">
                <a:moveTo>
                  <a:pt x="0" y="0"/>
                </a:moveTo>
                <a:lnTo>
                  <a:pt x="18288000" y="0"/>
                </a:lnTo>
                <a:lnTo>
                  <a:pt x="18288000" y="1295030"/>
                </a:lnTo>
                <a:lnTo>
                  <a:pt x="0" y="1295030"/>
                </a:lnTo>
                <a:lnTo>
                  <a:pt x="0" y="0"/>
                </a:lnTo>
                <a:close/>
              </a:path>
            </a:pathLst>
          </a:custGeom>
          <a:blipFill>
            <a:blip r:embed="rId9"/>
            <a:stretch>
              <a:fillRect l="-2730" t="-468136" r="-56895" b="-699840"/>
            </a:stretch>
          </a:blipFill>
        </p:spPr>
      </p:sp>
      <p:sp>
        <p:nvSpPr>
          <p:cNvPr id="14" name="Freeform 14"/>
          <p:cNvSpPr/>
          <p:nvPr/>
        </p:nvSpPr>
        <p:spPr>
          <a:xfrm>
            <a:off x="6933087" y="51046"/>
            <a:ext cx="3558061" cy="1243984"/>
          </a:xfrm>
          <a:custGeom>
            <a:avLst/>
            <a:gdLst/>
            <a:ahLst/>
            <a:cxnLst/>
            <a:rect l="l" t="t" r="r" b="b"/>
            <a:pathLst>
              <a:path w="3558061" h="1243984">
                <a:moveTo>
                  <a:pt x="0" y="0"/>
                </a:moveTo>
                <a:lnTo>
                  <a:pt x="3558061" y="0"/>
                </a:lnTo>
                <a:lnTo>
                  <a:pt x="3558061" y="1243984"/>
                </a:lnTo>
                <a:lnTo>
                  <a:pt x="0" y="1243984"/>
                </a:lnTo>
                <a:lnTo>
                  <a:pt x="0" y="0"/>
                </a:lnTo>
                <a:close/>
              </a:path>
            </a:pathLst>
          </a:custGeom>
          <a:blipFill>
            <a:blip r:embed="rId10"/>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3126754" y="0"/>
            <a:ext cx="5161246" cy="10287000"/>
          </a:xfrm>
          <a:custGeom>
            <a:avLst/>
            <a:gdLst/>
            <a:ahLst/>
            <a:cxnLst/>
            <a:rect l="l" t="t" r="r" b="b"/>
            <a:pathLst>
              <a:path w="5161246" h="10287000">
                <a:moveTo>
                  <a:pt x="0" y="0"/>
                </a:moveTo>
                <a:lnTo>
                  <a:pt x="5161246" y="0"/>
                </a:lnTo>
                <a:lnTo>
                  <a:pt x="5161246" y="10287000"/>
                </a:lnTo>
                <a:lnTo>
                  <a:pt x="0" y="10287000"/>
                </a:lnTo>
                <a:lnTo>
                  <a:pt x="0" y="0"/>
                </a:lnTo>
                <a:close/>
              </a:path>
            </a:pathLst>
          </a:custGeom>
          <a:blipFill>
            <a:blip r:embed="rId3"/>
            <a:stretch>
              <a:fillRect l="-130528" r="-123804"/>
            </a:stretch>
          </a:blipFill>
        </p:spPr>
      </p:sp>
      <p:grpSp>
        <p:nvGrpSpPr>
          <p:cNvPr id="4" name="Group 4"/>
          <p:cNvGrpSpPr>
            <a:grpSpLocks noChangeAspect="1"/>
          </p:cNvGrpSpPr>
          <p:nvPr/>
        </p:nvGrpSpPr>
        <p:grpSpPr>
          <a:xfrm>
            <a:off x="10968529" y="1028700"/>
            <a:ext cx="6290771" cy="8453837"/>
            <a:chOff x="0" y="0"/>
            <a:chExt cx="3663950" cy="4923790"/>
          </a:xfrm>
        </p:grpSpPr>
        <p:sp>
          <p:nvSpPr>
            <p:cNvPr id="5" name="Freeform 5"/>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4"/>
              <a:stretch>
                <a:fillRect l="-5361" r="-5361"/>
              </a:stretch>
            </a:blipFill>
          </p:spPr>
        </p:sp>
        <p:sp>
          <p:nvSpPr>
            <p:cNvPr id="6" name="Freeform 6"/>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4A02C"/>
            </a:solidFill>
          </p:spPr>
        </p:sp>
      </p:grpSp>
      <p:grpSp>
        <p:nvGrpSpPr>
          <p:cNvPr id="7" name="Group 7"/>
          <p:cNvGrpSpPr/>
          <p:nvPr/>
        </p:nvGrpSpPr>
        <p:grpSpPr>
          <a:xfrm>
            <a:off x="17259300" y="-2057400"/>
            <a:ext cx="3086100" cy="3086100"/>
            <a:chOff x="0" y="0"/>
            <a:chExt cx="812800" cy="812800"/>
          </a:xfrm>
        </p:grpSpPr>
        <p:sp>
          <p:nvSpPr>
            <p:cNvPr id="8" name="Freeform 8"/>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F4A02C"/>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19175" y="1790815"/>
            <a:ext cx="8555170" cy="1038225"/>
          </a:xfrm>
          <a:prstGeom prst="rect">
            <a:avLst/>
          </a:prstGeom>
        </p:spPr>
        <p:txBody>
          <a:bodyPr lIns="0" tIns="0" rIns="0" bIns="0" rtlCol="0" anchor="t">
            <a:spAutoFit/>
          </a:bodyPr>
          <a:lstStyle/>
          <a:p>
            <a:pPr algn="l">
              <a:lnSpc>
                <a:spcPts val="8400"/>
              </a:lnSpc>
              <a:spcBef>
                <a:spcPct val="0"/>
              </a:spcBef>
            </a:pPr>
            <a:r>
              <a:rPr lang="en-US" sz="6000">
                <a:solidFill>
                  <a:srgbClr val="000000"/>
                </a:solidFill>
                <a:latin typeface="The Youngest Serif"/>
                <a:ea typeface="The Youngest Serif"/>
                <a:cs typeface="The Youngest Serif"/>
                <a:sym typeface="The Youngest Serif"/>
              </a:rPr>
              <a:t>Qui sommes-nous ?</a:t>
            </a:r>
          </a:p>
        </p:txBody>
      </p:sp>
      <p:sp>
        <p:nvSpPr>
          <p:cNvPr id="11" name="TextBox 11"/>
          <p:cNvSpPr txBox="1"/>
          <p:nvPr/>
        </p:nvSpPr>
        <p:spPr>
          <a:xfrm>
            <a:off x="1019175" y="3333865"/>
            <a:ext cx="8235694" cy="1875954"/>
          </a:xfrm>
          <a:prstGeom prst="rect">
            <a:avLst/>
          </a:prstGeom>
        </p:spPr>
        <p:txBody>
          <a:bodyPr lIns="0" tIns="0" rIns="0" bIns="0" rtlCol="0" anchor="t">
            <a:spAutoFit/>
          </a:bodyPr>
          <a:lstStyle/>
          <a:p>
            <a:pPr algn="just">
              <a:lnSpc>
                <a:spcPts val="3700"/>
              </a:lnSpc>
              <a:spcBef>
                <a:spcPct val="0"/>
              </a:spcBef>
            </a:pPr>
            <a:r>
              <a:rPr lang="en-US" sz="2643">
                <a:solidFill>
                  <a:srgbClr val="2A0947"/>
                </a:solidFill>
                <a:latin typeface="Poppins"/>
                <a:ea typeface="Poppins"/>
                <a:cs typeface="Poppins"/>
                <a:sym typeface="Poppins"/>
              </a:rPr>
              <a:t>OGSBC est un cabinet de Conseil, d’Audit en cyber sécurité, délivre des services de gestion des infrastructures et de sécurité de l’information.</a:t>
            </a:r>
          </a:p>
        </p:txBody>
      </p:sp>
      <p:sp>
        <p:nvSpPr>
          <p:cNvPr id="12" name="TextBox 12"/>
          <p:cNvSpPr txBox="1"/>
          <p:nvPr/>
        </p:nvSpPr>
        <p:spPr>
          <a:xfrm>
            <a:off x="1019175" y="5713307"/>
            <a:ext cx="8235694" cy="942504"/>
          </a:xfrm>
          <a:prstGeom prst="rect">
            <a:avLst/>
          </a:prstGeom>
        </p:spPr>
        <p:txBody>
          <a:bodyPr lIns="0" tIns="0" rIns="0" bIns="0" rtlCol="0" anchor="t">
            <a:spAutoFit/>
          </a:bodyPr>
          <a:lstStyle/>
          <a:p>
            <a:pPr algn="just">
              <a:lnSpc>
                <a:spcPts val="3700"/>
              </a:lnSpc>
              <a:spcBef>
                <a:spcPct val="0"/>
              </a:spcBef>
            </a:pPr>
            <a:r>
              <a:rPr lang="en-US" sz="2643">
                <a:solidFill>
                  <a:srgbClr val="2A0947"/>
                </a:solidFill>
                <a:latin typeface="Poppins"/>
                <a:ea typeface="Poppins"/>
                <a:cs typeface="Poppins"/>
                <a:sym typeface="Poppins"/>
              </a:rPr>
              <a:t>Délivre des services de Protection des Entreprises et d’Intelligence Economique.</a:t>
            </a:r>
          </a:p>
        </p:txBody>
      </p:sp>
      <p:sp>
        <p:nvSpPr>
          <p:cNvPr id="13" name="TextBox 13"/>
          <p:cNvSpPr txBox="1"/>
          <p:nvPr/>
        </p:nvSpPr>
        <p:spPr>
          <a:xfrm>
            <a:off x="1019175" y="7160636"/>
            <a:ext cx="8235694" cy="942504"/>
          </a:xfrm>
          <a:prstGeom prst="rect">
            <a:avLst/>
          </a:prstGeom>
        </p:spPr>
        <p:txBody>
          <a:bodyPr lIns="0" tIns="0" rIns="0" bIns="0" rtlCol="0" anchor="t">
            <a:spAutoFit/>
          </a:bodyPr>
          <a:lstStyle/>
          <a:p>
            <a:pPr algn="just">
              <a:lnSpc>
                <a:spcPts val="3700"/>
              </a:lnSpc>
              <a:spcBef>
                <a:spcPct val="0"/>
              </a:spcBef>
            </a:pPr>
            <a:r>
              <a:rPr lang="en-US" sz="2643">
                <a:solidFill>
                  <a:srgbClr val="2A0947"/>
                </a:solidFill>
                <a:latin typeface="Poppins"/>
                <a:ea typeface="Poppins"/>
                <a:cs typeface="Poppins"/>
                <a:sym typeface="Poppins"/>
              </a:rPr>
              <a:t>Délivre des formations en Cyber sécurité auprès des professionnels de SI.</a:t>
            </a:r>
          </a:p>
        </p:txBody>
      </p:sp>
      <p:sp>
        <p:nvSpPr>
          <p:cNvPr id="14" name="Freeform 14"/>
          <p:cNvSpPr/>
          <p:nvPr/>
        </p:nvSpPr>
        <p:spPr>
          <a:xfrm>
            <a:off x="653123" y="406708"/>
            <a:ext cx="3558061" cy="1243984"/>
          </a:xfrm>
          <a:custGeom>
            <a:avLst/>
            <a:gdLst/>
            <a:ahLst/>
            <a:cxnLst/>
            <a:rect l="l" t="t" r="r" b="b"/>
            <a:pathLst>
              <a:path w="3558061" h="1243984">
                <a:moveTo>
                  <a:pt x="0" y="0"/>
                </a:moveTo>
                <a:lnTo>
                  <a:pt x="3558061" y="0"/>
                </a:lnTo>
                <a:lnTo>
                  <a:pt x="3558061" y="1243984"/>
                </a:lnTo>
                <a:lnTo>
                  <a:pt x="0" y="1243984"/>
                </a:lnTo>
                <a:lnTo>
                  <a:pt x="0" y="0"/>
                </a:lnTo>
                <a:close/>
              </a:path>
            </a:pathLst>
          </a:custGeom>
          <a:blipFill>
            <a:blip r:embed="rId5"/>
            <a:stretch>
              <a:fillRect/>
            </a:stretch>
          </a:blipFill>
        </p:spPr>
      </p:sp>
      <p:sp>
        <p:nvSpPr>
          <p:cNvPr id="15" name="TextBox 15"/>
          <p:cNvSpPr txBox="1"/>
          <p:nvPr/>
        </p:nvSpPr>
        <p:spPr>
          <a:xfrm>
            <a:off x="17490336" y="9389084"/>
            <a:ext cx="283071" cy="633763"/>
          </a:xfrm>
          <a:prstGeom prst="rect">
            <a:avLst/>
          </a:prstGeom>
        </p:spPr>
        <p:txBody>
          <a:bodyPr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6" tooltip="https://www.linkedin.com/feed/update/urn:li:activity:7283784816095887360"/>
              </a:rPr>
              <a:t>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54901" y="3192946"/>
            <a:ext cx="3648870" cy="6065354"/>
            <a:chOff x="0" y="0"/>
            <a:chExt cx="812800" cy="1351081"/>
          </a:xfrm>
        </p:grpSpPr>
        <p:sp>
          <p:nvSpPr>
            <p:cNvPr id="3" name="Freeform 3"/>
            <p:cNvSpPr/>
            <p:nvPr/>
          </p:nvSpPr>
          <p:spPr>
            <a:xfrm>
              <a:off x="0" y="0"/>
              <a:ext cx="812800" cy="1351081"/>
            </a:xfrm>
            <a:custGeom>
              <a:avLst/>
              <a:gdLst/>
              <a:ahLst/>
              <a:cxnLst/>
              <a:rect l="l" t="t" r="r" b="b"/>
              <a:pathLst>
                <a:path w="812800" h="1351081">
                  <a:moveTo>
                    <a:pt x="42435" y="0"/>
                  </a:moveTo>
                  <a:lnTo>
                    <a:pt x="770365" y="0"/>
                  </a:lnTo>
                  <a:cubicBezTo>
                    <a:pt x="781620" y="0"/>
                    <a:pt x="792413" y="4471"/>
                    <a:pt x="800371" y="12429"/>
                  </a:cubicBezTo>
                  <a:cubicBezTo>
                    <a:pt x="808329" y="20387"/>
                    <a:pt x="812800" y="31180"/>
                    <a:pt x="812800" y="42435"/>
                  </a:cubicBezTo>
                  <a:lnTo>
                    <a:pt x="812800" y="1308646"/>
                  </a:lnTo>
                  <a:cubicBezTo>
                    <a:pt x="812800" y="1319901"/>
                    <a:pt x="808329" y="1330694"/>
                    <a:pt x="800371" y="1338652"/>
                  </a:cubicBezTo>
                  <a:cubicBezTo>
                    <a:pt x="792413" y="1346610"/>
                    <a:pt x="781620" y="1351081"/>
                    <a:pt x="770365" y="1351081"/>
                  </a:cubicBezTo>
                  <a:lnTo>
                    <a:pt x="42435" y="1351081"/>
                  </a:lnTo>
                  <a:cubicBezTo>
                    <a:pt x="31180" y="1351081"/>
                    <a:pt x="20387" y="1346610"/>
                    <a:pt x="12429" y="1338652"/>
                  </a:cubicBezTo>
                  <a:cubicBezTo>
                    <a:pt x="4471" y="1330694"/>
                    <a:pt x="0" y="1319901"/>
                    <a:pt x="0" y="1308646"/>
                  </a:cubicBezTo>
                  <a:lnTo>
                    <a:pt x="0" y="42435"/>
                  </a:lnTo>
                  <a:cubicBezTo>
                    <a:pt x="0" y="31180"/>
                    <a:pt x="4471" y="20387"/>
                    <a:pt x="12429" y="12429"/>
                  </a:cubicBezTo>
                  <a:cubicBezTo>
                    <a:pt x="20387" y="4471"/>
                    <a:pt x="31180" y="0"/>
                    <a:pt x="42435" y="0"/>
                  </a:cubicBezTo>
                  <a:close/>
                </a:path>
              </a:pathLst>
            </a:custGeom>
            <a:solidFill>
              <a:srgbClr val="000000">
                <a:alpha val="0"/>
              </a:srgbClr>
            </a:solidFill>
            <a:ln w="57150" cap="sq">
              <a:solidFill>
                <a:srgbClr val="F4A02C"/>
              </a:solidFill>
              <a:prstDash val="solid"/>
              <a:miter/>
            </a:ln>
          </p:spPr>
        </p:sp>
        <p:sp>
          <p:nvSpPr>
            <p:cNvPr id="4" name="TextBox 4"/>
            <p:cNvSpPr txBox="1"/>
            <p:nvPr/>
          </p:nvSpPr>
          <p:spPr>
            <a:xfrm>
              <a:off x="0" y="-28575"/>
              <a:ext cx="812800" cy="1379656"/>
            </a:xfrm>
            <a:prstGeom prst="rect">
              <a:avLst/>
            </a:prstGeom>
          </p:spPr>
          <p:txBody>
            <a:bodyPr lIns="48993" tIns="48993" rIns="48993" bIns="48993" rtlCol="0" anchor="ctr"/>
            <a:lstStyle/>
            <a:p>
              <a:pPr algn="ctr">
                <a:lnSpc>
                  <a:spcPts val="2860"/>
                </a:lnSpc>
              </a:pPr>
              <a:endParaRPr/>
            </a:p>
          </p:txBody>
        </p:sp>
      </p:grpSp>
      <p:grpSp>
        <p:nvGrpSpPr>
          <p:cNvPr id="5" name="Group 5"/>
          <p:cNvGrpSpPr/>
          <p:nvPr/>
        </p:nvGrpSpPr>
        <p:grpSpPr>
          <a:xfrm>
            <a:off x="5154901" y="5468937"/>
            <a:ext cx="3648870" cy="1292762"/>
            <a:chOff x="0" y="0"/>
            <a:chExt cx="812800" cy="287968"/>
          </a:xfrm>
        </p:grpSpPr>
        <p:sp>
          <p:nvSpPr>
            <p:cNvPr id="6" name="Freeform 6"/>
            <p:cNvSpPr/>
            <p:nvPr/>
          </p:nvSpPr>
          <p:spPr>
            <a:xfrm>
              <a:off x="0" y="0"/>
              <a:ext cx="812800" cy="287968"/>
            </a:xfrm>
            <a:custGeom>
              <a:avLst/>
              <a:gdLst/>
              <a:ahLst/>
              <a:cxnLst/>
              <a:rect l="l" t="t" r="r" b="b"/>
              <a:pathLst>
                <a:path w="812800" h="287968">
                  <a:moveTo>
                    <a:pt x="0" y="0"/>
                  </a:moveTo>
                  <a:lnTo>
                    <a:pt x="812800" y="0"/>
                  </a:lnTo>
                  <a:lnTo>
                    <a:pt x="812800" y="287968"/>
                  </a:lnTo>
                  <a:lnTo>
                    <a:pt x="0" y="287968"/>
                  </a:lnTo>
                  <a:close/>
                </a:path>
              </a:pathLst>
            </a:custGeom>
            <a:solidFill>
              <a:srgbClr val="F4A02C"/>
            </a:solidFill>
            <a:ln cap="sq">
              <a:noFill/>
              <a:prstDash val="solid"/>
              <a:miter/>
            </a:ln>
          </p:spPr>
        </p:sp>
        <p:sp>
          <p:nvSpPr>
            <p:cNvPr id="7" name="TextBox 7"/>
            <p:cNvSpPr txBox="1"/>
            <p:nvPr/>
          </p:nvSpPr>
          <p:spPr>
            <a:xfrm>
              <a:off x="0" y="-28575"/>
              <a:ext cx="812800" cy="316543"/>
            </a:xfrm>
            <a:prstGeom prst="rect">
              <a:avLst/>
            </a:prstGeom>
          </p:spPr>
          <p:txBody>
            <a:bodyPr lIns="48993" tIns="48993" rIns="48993" bIns="48993" rtlCol="0" anchor="ctr"/>
            <a:lstStyle/>
            <a:p>
              <a:pPr marL="0" lvl="0" indent="0" algn="ctr">
                <a:lnSpc>
                  <a:spcPts val="2860"/>
                </a:lnSpc>
                <a:spcBef>
                  <a:spcPct val="0"/>
                </a:spcBef>
              </a:pPr>
              <a:r>
                <a:rPr lang="en-US" sz="2200" u="none" strike="noStrike">
                  <a:solidFill>
                    <a:srgbClr val="FFFFFF"/>
                  </a:solidFill>
                  <a:latin typeface="Lato"/>
                  <a:ea typeface="Lato"/>
                  <a:cs typeface="Lato"/>
                  <a:sym typeface="Lato"/>
                </a:rPr>
                <a:t>AUDIT ET CERTIFICATION</a:t>
              </a:r>
            </a:p>
          </p:txBody>
        </p:sp>
      </p:grpSp>
      <p:sp>
        <p:nvSpPr>
          <p:cNvPr id="8" name="Freeform 8"/>
          <p:cNvSpPr/>
          <p:nvPr/>
        </p:nvSpPr>
        <p:spPr>
          <a:xfrm>
            <a:off x="6394992" y="3728102"/>
            <a:ext cx="1079890" cy="1334695"/>
          </a:xfrm>
          <a:custGeom>
            <a:avLst/>
            <a:gdLst/>
            <a:ahLst/>
            <a:cxnLst/>
            <a:rect l="l" t="t" r="r" b="b"/>
            <a:pathLst>
              <a:path w="1079890" h="1334695">
                <a:moveTo>
                  <a:pt x="0" y="0"/>
                </a:moveTo>
                <a:lnTo>
                  <a:pt x="1079890" y="0"/>
                </a:lnTo>
                <a:lnTo>
                  <a:pt x="1079890" y="1334695"/>
                </a:lnTo>
                <a:lnTo>
                  <a:pt x="0" y="13346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9483548" y="3192946"/>
            <a:ext cx="3648870" cy="6065354"/>
            <a:chOff x="0" y="0"/>
            <a:chExt cx="812800" cy="1351081"/>
          </a:xfrm>
        </p:grpSpPr>
        <p:sp>
          <p:nvSpPr>
            <p:cNvPr id="10" name="Freeform 10"/>
            <p:cNvSpPr/>
            <p:nvPr/>
          </p:nvSpPr>
          <p:spPr>
            <a:xfrm>
              <a:off x="0" y="0"/>
              <a:ext cx="812800" cy="1351081"/>
            </a:xfrm>
            <a:custGeom>
              <a:avLst/>
              <a:gdLst/>
              <a:ahLst/>
              <a:cxnLst/>
              <a:rect l="l" t="t" r="r" b="b"/>
              <a:pathLst>
                <a:path w="812800" h="1351081">
                  <a:moveTo>
                    <a:pt x="42435" y="0"/>
                  </a:moveTo>
                  <a:lnTo>
                    <a:pt x="770365" y="0"/>
                  </a:lnTo>
                  <a:cubicBezTo>
                    <a:pt x="781620" y="0"/>
                    <a:pt x="792413" y="4471"/>
                    <a:pt x="800371" y="12429"/>
                  </a:cubicBezTo>
                  <a:cubicBezTo>
                    <a:pt x="808329" y="20387"/>
                    <a:pt x="812800" y="31180"/>
                    <a:pt x="812800" y="42435"/>
                  </a:cubicBezTo>
                  <a:lnTo>
                    <a:pt x="812800" y="1308646"/>
                  </a:lnTo>
                  <a:cubicBezTo>
                    <a:pt x="812800" y="1319901"/>
                    <a:pt x="808329" y="1330694"/>
                    <a:pt x="800371" y="1338652"/>
                  </a:cubicBezTo>
                  <a:cubicBezTo>
                    <a:pt x="792413" y="1346610"/>
                    <a:pt x="781620" y="1351081"/>
                    <a:pt x="770365" y="1351081"/>
                  </a:cubicBezTo>
                  <a:lnTo>
                    <a:pt x="42435" y="1351081"/>
                  </a:lnTo>
                  <a:cubicBezTo>
                    <a:pt x="31180" y="1351081"/>
                    <a:pt x="20387" y="1346610"/>
                    <a:pt x="12429" y="1338652"/>
                  </a:cubicBezTo>
                  <a:cubicBezTo>
                    <a:pt x="4471" y="1330694"/>
                    <a:pt x="0" y="1319901"/>
                    <a:pt x="0" y="1308646"/>
                  </a:cubicBezTo>
                  <a:lnTo>
                    <a:pt x="0" y="42435"/>
                  </a:lnTo>
                  <a:cubicBezTo>
                    <a:pt x="0" y="31180"/>
                    <a:pt x="4471" y="20387"/>
                    <a:pt x="12429" y="12429"/>
                  </a:cubicBezTo>
                  <a:cubicBezTo>
                    <a:pt x="20387" y="4471"/>
                    <a:pt x="31180" y="0"/>
                    <a:pt x="42435" y="0"/>
                  </a:cubicBezTo>
                  <a:close/>
                </a:path>
              </a:pathLst>
            </a:custGeom>
            <a:solidFill>
              <a:srgbClr val="000000">
                <a:alpha val="0"/>
              </a:srgbClr>
            </a:solidFill>
            <a:ln w="57150" cap="sq">
              <a:solidFill>
                <a:srgbClr val="F4A02C"/>
              </a:solidFill>
              <a:prstDash val="solid"/>
              <a:miter/>
            </a:ln>
          </p:spPr>
        </p:sp>
        <p:sp>
          <p:nvSpPr>
            <p:cNvPr id="11" name="TextBox 11"/>
            <p:cNvSpPr txBox="1"/>
            <p:nvPr/>
          </p:nvSpPr>
          <p:spPr>
            <a:xfrm>
              <a:off x="0" y="-28575"/>
              <a:ext cx="812800" cy="1379656"/>
            </a:xfrm>
            <a:prstGeom prst="rect">
              <a:avLst/>
            </a:prstGeom>
          </p:spPr>
          <p:txBody>
            <a:bodyPr lIns="48993" tIns="48993" rIns="48993" bIns="48993" rtlCol="0" anchor="ctr"/>
            <a:lstStyle/>
            <a:p>
              <a:pPr algn="ctr">
                <a:lnSpc>
                  <a:spcPts val="2860"/>
                </a:lnSpc>
              </a:pPr>
              <a:endParaRPr/>
            </a:p>
          </p:txBody>
        </p:sp>
      </p:grpSp>
      <p:grpSp>
        <p:nvGrpSpPr>
          <p:cNvPr id="12" name="Group 12"/>
          <p:cNvGrpSpPr/>
          <p:nvPr/>
        </p:nvGrpSpPr>
        <p:grpSpPr>
          <a:xfrm>
            <a:off x="9483548" y="5468937"/>
            <a:ext cx="3648870" cy="1292762"/>
            <a:chOff x="0" y="0"/>
            <a:chExt cx="812800" cy="287968"/>
          </a:xfrm>
        </p:grpSpPr>
        <p:sp>
          <p:nvSpPr>
            <p:cNvPr id="13" name="Freeform 13"/>
            <p:cNvSpPr/>
            <p:nvPr/>
          </p:nvSpPr>
          <p:spPr>
            <a:xfrm>
              <a:off x="0" y="0"/>
              <a:ext cx="812800" cy="287968"/>
            </a:xfrm>
            <a:custGeom>
              <a:avLst/>
              <a:gdLst/>
              <a:ahLst/>
              <a:cxnLst/>
              <a:rect l="l" t="t" r="r" b="b"/>
              <a:pathLst>
                <a:path w="812800" h="287968">
                  <a:moveTo>
                    <a:pt x="0" y="0"/>
                  </a:moveTo>
                  <a:lnTo>
                    <a:pt x="812800" y="0"/>
                  </a:lnTo>
                  <a:lnTo>
                    <a:pt x="812800" y="287968"/>
                  </a:lnTo>
                  <a:lnTo>
                    <a:pt x="0" y="287968"/>
                  </a:lnTo>
                  <a:close/>
                </a:path>
              </a:pathLst>
            </a:custGeom>
            <a:solidFill>
              <a:srgbClr val="F4A02C"/>
            </a:solidFill>
            <a:ln cap="sq">
              <a:noFill/>
              <a:prstDash val="solid"/>
              <a:miter/>
            </a:ln>
          </p:spPr>
        </p:sp>
        <p:sp>
          <p:nvSpPr>
            <p:cNvPr id="14" name="TextBox 14"/>
            <p:cNvSpPr txBox="1"/>
            <p:nvPr/>
          </p:nvSpPr>
          <p:spPr>
            <a:xfrm>
              <a:off x="0" y="-28575"/>
              <a:ext cx="812800" cy="316543"/>
            </a:xfrm>
            <a:prstGeom prst="rect">
              <a:avLst/>
            </a:prstGeom>
          </p:spPr>
          <p:txBody>
            <a:bodyPr lIns="48993" tIns="48993" rIns="48993" bIns="48993" rtlCol="0" anchor="ctr"/>
            <a:lstStyle/>
            <a:p>
              <a:pPr marL="0" lvl="0" indent="0" algn="ctr">
                <a:lnSpc>
                  <a:spcPts val="2860"/>
                </a:lnSpc>
                <a:spcBef>
                  <a:spcPct val="0"/>
                </a:spcBef>
              </a:pPr>
              <a:r>
                <a:rPr lang="en-US" sz="2200" u="none" strike="noStrike">
                  <a:solidFill>
                    <a:srgbClr val="FFFFFF"/>
                  </a:solidFill>
                  <a:latin typeface="Lato"/>
                  <a:ea typeface="Lato"/>
                  <a:cs typeface="Lato"/>
                  <a:sym typeface="Lato"/>
                </a:rPr>
                <a:t>CONSEIL ET ANALYSE DES RISQUES CYBER</a:t>
              </a:r>
            </a:p>
          </p:txBody>
        </p:sp>
      </p:grpSp>
      <p:sp>
        <p:nvSpPr>
          <p:cNvPr id="15" name="Freeform 15"/>
          <p:cNvSpPr/>
          <p:nvPr/>
        </p:nvSpPr>
        <p:spPr>
          <a:xfrm>
            <a:off x="10382328" y="3672631"/>
            <a:ext cx="1851312" cy="1390167"/>
          </a:xfrm>
          <a:custGeom>
            <a:avLst/>
            <a:gdLst/>
            <a:ahLst/>
            <a:cxnLst/>
            <a:rect l="l" t="t" r="r" b="b"/>
            <a:pathLst>
              <a:path w="1851312" h="1390167">
                <a:moveTo>
                  <a:pt x="0" y="0"/>
                </a:moveTo>
                <a:lnTo>
                  <a:pt x="1851311" y="0"/>
                </a:lnTo>
                <a:lnTo>
                  <a:pt x="1851311" y="1390166"/>
                </a:lnTo>
                <a:lnTo>
                  <a:pt x="0" y="1390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6" name="Group 16"/>
          <p:cNvGrpSpPr/>
          <p:nvPr/>
        </p:nvGrpSpPr>
        <p:grpSpPr>
          <a:xfrm>
            <a:off x="826935" y="3192946"/>
            <a:ext cx="3648870" cy="6065354"/>
            <a:chOff x="0" y="0"/>
            <a:chExt cx="812800" cy="1351081"/>
          </a:xfrm>
        </p:grpSpPr>
        <p:sp>
          <p:nvSpPr>
            <p:cNvPr id="17" name="Freeform 17"/>
            <p:cNvSpPr/>
            <p:nvPr/>
          </p:nvSpPr>
          <p:spPr>
            <a:xfrm>
              <a:off x="0" y="0"/>
              <a:ext cx="812800" cy="1351081"/>
            </a:xfrm>
            <a:custGeom>
              <a:avLst/>
              <a:gdLst/>
              <a:ahLst/>
              <a:cxnLst/>
              <a:rect l="l" t="t" r="r" b="b"/>
              <a:pathLst>
                <a:path w="812800" h="1351081">
                  <a:moveTo>
                    <a:pt x="42435" y="0"/>
                  </a:moveTo>
                  <a:lnTo>
                    <a:pt x="770365" y="0"/>
                  </a:lnTo>
                  <a:cubicBezTo>
                    <a:pt x="781620" y="0"/>
                    <a:pt x="792413" y="4471"/>
                    <a:pt x="800371" y="12429"/>
                  </a:cubicBezTo>
                  <a:cubicBezTo>
                    <a:pt x="808329" y="20387"/>
                    <a:pt x="812800" y="31180"/>
                    <a:pt x="812800" y="42435"/>
                  </a:cubicBezTo>
                  <a:lnTo>
                    <a:pt x="812800" y="1308646"/>
                  </a:lnTo>
                  <a:cubicBezTo>
                    <a:pt x="812800" y="1319901"/>
                    <a:pt x="808329" y="1330694"/>
                    <a:pt x="800371" y="1338652"/>
                  </a:cubicBezTo>
                  <a:cubicBezTo>
                    <a:pt x="792413" y="1346610"/>
                    <a:pt x="781620" y="1351081"/>
                    <a:pt x="770365" y="1351081"/>
                  </a:cubicBezTo>
                  <a:lnTo>
                    <a:pt x="42435" y="1351081"/>
                  </a:lnTo>
                  <a:cubicBezTo>
                    <a:pt x="31180" y="1351081"/>
                    <a:pt x="20387" y="1346610"/>
                    <a:pt x="12429" y="1338652"/>
                  </a:cubicBezTo>
                  <a:cubicBezTo>
                    <a:pt x="4471" y="1330694"/>
                    <a:pt x="0" y="1319901"/>
                    <a:pt x="0" y="1308646"/>
                  </a:cubicBezTo>
                  <a:lnTo>
                    <a:pt x="0" y="42435"/>
                  </a:lnTo>
                  <a:cubicBezTo>
                    <a:pt x="0" y="31180"/>
                    <a:pt x="4471" y="20387"/>
                    <a:pt x="12429" y="12429"/>
                  </a:cubicBezTo>
                  <a:cubicBezTo>
                    <a:pt x="20387" y="4471"/>
                    <a:pt x="31180" y="0"/>
                    <a:pt x="42435" y="0"/>
                  </a:cubicBezTo>
                  <a:close/>
                </a:path>
              </a:pathLst>
            </a:custGeom>
            <a:solidFill>
              <a:srgbClr val="000000">
                <a:alpha val="0"/>
              </a:srgbClr>
            </a:solidFill>
            <a:ln w="57150" cap="sq">
              <a:solidFill>
                <a:srgbClr val="F4A02C"/>
              </a:solidFill>
              <a:prstDash val="solid"/>
              <a:miter/>
            </a:ln>
          </p:spPr>
        </p:sp>
        <p:sp>
          <p:nvSpPr>
            <p:cNvPr id="18" name="TextBox 18"/>
            <p:cNvSpPr txBox="1"/>
            <p:nvPr/>
          </p:nvSpPr>
          <p:spPr>
            <a:xfrm>
              <a:off x="0" y="-38100"/>
              <a:ext cx="812800" cy="1389181"/>
            </a:xfrm>
            <a:prstGeom prst="rect">
              <a:avLst/>
            </a:prstGeom>
          </p:spPr>
          <p:txBody>
            <a:bodyPr lIns="48993" tIns="48993" rIns="48993" bIns="48993" rtlCol="0" anchor="ctr"/>
            <a:lstStyle/>
            <a:p>
              <a:pPr algn="ctr">
                <a:lnSpc>
                  <a:spcPts val="2860"/>
                </a:lnSpc>
              </a:pPr>
              <a:endParaRPr/>
            </a:p>
          </p:txBody>
        </p:sp>
      </p:grpSp>
      <p:grpSp>
        <p:nvGrpSpPr>
          <p:cNvPr id="19" name="Group 19"/>
          <p:cNvGrpSpPr/>
          <p:nvPr/>
        </p:nvGrpSpPr>
        <p:grpSpPr>
          <a:xfrm>
            <a:off x="826935" y="5468937"/>
            <a:ext cx="3648870" cy="1292762"/>
            <a:chOff x="0" y="0"/>
            <a:chExt cx="812800" cy="287968"/>
          </a:xfrm>
        </p:grpSpPr>
        <p:sp>
          <p:nvSpPr>
            <p:cNvPr id="20" name="Freeform 20"/>
            <p:cNvSpPr/>
            <p:nvPr/>
          </p:nvSpPr>
          <p:spPr>
            <a:xfrm>
              <a:off x="0" y="0"/>
              <a:ext cx="812800" cy="287968"/>
            </a:xfrm>
            <a:custGeom>
              <a:avLst/>
              <a:gdLst/>
              <a:ahLst/>
              <a:cxnLst/>
              <a:rect l="l" t="t" r="r" b="b"/>
              <a:pathLst>
                <a:path w="812800" h="287968">
                  <a:moveTo>
                    <a:pt x="0" y="0"/>
                  </a:moveTo>
                  <a:lnTo>
                    <a:pt x="812800" y="0"/>
                  </a:lnTo>
                  <a:lnTo>
                    <a:pt x="812800" y="287968"/>
                  </a:lnTo>
                  <a:lnTo>
                    <a:pt x="0" y="287968"/>
                  </a:lnTo>
                  <a:close/>
                </a:path>
              </a:pathLst>
            </a:custGeom>
            <a:solidFill>
              <a:srgbClr val="F4A02C"/>
            </a:solidFill>
          </p:spPr>
        </p:sp>
        <p:sp>
          <p:nvSpPr>
            <p:cNvPr id="21" name="TextBox 21"/>
            <p:cNvSpPr txBox="1"/>
            <p:nvPr/>
          </p:nvSpPr>
          <p:spPr>
            <a:xfrm>
              <a:off x="0" y="-38100"/>
              <a:ext cx="812800" cy="326068"/>
            </a:xfrm>
            <a:prstGeom prst="rect">
              <a:avLst/>
            </a:prstGeom>
          </p:spPr>
          <p:txBody>
            <a:bodyPr lIns="48993" tIns="48993" rIns="48993" bIns="48993" rtlCol="0" anchor="ctr"/>
            <a:lstStyle/>
            <a:p>
              <a:pPr algn="ctr">
                <a:lnSpc>
                  <a:spcPts val="2860"/>
                </a:lnSpc>
              </a:pPr>
              <a:r>
                <a:rPr lang="en-US" sz="2200">
                  <a:solidFill>
                    <a:srgbClr val="FFFFFF"/>
                  </a:solidFill>
                  <a:latin typeface="Poppins"/>
                  <a:ea typeface="Poppins"/>
                  <a:cs typeface="Poppins"/>
                  <a:sym typeface="Poppins"/>
                </a:rPr>
                <a:t>CENTRE DE FORMATION AGRÉE</a:t>
              </a:r>
            </a:p>
          </p:txBody>
        </p:sp>
      </p:grpSp>
      <p:sp>
        <p:nvSpPr>
          <p:cNvPr id="22" name="Freeform 22"/>
          <p:cNvSpPr/>
          <p:nvPr/>
        </p:nvSpPr>
        <p:spPr>
          <a:xfrm>
            <a:off x="1830489" y="3515093"/>
            <a:ext cx="1641761" cy="1669073"/>
          </a:xfrm>
          <a:custGeom>
            <a:avLst/>
            <a:gdLst/>
            <a:ahLst/>
            <a:cxnLst/>
            <a:rect l="l" t="t" r="r" b="b"/>
            <a:pathLst>
              <a:path w="1641761" h="1669073">
                <a:moveTo>
                  <a:pt x="0" y="0"/>
                </a:moveTo>
                <a:lnTo>
                  <a:pt x="1641761" y="0"/>
                </a:lnTo>
                <a:lnTo>
                  <a:pt x="1641761" y="1669073"/>
                </a:lnTo>
                <a:lnTo>
                  <a:pt x="0" y="16690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3" name="Group 23"/>
          <p:cNvGrpSpPr/>
          <p:nvPr/>
        </p:nvGrpSpPr>
        <p:grpSpPr>
          <a:xfrm>
            <a:off x="13812195" y="3192946"/>
            <a:ext cx="3648870" cy="6065354"/>
            <a:chOff x="0" y="0"/>
            <a:chExt cx="812800" cy="1351081"/>
          </a:xfrm>
        </p:grpSpPr>
        <p:sp>
          <p:nvSpPr>
            <p:cNvPr id="24" name="Freeform 24"/>
            <p:cNvSpPr/>
            <p:nvPr/>
          </p:nvSpPr>
          <p:spPr>
            <a:xfrm>
              <a:off x="0" y="0"/>
              <a:ext cx="812800" cy="1351081"/>
            </a:xfrm>
            <a:custGeom>
              <a:avLst/>
              <a:gdLst/>
              <a:ahLst/>
              <a:cxnLst/>
              <a:rect l="l" t="t" r="r" b="b"/>
              <a:pathLst>
                <a:path w="812800" h="1351081">
                  <a:moveTo>
                    <a:pt x="42435" y="0"/>
                  </a:moveTo>
                  <a:lnTo>
                    <a:pt x="770365" y="0"/>
                  </a:lnTo>
                  <a:cubicBezTo>
                    <a:pt x="781620" y="0"/>
                    <a:pt x="792413" y="4471"/>
                    <a:pt x="800371" y="12429"/>
                  </a:cubicBezTo>
                  <a:cubicBezTo>
                    <a:pt x="808329" y="20387"/>
                    <a:pt x="812800" y="31180"/>
                    <a:pt x="812800" y="42435"/>
                  </a:cubicBezTo>
                  <a:lnTo>
                    <a:pt x="812800" y="1308646"/>
                  </a:lnTo>
                  <a:cubicBezTo>
                    <a:pt x="812800" y="1319901"/>
                    <a:pt x="808329" y="1330694"/>
                    <a:pt x="800371" y="1338652"/>
                  </a:cubicBezTo>
                  <a:cubicBezTo>
                    <a:pt x="792413" y="1346610"/>
                    <a:pt x="781620" y="1351081"/>
                    <a:pt x="770365" y="1351081"/>
                  </a:cubicBezTo>
                  <a:lnTo>
                    <a:pt x="42435" y="1351081"/>
                  </a:lnTo>
                  <a:cubicBezTo>
                    <a:pt x="31180" y="1351081"/>
                    <a:pt x="20387" y="1346610"/>
                    <a:pt x="12429" y="1338652"/>
                  </a:cubicBezTo>
                  <a:cubicBezTo>
                    <a:pt x="4471" y="1330694"/>
                    <a:pt x="0" y="1319901"/>
                    <a:pt x="0" y="1308646"/>
                  </a:cubicBezTo>
                  <a:lnTo>
                    <a:pt x="0" y="42435"/>
                  </a:lnTo>
                  <a:cubicBezTo>
                    <a:pt x="0" y="31180"/>
                    <a:pt x="4471" y="20387"/>
                    <a:pt x="12429" y="12429"/>
                  </a:cubicBezTo>
                  <a:cubicBezTo>
                    <a:pt x="20387" y="4471"/>
                    <a:pt x="31180" y="0"/>
                    <a:pt x="42435" y="0"/>
                  </a:cubicBezTo>
                  <a:close/>
                </a:path>
              </a:pathLst>
            </a:custGeom>
            <a:solidFill>
              <a:srgbClr val="000000">
                <a:alpha val="0"/>
              </a:srgbClr>
            </a:solidFill>
            <a:ln w="57150" cap="sq">
              <a:solidFill>
                <a:srgbClr val="F4A02C"/>
              </a:solidFill>
              <a:prstDash val="solid"/>
              <a:miter/>
            </a:ln>
          </p:spPr>
        </p:sp>
        <p:sp>
          <p:nvSpPr>
            <p:cNvPr id="25" name="TextBox 25"/>
            <p:cNvSpPr txBox="1"/>
            <p:nvPr/>
          </p:nvSpPr>
          <p:spPr>
            <a:xfrm>
              <a:off x="0" y="-28575"/>
              <a:ext cx="812800" cy="1379656"/>
            </a:xfrm>
            <a:prstGeom prst="rect">
              <a:avLst/>
            </a:prstGeom>
          </p:spPr>
          <p:txBody>
            <a:bodyPr lIns="48993" tIns="48993" rIns="48993" bIns="48993" rtlCol="0" anchor="ctr"/>
            <a:lstStyle/>
            <a:p>
              <a:pPr algn="ctr">
                <a:lnSpc>
                  <a:spcPts val="2860"/>
                </a:lnSpc>
              </a:pPr>
              <a:endParaRPr/>
            </a:p>
          </p:txBody>
        </p:sp>
      </p:grpSp>
      <p:grpSp>
        <p:nvGrpSpPr>
          <p:cNvPr id="26" name="Group 26"/>
          <p:cNvGrpSpPr/>
          <p:nvPr/>
        </p:nvGrpSpPr>
        <p:grpSpPr>
          <a:xfrm>
            <a:off x="13812195" y="5468937"/>
            <a:ext cx="3648870" cy="1292762"/>
            <a:chOff x="0" y="0"/>
            <a:chExt cx="812800" cy="287968"/>
          </a:xfrm>
        </p:grpSpPr>
        <p:sp>
          <p:nvSpPr>
            <p:cNvPr id="27" name="Freeform 27"/>
            <p:cNvSpPr/>
            <p:nvPr/>
          </p:nvSpPr>
          <p:spPr>
            <a:xfrm>
              <a:off x="0" y="0"/>
              <a:ext cx="812800" cy="287968"/>
            </a:xfrm>
            <a:custGeom>
              <a:avLst/>
              <a:gdLst/>
              <a:ahLst/>
              <a:cxnLst/>
              <a:rect l="l" t="t" r="r" b="b"/>
              <a:pathLst>
                <a:path w="812800" h="287968">
                  <a:moveTo>
                    <a:pt x="0" y="0"/>
                  </a:moveTo>
                  <a:lnTo>
                    <a:pt x="812800" y="0"/>
                  </a:lnTo>
                  <a:lnTo>
                    <a:pt x="812800" y="287968"/>
                  </a:lnTo>
                  <a:lnTo>
                    <a:pt x="0" y="287968"/>
                  </a:lnTo>
                  <a:close/>
                </a:path>
              </a:pathLst>
            </a:custGeom>
            <a:solidFill>
              <a:srgbClr val="F4A02C"/>
            </a:solidFill>
            <a:ln cap="sq">
              <a:noFill/>
              <a:prstDash val="solid"/>
              <a:miter/>
            </a:ln>
          </p:spPr>
        </p:sp>
        <p:sp>
          <p:nvSpPr>
            <p:cNvPr id="28" name="TextBox 28"/>
            <p:cNvSpPr txBox="1"/>
            <p:nvPr/>
          </p:nvSpPr>
          <p:spPr>
            <a:xfrm>
              <a:off x="0" y="-28575"/>
              <a:ext cx="812800" cy="316543"/>
            </a:xfrm>
            <a:prstGeom prst="rect">
              <a:avLst/>
            </a:prstGeom>
          </p:spPr>
          <p:txBody>
            <a:bodyPr lIns="48993" tIns="48993" rIns="48993" bIns="48993" rtlCol="0" anchor="ctr"/>
            <a:lstStyle/>
            <a:p>
              <a:pPr marL="0" lvl="0" indent="0" algn="ctr">
                <a:lnSpc>
                  <a:spcPts val="2965"/>
                </a:lnSpc>
                <a:spcBef>
                  <a:spcPct val="0"/>
                </a:spcBef>
              </a:pPr>
              <a:r>
                <a:rPr lang="en-US" sz="2281" u="none" strike="noStrike">
                  <a:solidFill>
                    <a:srgbClr val="FFFFFF"/>
                  </a:solidFill>
                  <a:latin typeface="Lato"/>
                  <a:ea typeface="Lato"/>
                  <a:cs typeface="Lato"/>
                  <a:sym typeface="Lato"/>
                </a:rPr>
                <a:t>Protection des Entreprises &amp; Intelligence Economique</a:t>
              </a:r>
            </a:p>
          </p:txBody>
        </p:sp>
      </p:grpSp>
      <p:sp>
        <p:nvSpPr>
          <p:cNvPr id="29" name="Freeform 29"/>
          <p:cNvSpPr/>
          <p:nvPr/>
        </p:nvSpPr>
        <p:spPr>
          <a:xfrm>
            <a:off x="14774852" y="3497731"/>
            <a:ext cx="1666406" cy="1666406"/>
          </a:xfrm>
          <a:custGeom>
            <a:avLst/>
            <a:gdLst/>
            <a:ahLst/>
            <a:cxnLst/>
            <a:rect l="l" t="t" r="r" b="b"/>
            <a:pathLst>
              <a:path w="1666406" h="1666406">
                <a:moveTo>
                  <a:pt x="0" y="0"/>
                </a:moveTo>
                <a:lnTo>
                  <a:pt x="1666406" y="0"/>
                </a:lnTo>
                <a:lnTo>
                  <a:pt x="1666406" y="1666406"/>
                </a:lnTo>
                <a:lnTo>
                  <a:pt x="0" y="1666406"/>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grpSp>
        <p:nvGrpSpPr>
          <p:cNvPr id="30" name="Group 30"/>
          <p:cNvGrpSpPr/>
          <p:nvPr/>
        </p:nvGrpSpPr>
        <p:grpSpPr>
          <a:xfrm>
            <a:off x="15201900" y="0"/>
            <a:ext cx="3086100" cy="826135"/>
            <a:chOff x="0" y="0"/>
            <a:chExt cx="812800" cy="217583"/>
          </a:xfrm>
        </p:grpSpPr>
        <p:sp>
          <p:nvSpPr>
            <p:cNvPr id="31" name="Freeform 31"/>
            <p:cNvSpPr/>
            <p:nvPr/>
          </p:nvSpPr>
          <p:spPr>
            <a:xfrm>
              <a:off x="0" y="0"/>
              <a:ext cx="812800" cy="217583"/>
            </a:xfrm>
            <a:custGeom>
              <a:avLst/>
              <a:gdLst/>
              <a:ahLst/>
              <a:cxnLst/>
              <a:rect l="l" t="t" r="r" b="b"/>
              <a:pathLst>
                <a:path w="812800" h="217583">
                  <a:moveTo>
                    <a:pt x="0" y="0"/>
                  </a:moveTo>
                  <a:lnTo>
                    <a:pt x="812800" y="0"/>
                  </a:lnTo>
                  <a:lnTo>
                    <a:pt x="812800" y="217583"/>
                  </a:lnTo>
                  <a:lnTo>
                    <a:pt x="0" y="217583"/>
                  </a:lnTo>
                  <a:close/>
                </a:path>
              </a:pathLst>
            </a:custGeom>
            <a:solidFill>
              <a:srgbClr val="F4A02C"/>
            </a:solidFill>
          </p:spPr>
        </p:sp>
        <p:sp>
          <p:nvSpPr>
            <p:cNvPr id="32" name="TextBox 32"/>
            <p:cNvSpPr txBox="1"/>
            <p:nvPr/>
          </p:nvSpPr>
          <p:spPr>
            <a:xfrm>
              <a:off x="0" y="-47625"/>
              <a:ext cx="812800" cy="265208"/>
            </a:xfrm>
            <a:prstGeom prst="rect">
              <a:avLst/>
            </a:prstGeom>
          </p:spPr>
          <p:txBody>
            <a:bodyPr lIns="50800" tIns="50800" rIns="50800" bIns="50800" rtlCol="0" anchor="ctr"/>
            <a:lstStyle/>
            <a:p>
              <a:pPr algn="ctr">
                <a:lnSpc>
                  <a:spcPts val="2659"/>
                </a:lnSpc>
              </a:pPr>
              <a:endParaRPr/>
            </a:p>
          </p:txBody>
        </p:sp>
      </p:grpSp>
      <p:sp>
        <p:nvSpPr>
          <p:cNvPr id="36" name="Freeform 36"/>
          <p:cNvSpPr/>
          <p:nvPr/>
        </p:nvSpPr>
        <p:spPr>
          <a:xfrm>
            <a:off x="178862" y="256324"/>
            <a:ext cx="3303255" cy="1139623"/>
          </a:xfrm>
          <a:custGeom>
            <a:avLst/>
            <a:gdLst/>
            <a:ahLst/>
            <a:cxnLst/>
            <a:rect l="l" t="t" r="r" b="b"/>
            <a:pathLst>
              <a:path w="3303255" h="1139623">
                <a:moveTo>
                  <a:pt x="0" y="0"/>
                </a:moveTo>
                <a:lnTo>
                  <a:pt x="3303255" y="0"/>
                </a:lnTo>
                <a:lnTo>
                  <a:pt x="3303255" y="1139622"/>
                </a:lnTo>
                <a:lnTo>
                  <a:pt x="0" y="1139622"/>
                </a:lnTo>
                <a:lnTo>
                  <a:pt x="0" y="0"/>
                </a:lnTo>
                <a:close/>
              </a:path>
            </a:pathLst>
          </a:custGeom>
          <a:blipFill>
            <a:blip r:embed="rId10"/>
            <a:stretch>
              <a:fillRect/>
            </a:stretch>
          </a:blipFill>
        </p:spPr>
      </p:sp>
      <p:sp>
        <p:nvSpPr>
          <p:cNvPr id="37" name="TextBox 37"/>
          <p:cNvSpPr txBox="1"/>
          <p:nvPr/>
        </p:nvSpPr>
        <p:spPr>
          <a:xfrm>
            <a:off x="5408346" y="7037109"/>
            <a:ext cx="3398927" cy="1593124"/>
          </a:xfrm>
          <a:prstGeom prst="rect">
            <a:avLst/>
          </a:prstGeom>
        </p:spPr>
        <p:txBody>
          <a:bodyPr lIns="0" tIns="0" rIns="0" bIns="0" rtlCol="0" anchor="t">
            <a:spAutoFit/>
          </a:bodyPr>
          <a:lstStyle/>
          <a:p>
            <a:pPr marL="0" lvl="0" indent="0" algn="ctr">
              <a:lnSpc>
                <a:spcPts val="2597"/>
              </a:lnSpc>
              <a:spcBef>
                <a:spcPct val="0"/>
              </a:spcBef>
            </a:pPr>
            <a:r>
              <a:rPr lang="en-US" sz="1882" b="1" spc="184">
                <a:solidFill>
                  <a:srgbClr val="231F20"/>
                </a:solidFill>
                <a:latin typeface="Lato Bold"/>
                <a:ea typeface="Lato Bold"/>
                <a:cs typeface="Lato Bold"/>
                <a:sym typeface="Lato Bold"/>
              </a:rPr>
              <a:t>Audit de vos systèmes existants pour identifier les failles de sécurité et obtenir des certifications de sécurité.</a:t>
            </a:r>
          </a:p>
        </p:txBody>
      </p:sp>
      <p:sp>
        <p:nvSpPr>
          <p:cNvPr id="38" name="TextBox 38"/>
          <p:cNvSpPr txBox="1"/>
          <p:nvPr/>
        </p:nvSpPr>
        <p:spPr>
          <a:xfrm>
            <a:off x="9698735" y="7037109"/>
            <a:ext cx="3218496" cy="1271609"/>
          </a:xfrm>
          <a:prstGeom prst="rect">
            <a:avLst/>
          </a:prstGeom>
        </p:spPr>
        <p:txBody>
          <a:bodyPr lIns="0" tIns="0" rIns="0" bIns="0" rtlCol="0" anchor="t">
            <a:spAutoFit/>
          </a:bodyPr>
          <a:lstStyle/>
          <a:p>
            <a:pPr marL="0" lvl="0" indent="0" algn="ctr">
              <a:lnSpc>
                <a:spcPts val="2597"/>
              </a:lnSpc>
              <a:spcBef>
                <a:spcPct val="0"/>
              </a:spcBef>
            </a:pPr>
            <a:r>
              <a:rPr lang="en-US" sz="1882" b="1" spc="184">
                <a:solidFill>
                  <a:srgbClr val="231F20"/>
                </a:solidFill>
                <a:latin typeface="Lato Bold"/>
                <a:ea typeface="Lato Bold"/>
                <a:cs typeface="Lato Bold"/>
                <a:sym typeface="Lato Bold"/>
              </a:rPr>
              <a:t>Un accompagnement personnalisé pour vous aider à évaluer et à gérer vos risques cyber.</a:t>
            </a:r>
          </a:p>
        </p:txBody>
      </p:sp>
      <p:sp>
        <p:nvSpPr>
          <p:cNvPr id="39" name="TextBox 39"/>
          <p:cNvSpPr txBox="1"/>
          <p:nvPr/>
        </p:nvSpPr>
        <p:spPr>
          <a:xfrm>
            <a:off x="1042122" y="7037109"/>
            <a:ext cx="3218496" cy="1593124"/>
          </a:xfrm>
          <a:prstGeom prst="rect">
            <a:avLst/>
          </a:prstGeom>
        </p:spPr>
        <p:txBody>
          <a:bodyPr lIns="0" tIns="0" rIns="0" bIns="0" rtlCol="0" anchor="t">
            <a:spAutoFit/>
          </a:bodyPr>
          <a:lstStyle/>
          <a:p>
            <a:pPr marL="0" lvl="0" indent="0" algn="ctr">
              <a:lnSpc>
                <a:spcPts val="2597"/>
              </a:lnSpc>
              <a:spcBef>
                <a:spcPct val="0"/>
              </a:spcBef>
            </a:pPr>
            <a:r>
              <a:rPr lang="en-US" sz="1882" b="1" spc="184">
                <a:solidFill>
                  <a:srgbClr val="231F20"/>
                </a:solidFill>
                <a:latin typeface="Lato Bold"/>
                <a:ea typeface="Lato Bold"/>
                <a:cs typeface="Lato Bold"/>
                <a:sym typeface="Lato Bold"/>
              </a:rPr>
              <a:t>Des formations de très haut niveau avec des certifications délivrées par des organismes reconnus.</a:t>
            </a:r>
          </a:p>
        </p:txBody>
      </p:sp>
      <p:sp>
        <p:nvSpPr>
          <p:cNvPr id="40" name="TextBox 40"/>
          <p:cNvSpPr txBox="1"/>
          <p:nvPr/>
        </p:nvSpPr>
        <p:spPr>
          <a:xfrm>
            <a:off x="4785598" y="1330804"/>
            <a:ext cx="8716804" cy="1038225"/>
          </a:xfrm>
          <a:prstGeom prst="rect">
            <a:avLst/>
          </a:prstGeom>
        </p:spPr>
        <p:txBody>
          <a:bodyPr lIns="0" tIns="0" rIns="0" bIns="0" rtlCol="0" anchor="t">
            <a:spAutoFit/>
          </a:bodyPr>
          <a:lstStyle/>
          <a:p>
            <a:pPr marL="0" lvl="0" indent="0" algn="l">
              <a:lnSpc>
                <a:spcPts val="8400"/>
              </a:lnSpc>
              <a:spcBef>
                <a:spcPct val="0"/>
              </a:spcBef>
            </a:pPr>
            <a:r>
              <a:rPr lang="en-US" sz="6000" u="none" strike="noStrike">
                <a:solidFill>
                  <a:srgbClr val="000000"/>
                </a:solidFill>
                <a:latin typeface="The Youngest Serif"/>
                <a:ea typeface="The Youngest Serif"/>
                <a:cs typeface="The Youngest Serif"/>
                <a:sym typeface="The Youngest Serif"/>
              </a:rPr>
              <a:t>Ce que nous vous offrons</a:t>
            </a:r>
          </a:p>
        </p:txBody>
      </p:sp>
      <p:sp>
        <p:nvSpPr>
          <p:cNvPr id="41" name="TextBox 41"/>
          <p:cNvSpPr txBox="1"/>
          <p:nvPr/>
        </p:nvSpPr>
        <p:spPr>
          <a:xfrm>
            <a:off x="14027382" y="7037109"/>
            <a:ext cx="3218496" cy="1271609"/>
          </a:xfrm>
          <a:prstGeom prst="rect">
            <a:avLst/>
          </a:prstGeom>
        </p:spPr>
        <p:txBody>
          <a:bodyPr lIns="0" tIns="0" rIns="0" bIns="0" rtlCol="0" anchor="t">
            <a:spAutoFit/>
          </a:bodyPr>
          <a:lstStyle/>
          <a:p>
            <a:pPr marL="0" lvl="0" indent="0" algn="ctr">
              <a:lnSpc>
                <a:spcPts val="2597"/>
              </a:lnSpc>
              <a:spcBef>
                <a:spcPct val="0"/>
              </a:spcBef>
            </a:pPr>
            <a:r>
              <a:rPr lang="en-US" sz="1882" b="1" spc="184">
                <a:solidFill>
                  <a:srgbClr val="231F20"/>
                </a:solidFill>
                <a:latin typeface="Lato Bold"/>
                <a:ea typeface="Lato Bold"/>
                <a:cs typeface="Lato Bold"/>
                <a:sym typeface="Lato Bold"/>
              </a:rPr>
              <a:t>Des solutions sur mesure pour protéger vos données sensibles et votre réputation.</a:t>
            </a:r>
          </a:p>
        </p:txBody>
      </p:sp>
      <p:sp>
        <p:nvSpPr>
          <p:cNvPr id="42" name="TextBox 15">
            <a:extLst>
              <a:ext uri="{FF2B5EF4-FFF2-40B4-BE49-F238E27FC236}">
                <a16:creationId xmlns:a16="http://schemas.microsoft.com/office/drawing/2014/main" id="{E6E4460A-F909-FB8D-DD1B-44A6212ED972}"/>
              </a:ext>
            </a:extLst>
          </p:cNvPr>
          <p:cNvSpPr txBox="1"/>
          <p:nvPr/>
        </p:nvSpPr>
        <p:spPr>
          <a:xfrm>
            <a:off x="17490336" y="9389084"/>
            <a:ext cx="283071" cy="633763"/>
          </a:xfrm>
          <a:prstGeom prst="rect">
            <a:avLst/>
          </a:prstGeom>
        </p:spPr>
        <p:txBody>
          <a:bodyPr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11" tooltip="https://www.linkedin.com/feed/update/urn:li:activity:7283784816095887360"/>
              </a:rPr>
              <a:t>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425443"/>
            <a:ext cx="10287041" cy="10287000"/>
            <a:chOff x="0" y="0"/>
            <a:chExt cx="6350025" cy="6350000"/>
          </a:xfrm>
        </p:grpSpPr>
        <p:sp>
          <p:nvSpPr>
            <p:cNvPr id="3" name="Freeform 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l="-25046" r="-25046"/>
              </a:stretch>
            </a:blipFill>
          </p:spPr>
        </p:sp>
      </p:grpSp>
      <p:sp>
        <p:nvSpPr>
          <p:cNvPr id="4" name="AutoShape 4"/>
          <p:cNvSpPr/>
          <p:nvPr/>
        </p:nvSpPr>
        <p:spPr>
          <a:xfrm rot="5062">
            <a:off x="6917260" y="1696812"/>
            <a:ext cx="6775169" cy="0"/>
          </a:xfrm>
          <a:prstGeom prst="line">
            <a:avLst/>
          </a:prstGeom>
          <a:ln w="47625" cap="rnd">
            <a:solidFill>
              <a:srgbClr val="F4A02C"/>
            </a:solidFill>
            <a:prstDash val="solid"/>
            <a:headEnd type="none" w="sm" len="sm"/>
            <a:tailEnd type="none" w="sm" len="sm"/>
          </a:ln>
        </p:spPr>
      </p:sp>
      <p:grpSp>
        <p:nvGrpSpPr>
          <p:cNvPr id="5" name="Group 5"/>
          <p:cNvGrpSpPr/>
          <p:nvPr/>
        </p:nvGrpSpPr>
        <p:grpSpPr>
          <a:xfrm>
            <a:off x="7597738" y="2974618"/>
            <a:ext cx="9661562" cy="8195292"/>
            <a:chOff x="0" y="0"/>
            <a:chExt cx="3268232" cy="2772235"/>
          </a:xfrm>
        </p:grpSpPr>
        <p:sp>
          <p:nvSpPr>
            <p:cNvPr id="6" name="Freeform 6"/>
            <p:cNvSpPr/>
            <p:nvPr/>
          </p:nvSpPr>
          <p:spPr>
            <a:xfrm>
              <a:off x="0" y="0"/>
              <a:ext cx="3268232" cy="2772235"/>
            </a:xfrm>
            <a:custGeom>
              <a:avLst/>
              <a:gdLst/>
              <a:ahLst/>
              <a:cxnLst/>
              <a:rect l="l" t="t" r="r" b="b"/>
              <a:pathLst>
                <a:path w="3268232" h="2772235">
                  <a:moveTo>
                    <a:pt x="3143772" y="2772234"/>
                  </a:moveTo>
                  <a:lnTo>
                    <a:pt x="124460" y="2772234"/>
                  </a:lnTo>
                  <a:cubicBezTo>
                    <a:pt x="55880" y="2772234"/>
                    <a:pt x="0" y="2716355"/>
                    <a:pt x="0" y="2647774"/>
                  </a:cubicBezTo>
                  <a:lnTo>
                    <a:pt x="0" y="124460"/>
                  </a:lnTo>
                  <a:cubicBezTo>
                    <a:pt x="0" y="55880"/>
                    <a:pt x="55880" y="0"/>
                    <a:pt x="124460" y="0"/>
                  </a:cubicBezTo>
                  <a:lnTo>
                    <a:pt x="3143772" y="0"/>
                  </a:lnTo>
                  <a:cubicBezTo>
                    <a:pt x="3212352" y="0"/>
                    <a:pt x="3268232" y="55880"/>
                    <a:pt x="3268232" y="124460"/>
                  </a:cubicBezTo>
                  <a:lnTo>
                    <a:pt x="3268232" y="2647775"/>
                  </a:lnTo>
                  <a:cubicBezTo>
                    <a:pt x="3268232" y="2716355"/>
                    <a:pt x="3212352" y="2772235"/>
                    <a:pt x="3143772" y="2772235"/>
                  </a:cubicBezTo>
                  <a:close/>
                </a:path>
              </a:pathLst>
            </a:custGeom>
            <a:solidFill>
              <a:srgbClr val="F2F4F5"/>
            </a:solidFill>
          </p:spPr>
        </p:sp>
      </p:grpSp>
      <p:grpSp>
        <p:nvGrpSpPr>
          <p:cNvPr id="7" name="Group 7"/>
          <p:cNvGrpSpPr/>
          <p:nvPr/>
        </p:nvGrpSpPr>
        <p:grpSpPr>
          <a:xfrm>
            <a:off x="6917271" y="3621226"/>
            <a:ext cx="1360935" cy="1360935"/>
            <a:chOff x="0" y="0"/>
            <a:chExt cx="1913890" cy="1913890"/>
          </a:xfrm>
        </p:grpSpPr>
        <p:sp>
          <p:nvSpPr>
            <p:cNvPr id="8" name="Freeform 8"/>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EDB425"/>
            </a:solidFill>
          </p:spPr>
        </p:sp>
      </p:grpSp>
      <p:sp>
        <p:nvSpPr>
          <p:cNvPr id="9" name="Freeform 9"/>
          <p:cNvSpPr/>
          <p:nvPr/>
        </p:nvSpPr>
        <p:spPr>
          <a:xfrm>
            <a:off x="1028700" y="8262208"/>
            <a:ext cx="1028700" cy="1198697"/>
          </a:xfrm>
          <a:custGeom>
            <a:avLst/>
            <a:gdLst/>
            <a:ahLst/>
            <a:cxnLst/>
            <a:rect l="l" t="t" r="r" b="b"/>
            <a:pathLst>
              <a:path w="1028700" h="1198697">
                <a:moveTo>
                  <a:pt x="0" y="0"/>
                </a:moveTo>
                <a:lnTo>
                  <a:pt x="1028700" y="0"/>
                </a:lnTo>
                <a:lnTo>
                  <a:pt x="1028700" y="1198697"/>
                </a:lnTo>
                <a:lnTo>
                  <a:pt x="0" y="11986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AutoShape 10"/>
          <p:cNvSpPr/>
          <p:nvPr/>
        </p:nvSpPr>
        <p:spPr>
          <a:xfrm>
            <a:off x="9146215" y="5282396"/>
            <a:ext cx="7522535" cy="0"/>
          </a:xfrm>
          <a:prstGeom prst="line">
            <a:avLst/>
          </a:prstGeom>
          <a:ln w="123825" cap="rnd">
            <a:solidFill>
              <a:srgbClr val="F4A02C"/>
            </a:solidFill>
            <a:prstDash val="solid"/>
            <a:headEnd type="none" w="sm" len="sm"/>
            <a:tailEnd type="none" w="sm" len="sm"/>
          </a:ln>
        </p:spPr>
      </p:sp>
      <p:sp>
        <p:nvSpPr>
          <p:cNvPr id="11" name="Freeform 11" descr="PECB Logo"/>
          <p:cNvSpPr/>
          <p:nvPr/>
        </p:nvSpPr>
        <p:spPr>
          <a:xfrm>
            <a:off x="8278206" y="8262208"/>
            <a:ext cx="2857500" cy="1143000"/>
          </a:xfrm>
          <a:custGeom>
            <a:avLst/>
            <a:gdLst/>
            <a:ahLst/>
            <a:cxnLst/>
            <a:rect l="l" t="t" r="r" b="b"/>
            <a:pathLst>
              <a:path w="2857500" h="1143000">
                <a:moveTo>
                  <a:pt x="0" y="0"/>
                </a:moveTo>
                <a:lnTo>
                  <a:pt x="2857500" y="0"/>
                </a:lnTo>
                <a:lnTo>
                  <a:pt x="2857500" y="1143000"/>
                </a:lnTo>
                <a:lnTo>
                  <a:pt x="0" y="1143000"/>
                </a:lnTo>
                <a:lnTo>
                  <a:pt x="0" y="0"/>
                </a:lnTo>
                <a:close/>
              </a:path>
            </a:pathLst>
          </a:custGeom>
          <a:blipFill>
            <a:blip r:embed="rId5"/>
            <a:stretch>
              <a:fillRect/>
            </a:stretch>
          </a:blipFill>
        </p:spPr>
      </p:sp>
      <p:sp>
        <p:nvSpPr>
          <p:cNvPr id="12" name="Freeform 12"/>
          <p:cNvSpPr/>
          <p:nvPr/>
        </p:nvSpPr>
        <p:spPr>
          <a:xfrm>
            <a:off x="11736181" y="8039100"/>
            <a:ext cx="5075852" cy="1659178"/>
          </a:xfrm>
          <a:custGeom>
            <a:avLst/>
            <a:gdLst/>
            <a:ahLst/>
            <a:cxnLst/>
            <a:rect l="l" t="t" r="r" b="b"/>
            <a:pathLst>
              <a:path w="5075852" h="1659178">
                <a:moveTo>
                  <a:pt x="0" y="0"/>
                </a:moveTo>
                <a:lnTo>
                  <a:pt x="5075853" y="0"/>
                </a:lnTo>
                <a:lnTo>
                  <a:pt x="5075853" y="1659178"/>
                </a:lnTo>
                <a:lnTo>
                  <a:pt x="0" y="1659178"/>
                </a:lnTo>
                <a:lnTo>
                  <a:pt x="0" y="0"/>
                </a:lnTo>
                <a:close/>
              </a:path>
            </a:pathLst>
          </a:custGeom>
          <a:blipFill>
            <a:blip r:embed="rId6"/>
            <a:stretch>
              <a:fillRect l="-17031" t="-79525" r="-37648" b="-109578"/>
            </a:stretch>
          </a:blipFill>
        </p:spPr>
      </p:sp>
      <p:sp>
        <p:nvSpPr>
          <p:cNvPr id="13" name="Freeform 13"/>
          <p:cNvSpPr/>
          <p:nvPr/>
        </p:nvSpPr>
        <p:spPr>
          <a:xfrm>
            <a:off x="7082468" y="3883681"/>
            <a:ext cx="1030540" cy="836026"/>
          </a:xfrm>
          <a:custGeom>
            <a:avLst/>
            <a:gdLst/>
            <a:ahLst/>
            <a:cxnLst/>
            <a:rect l="l" t="t" r="r" b="b"/>
            <a:pathLst>
              <a:path w="1030540" h="836026">
                <a:moveTo>
                  <a:pt x="0" y="0"/>
                </a:moveTo>
                <a:lnTo>
                  <a:pt x="1030541" y="0"/>
                </a:lnTo>
                <a:lnTo>
                  <a:pt x="1030541" y="836025"/>
                </a:lnTo>
                <a:lnTo>
                  <a:pt x="0" y="8360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TextBox 14"/>
          <p:cNvSpPr txBox="1"/>
          <p:nvPr/>
        </p:nvSpPr>
        <p:spPr>
          <a:xfrm>
            <a:off x="9146225" y="5571759"/>
            <a:ext cx="7071139" cy="1500505"/>
          </a:xfrm>
          <a:prstGeom prst="rect">
            <a:avLst/>
          </a:prstGeom>
        </p:spPr>
        <p:txBody>
          <a:bodyPr lIns="0" tIns="0" rIns="0" bIns="0" rtlCol="0" anchor="t">
            <a:spAutoFit/>
          </a:bodyPr>
          <a:lstStyle/>
          <a:p>
            <a:pPr algn="l">
              <a:lnSpc>
                <a:spcPts val="3919"/>
              </a:lnSpc>
            </a:pPr>
            <a:r>
              <a:rPr lang="en-US" sz="2799" dirty="0">
                <a:solidFill>
                  <a:srgbClr val="222A35"/>
                </a:solidFill>
                <a:latin typeface="Poppins"/>
                <a:ea typeface="Poppins"/>
                <a:cs typeface="Poppins"/>
                <a:sym typeface="Poppins"/>
              </a:rPr>
              <a:t>Nous </a:t>
            </a:r>
            <a:r>
              <a:rPr lang="en-US" sz="2799" dirty="0" err="1">
                <a:solidFill>
                  <a:srgbClr val="222A35"/>
                </a:solidFill>
                <a:latin typeface="Poppins"/>
                <a:ea typeface="Poppins"/>
                <a:cs typeface="Poppins"/>
                <a:sym typeface="Poppins"/>
              </a:rPr>
              <a:t>offrons</a:t>
            </a:r>
            <a:r>
              <a:rPr lang="en-US" sz="2799" dirty="0">
                <a:solidFill>
                  <a:srgbClr val="222A35"/>
                </a:solidFill>
                <a:latin typeface="Poppins"/>
                <a:ea typeface="Poppins"/>
                <a:cs typeface="Poppins"/>
                <a:sym typeface="Poppins"/>
              </a:rPr>
              <a:t> </a:t>
            </a:r>
            <a:r>
              <a:rPr lang="en-US" sz="2799" dirty="0" err="1">
                <a:solidFill>
                  <a:srgbClr val="222A35"/>
                </a:solidFill>
                <a:latin typeface="Poppins"/>
                <a:ea typeface="Poppins"/>
                <a:cs typeface="Poppins"/>
                <a:sym typeface="Poppins"/>
              </a:rPr>
              <a:t>plusieurs</a:t>
            </a:r>
            <a:r>
              <a:rPr lang="en-US" sz="2799" dirty="0">
                <a:solidFill>
                  <a:srgbClr val="222A35"/>
                </a:solidFill>
                <a:latin typeface="Poppins"/>
                <a:ea typeface="Poppins"/>
                <a:cs typeface="Poppins"/>
                <a:sym typeface="Poppins"/>
              </a:rPr>
              <a:t> formations </a:t>
            </a:r>
            <a:r>
              <a:rPr lang="en-US" sz="2799" dirty="0" err="1">
                <a:solidFill>
                  <a:srgbClr val="222A35"/>
                </a:solidFill>
                <a:latin typeface="Poppins"/>
                <a:ea typeface="Poppins"/>
                <a:cs typeface="Poppins"/>
                <a:sym typeface="Poppins"/>
              </a:rPr>
              <a:t>en</a:t>
            </a:r>
            <a:r>
              <a:rPr lang="en-US" sz="2799" dirty="0">
                <a:solidFill>
                  <a:srgbClr val="222A35"/>
                </a:solidFill>
                <a:latin typeface="Poppins"/>
                <a:ea typeface="Poppins"/>
                <a:cs typeface="Poppins"/>
                <a:sym typeface="Poppins"/>
              </a:rPr>
              <a:t> collaboration avec des </a:t>
            </a:r>
            <a:r>
              <a:rPr lang="en-US" sz="2799" dirty="0" err="1">
                <a:solidFill>
                  <a:srgbClr val="222A35"/>
                </a:solidFill>
                <a:latin typeface="Poppins"/>
                <a:ea typeface="Poppins"/>
                <a:cs typeface="Poppins"/>
                <a:sym typeface="Poppins"/>
              </a:rPr>
              <a:t>organismes</a:t>
            </a:r>
            <a:r>
              <a:rPr lang="en-US" sz="2799" dirty="0">
                <a:solidFill>
                  <a:srgbClr val="222A35"/>
                </a:solidFill>
                <a:latin typeface="Poppins"/>
                <a:ea typeface="Poppins"/>
                <a:cs typeface="Poppins"/>
                <a:sym typeface="Poppins"/>
              </a:rPr>
              <a:t> </a:t>
            </a:r>
            <a:r>
              <a:rPr lang="en-US" sz="2799" dirty="0" err="1">
                <a:solidFill>
                  <a:srgbClr val="222A35"/>
                </a:solidFill>
                <a:latin typeface="Poppins"/>
                <a:ea typeface="Poppins"/>
                <a:cs typeface="Poppins"/>
                <a:sym typeface="Poppins"/>
              </a:rPr>
              <a:t>internationaux</a:t>
            </a:r>
            <a:r>
              <a:rPr lang="en-US" sz="2799" dirty="0">
                <a:solidFill>
                  <a:srgbClr val="222A35"/>
                </a:solidFill>
                <a:latin typeface="Poppins"/>
                <a:ea typeface="Poppins"/>
                <a:cs typeface="Poppins"/>
                <a:sym typeface="Poppins"/>
              </a:rPr>
              <a:t>.</a:t>
            </a:r>
          </a:p>
        </p:txBody>
      </p:sp>
      <p:sp>
        <p:nvSpPr>
          <p:cNvPr id="15" name="TextBox 15"/>
          <p:cNvSpPr txBox="1"/>
          <p:nvPr/>
        </p:nvSpPr>
        <p:spPr>
          <a:xfrm>
            <a:off x="9146225" y="3246120"/>
            <a:ext cx="8113075" cy="1897380"/>
          </a:xfrm>
          <a:prstGeom prst="rect">
            <a:avLst/>
          </a:prstGeom>
        </p:spPr>
        <p:txBody>
          <a:bodyPr lIns="0" tIns="0" rIns="0" bIns="0" rtlCol="0" anchor="t">
            <a:spAutoFit/>
          </a:bodyPr>
          <a:lstStyle/>
          <a:p>
            <a:pPr marL="0" lvl="0" indent="0" algn="l">
              <a:lnSpc>
                <a:spcPts val="7560"/>
              </a:lnSpc>
              <a:spcBef>
                <a:spcPct val="0"/>
              </a:spcBef>
            </a:pPr>
            <a:r>
              <a:rPr lang="en-US" sz="6000" u="none" strike="noStrike">
                <a:solidFill>
                  <a:srgbClr val="000000"/>
                </a:solidFill>
                <a:latin typeface="The Youngest Serif"/>
                <a:ea typeface="The Youngest Serif"/>
                <a:cs typeface="The Youngest Serif"/>
                <a:sym typeface="The Youngest Serif"/>
              </a:rPr>
              <a:t>CENTRE DE FORMATION AGRÉE</a:t>
            </a:r>
          </a:p>
        </p:txBody>
      </p:sp>
      <p:sp>
        <p:nvSpPr>
          <p:cNvPr id="16" name="Freeform 16"/>
          <p:cNvSpPr/>
          <p:nvPr/>
        </p:nvSpPr>
        <p:spPr>
          <a:xfrm>
            <a:off x="13692425" y="806947"/>
            <a:ext cx="4322887" cy="1491396"/>
          </a:xfrm>
          <a:custGeom>
            <a:avLst/>
            <a:gdLst/>
            <a:ahLst/>
            <a:cxnLst/>
            <a:rect l="l" t="t" r="r" b="b"/>
            <a:pathLst>
              <a:path w="4322887" h="1491396">
                <a:moveTo>
                  <a:pt x="0" y="0"/>
                </a:moveTo>
                <a:lnTo>
                  <a:pt x="4322887" y="0"/>
                </a:lnTo>
                <a:lnTo>
                  <a:pt x="4322887" y="1491396"/>
                </a:lnTo>
                <a:lnTo>
                  <a:pt x="0" y="1491396"/>
                </a:lnTo>
                <a:lnTo>
                  <a:pt x="0" y="0"/>
                </a:lnTo>
                <a:close/>
              </a:path>
            </a:pathLst>
          </a:custGeom>
          <a:blipFill>
            <a:blip r:embed="rId9"/>
            <a:stretch>
              <a:fillRect/>
            </a:stretch>
          </a:blipFill>
        </p:spPr>
      </p:sp>
      <p:sp>
        <p:nvSpPr>
          <p:cNvPr id="17" name="TextBox 15">
            <a:extLst>
              <a:ext uri="{FF2B5EF4-FFF2-40B4-BE49-F238E27FC236}">
                <a16:creationId xmlns:a16="http://schemas.microsoft.com/office/drawing/2014/main" id="{D205BF4D-C2D0-6D57-08A4-0CDCAF04D59B}"/>
              </a:ext>
            </a:extLst>
          </p:cNvPr>
          <p:cNvSpPr txBox="1"/>
          <p:nvPr/>
        </p:nvSpPr>
        <p:spPr>
          <a:xfrm>
            <a:off x="17490336" y="9389084"/>
            <a:ext cx="283071" cy="633763"/>
          </a:xfrm>
          <a:prstGeom prst="rect">
            <a:avLst/>
          </a:prstGeom>
        </p:spPr>
        <p:txBody>
          <a:bodyPr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10" tooltip="https://www.linkedin.com/feed/update/urn:li:activity:7283784816095887360"/>
              </a:rPr>
              <a:t>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0" y="5809402"/>
            <a:ext cx="18300651" cy="4477598"/>
            <a:chOff x="0" y="0"/>
            <a:chExt cx="4819924" cy="1179285"/>
          </a:xfrm>
        </p:grpSpPr>
        <p:sp>
          <p:nvSpPr>
            <p:cNvPr id="4" name="Freeform 4"/>
            <p:cNvSpPr/>
            <p:nvPr/>
          </p:nvSpPr>
          <p:spPr>
            <a:xfrm>
              <a:off x="0" y="0"/>
              <a:ext cx="4819924" cy="1179285"/>
            </a:xfrm>
            <a:custGeom>
              <a:avLst/>
              <a:gdLst/>
              <a:ahLst/>
              <a:cxnLst/>
              <a:rect l="l" t="t" r="r" b="b"/>
              <a:pathLst>
                <a:path w="4819924" h="1179285">
                  <a:moveTo>
                    <a:pt x="0" y="0"/>
                  </a:moveTo>
                  <a:lnTo>
                    <a:pt x="4819924" y="0"/>
                  </a:lnTo>
                  <a:lnTo>
                    <a:pt x="4819924" y="1179285"/>
                  </a:lnTo>
                  <a:lnTo>
                    <a:pt x="0" y="1179285"/>
                  </a:lnTo>
                  <a:close/>
                </a:path>
              </a:pathLst>
            </a:custGeom>
            <a:gradFill rotWithShape="1">
              <a:gsLst>
                <a:gs pos="0">
                  <a:srgbClr val="F4A02C">
                    <a:alpha val="100000"/>
                  </a:srgbClr>
                </a:gs>
                <a:gs pos="100000">
                  <a:srgbClr val="FBCA02">
                    <a:alpha val="100000"/>
                  </a:srgbClr>
                </a:gs>
              </a:gsLst>
              <a:lin ang="0"/>
            </a:gradFill>
          </p:spPr>
        </p:sp>
        <p:sp>
          <p:nvSpPr>
            <p:cNvPr id="5" name="TextBox 5"/>
            <p:cNvSpPr txBox="1"/>
            <p:nvPr/>
          </p:nvSpPr>
          <p:spPr>
            <a:xfrm>
              <a:off x="0" y="-47625"/>
              <a:ext cx="4819924" cy="1226910"/>
            </a:xfrm>
            <a:prstGeom prst="rect">
              <a:avLst/>
            </a:prstGeom>
          </p:spPr>
          <p:txBody>
            <a:bodyPr lIns="50800" tIns="50800" rIns="50800" bIns="50800" rtlCol="0" anchor="ctr"/>
            <a:lstStyle/>
            <a:p>
              <a:pPr algn="ctr">
                <a:lnSpc>
                  <a:spcPts val="2800"/>
                </a:lnSpc>
              </a:pPr>
              <a:endParaRPr/>
            </a:p>
          </p:txBody>
        </p:sp>
      </p:grpSp>
      <p:grpSp>
        <p:nvGrpSpPr>
          <p:cNvPr id="6" name="Group 6"/>
          <p:cNvGrpSpPr/>
          <p:nvPr/>
        </p:nvGrpSpPr>
        <p:grpSpPr>
          <a:xfrm rot="-5400000">
            <a:off x="8599743" y="-3347892"/>
            <a:ext cx="1088513" cy="18288000"/>
            <a:chOff x="0" y="0"/>
            <a:chExt cx="286687" cy="4816593"/>
          </a:xfrm>
        </p:grpSpPr>
        <p:sp>
          <p:nvSpPr>
            <p:cNvPr id="7" name="Freeform 7"/>
            <p:cNvSpPr/>
            <p:nvPr/>
          </p:nvSpPr>
          <p:spPr>
            <a:xfrm>
              <a:off x="0" y="0"/>
              <a:ext cx="286687" cy="4816592"/>
            </a:xfrm>
            <a:custGeom>
              <a:avLst/>
              <a:gdLst/>
              <a:ahLst/>
              <a:cxnLst/>
              <a:rect l="l" t="t" r="r" b="b"/>
              <a:pathLst>
                <a:path w="286687" h="4816592">
                  <a:moveTo>
                    <a:pt x="0" y="0"/>
                  </a:moveTo>
                  <a:lnTo>
                    <a:pt x="286687" y="0"/>
                  </a:lnTo>
                  <a:lnTo>
                    <a:pt x="286687" y="4816592"/>
                  </a:lnTo>
                  <a:lnTo>
                    <a:pt x="0" y="4816592"/>
                  </a:lnTo>
                  <a:close/>
                </a:path>
              </a:pathLst>
            </a:custGeom>
            <a:gradFill rotWithShape="1">
              <a:gsLst>
                <a:gs pos="0">
                  <a:srgbClr val="696969">
                    <a:alpha val="41040"/>
                  </a:srgbClr>
                </a:gs>
                <a:gs pos="33333">
                  <a:srgbClr val="B4B4B4">
                    <a:alpha val="47025"/>
                  </a:srgbClr>
                </a:gs>
                <a:gs pos="66667">
                  <a:srgbClr val="EEEEEE">
                    <a:alpha val="40185"/>
                  </a:srgbClr>
                </a:gs>
                <a:gs pos="100000">
                  <a:srgbClr val="FBFBFB">
                    <a:alpha val="12540"/>
                  </a:srgbClr>
                </a:gs>
              </a:gsLst>
              <a:lin ang="0"/>
            </a:gradFill>
            <a:ln cap="sq">
              <a:noFill/>
              <a:prstDash val="solid"/>
              <a:miter/>
            </a:ln>
          </p:spPr>
        </p:sp>
        <p:sp>
          <p:nvSpPr>
            <p:cNvPr id="8" name="TextBox 8"/>
            <p:cNvSpPr txBox="1"/>
            <p:nvPr/>
          </p:nvSpPr>
          <p:spPr>
            <a:xfrm>
              <a:off x="0" y="-19050"/>
              <a:ext cx="286687" cy="4835643"/>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9" name="TextBox 9"/>
          <p:cNvSpPr txBox="1"/>
          <p:nvPr/>
        </p:nvSpPr>
        <p:spPr>
          <a:xfrm>
            <a:off x="2763752" y="549178"/>
            <a:ext cx="11842332" cy="923902"/>
          </a:xfrm>
          <a:prstGeom prst="rect">
            <a:avLst/>
          </a:prstGeom>
        </p:spPr>
        <p:txBody>
          <a:bodyPr lIns="0" tIns="0" rIns="0" bIns="0" rtlCol="0" anchor="t">
            <a:spAutoFit/>
          </a:bodyPr>
          <a:lstStyle/>
          <a:p>
            <a:pPr marL="0" lvl="0" indent="0" algn="l">
              <a:lnSpc>
                <a:spcPts val="7200"/>
              </a:lnSpc>
              <a:spcBef>
                <a:spcPct val="0"/>
              </a:spcBef>
            </a:pPr>
            <a:r>
              <a:rPr lang="en-US" sz="6000" u="none" strike="noStrike" spc="-119">
                <a:solidFill>
                  <a:srgbClr val="000000"/>
                </a:solidFill>
                <a:latin typeface="The Youngest Serif"/>
                <a:ea typeface="The Youngest Serif"/>
                <a:cs typeface="The Youngest Serif"/>
                <a:sym typeface="The Youngest Serif"/>
              </a:rPr>
              <a:t>Nos formations certifiantes de </a:t>
            </a:r>
            <a:r>
              <a:rPr lang="en-US" sz="6000" u="none" strike="noStrike" spc="-119">
                <a:solidFill>
                  <a:srgbClr val="A20D0D"/>
                </a:solidFill>
                <a:latin typeface="The Youngest Serif"/>
                <a:ea typeface="The Youngest Serif"/>
                <a:cs typeface="The Youngest Serif"/>
                <a:sym typeface="The Youngest Serif"/>
              </a:rPr>
              <a:t>PECB </a:t>
            </a:r>
          </a:p>
        </p:txBody>
      </p:sp>
      <p:grpSp>
        <p:nvGrpSpPr>
          <p:cNvPr id="10" name="Group 10"/>
          <p:cNvGrpSpPr/>
          <p:nvPr/>
        </p:nvGrpSpPr>
        <p:grpSpPr>
          <a:xfrm>
            <a:off x="1073949" y="2524799"/>
            <a:ext cx="4595005" cy="1850943"/>
            <a:chOff x="0" y="0"/>
            <a:chExt cx="1210207" cy="487491"/>
          </a:xfrm>
        </p:grpSpPr>
        <p:sp>
          <p:nvSpPr>
            <p:cNvPr id="11" name="Freeform 11"/>
            <p:cNvSpPr/>
            <p:nvPr/>
          </p:nvSpPr>
          <p:spPr>
            <a:xfrm>
              <a:off x="0" y="0"/>
              <a:ext cx="1210207" cy="487491"/>
            </a:xfrm>
            <a:custGeom>
              <a:avLst/>
              <a:gdLst/>
              <a:ahLst/>
              <a:cxnLst/>
              <a:rect l="l" t="t" r="r" b="b"/>
              <a:pathLst>
                <a:path w="1210207" h="487491">
                  <a:moveTo>
                    <a:pt x="33697" y="0"/>
                  </a:moveTo>
                  <a:lnTo>
                    <a:pt x="1176510" y="0"/>
                  </a:lnTo>
                  <a:cubicBezTo>
                    <a:pt x="1195120" y="0"/>
                    <a:pt x="1210207" y="15087"/>
                    <a:pt x="1210207" y="33697"/>
                  </a:cubicBezTo>
                  <a:lnTo>
                    <a:pt x="1210207" y="453794"/>
                  </a:lnTo>
                  <a:cubicBezTo>
                    <a:pt x="1210207" y="462731"/>
                    <a:pt x="1206657" y="471302"/>
                    <a:pt x="1200337" y="477622"/>
                  </a:cubicBezTo>
                  <a:cubicBezTo>
                    <a:pt x="1194018" y="483941"/>
                    <a:pt x="1185447" y="487491"/>
                    <a:pt x="1176510" y="487491"/>
                  </a:cubicBezTo>
                  <a:lnTo>
                    <a:pt x="33697" y="487491"/>
                  </a:lnTo>
                  <a:cubicBezTo>
                    <a:pt x="24760" y="487491"/>
                    <a:pt x="16189" y="483941"/>
                    <a:pt x="9870" y="477622"/>
                  </a:cubicBezTo>
                  <a:cubicBezTo>
                    <a:pt x="3550" y="471302"/>
                    <a:pt x="0" y="462731"/>
                    <a:pt x="0" y="453794"/>
                  </a:cubicBezTo>
                  <a:lnTo>
                    <a:pt x="0" y="33697"/>
                  </a:lnTo>
                  <a:cubicBezTo>
                    <a:pt x="0" y="24760"/>
                    <a:pt x="3550" y="16189"/>
                    <a:pt x="9870" y="9870"/>
                  </a:cubicBezTo>
                  <a:cubicBezTo>
                    <a:pt x="16189" y="3550"/>
                    <a:pt x="24760" y="0"/>
                    <a:pt x="33697" y="0"/>
                  </a:cubicBezTo>
                  <a:close/>
                </a:path>
              </a:pathLst>
            </a:custGeom>
            <a:solidFill>
              <a:srgbClr val="FFFFFF"/>
            </a:solidFill>
            <a:ln w="38100" cap="sq">
              <a:solidFill>
                <a:srgbClr val="363636"/>
              </a:solidFill>
              <a:prstDash val="solid"/>
              <a:miter/>
            </a:ln>
          </p:spPr>
        </p:sp>
        <p:sp>
          <p:nvSpPr>
            <p:cNvPr id="12" name="TextBox 12"/>
            <p:cNvSpPr txBox="1"/>
            <p:nvPr/>
          </p:nvSpPr>
          <p:spPr>
            <a:xfrm>
              <a:off x="0" y="-28575"/>
              <a:ext cx="1210207" cy="516066"/>
            </a:xfrm>
            <a:prstGeom prst="rect">
              <a:avLst/>
            </a:prstGeom>
          </p:spPr>
          <p:txBody>
            <a:bodyPr lIns="50800" tIns="50800" rIns="50800" bIns="50800" rtlCol="0" anchor="ctr"/>
            <a:lstStyle/>
            <a:p>
              <a:pPr algn="just">
                <a:lnSpc>
                  <a:spcPts val="3119"/>
                </a:lnSpc>
              </a:pPr>
              <a:endParaRPr/>
            </a:p>
          </p:txBody>
        </p:sp>
      </p:grpSp>
      <p:sp>
        <p:nvSpPr>
          <p:cNvPr id="13" name="TextBox 13"/>
          <p:cNvSpPr txBox="1"/>
          <p:nvPr/>
        </p:nvSpPr>
        <p:spPr>
          <a:xfrm>
            <a:off x="2673255" y="2729440"/>
            <a:ext cx="2745392" cy="1513290"/>
          </a:xfrm>
          <a:prstGeom prst="rect">
            <a:avLst/>
          </a:prstGeom>
        </p:spPr>
        <p:txBody>
          <a:bodyPr lIns="0" tIns="0" rIns="0" bIns="0" rtlCol="0" anchor="t">
            <a:spAutoFit/>
          </a:bodyPr>
          <a:lstStyle/>
          <a:p>
            <a:pPr marL="0" lvl="1" indent="0" algn="l">
              <a:lnSpc>
                <a:spcPts val="4096"/>
              </a:lnSpc>
              <a:spcBef>
                <a:spcPct val="0"/>
              </a:spcBef>
            </a:pPr>
            <a:r>
              <a:rPr lang="en-US" sz="2968" b="1" spc="290">
                <a:solidFill>
                  <a:srgbClr val="000000"/>
                </a:solidFill>
                <a:latin typeface="Source Sans Pro Bold"/>
                <a:ea typeface="Source Sans Pro Bold"/>
                <a:cs typeface="Source Sans Pro Bold"/>
                <a:sym typeface="Source Sans Pro Bold"/>
              </a:rPr>
              <a:t>ISO/CEI 27005 Risk Manager</a:t>
            </a:r>
          </a:p>
        </p:txBody>
      </p:sp>
      <p:grpSp>
        <p:nvGrpSpPr>
          <p:cNvPr id="14" name="Group 14"/>
          <p:cNvGrpSpPr/>
          <p:nvPr/>
        </p:nvGrpSpPr>
        <p:grpSpPr>
          <a:xfrm>
            <a:off x="6801249" y="2524799"/>
            <a:ext cx="4595005" cy="1850943"/>
            <a:chOff x="0" y="0"/>
            <a:chExt cx="1210207" cy="487491"/>
          </a:xfrm>
        </p:grpSpPr>
        <p:sp>
          <p:nvSpPr>
            <p:cNvPr id="15" name="Freeform 15"/>
            <p:cNvSpPr/>
            <p:nvPr/>
          </p:nvSpPr>
          <p:spPr>
            <a:xfrm>
              <a:off x="0" y="0"/>
              <a:ext cx="1210207" cy="487491"/>
            </a:xfrm>
            <a:custGeom>
              <a:avLst/>
              <a:gdLst/>
              <a:ahLst/>
              <a:cxnLst/>
              <a:rect l="l" t="t" r="r" b="b"/>
              <a:pathLst>
                <a:path w="1210207" h="487491">
                  <a:moveTo>
                    <a:pt x="33697" y="0"/>
                  </a:moveTo>
                  <a:lnTo>
                    <a:pt x="1176510" y="0"/>
                  </a:lnTo>
                  <a:cubicBezTo>
                    <a:pt x="1195120" y="0"/>
                    <a:pt x="1210207" y="15087"/>
                    <a:pt x="1210207" y="33697"/>
                  </a:cubicBezTo>
                  <a:lnTo>
                    <a:pt x="1210207" y="453794"/>
                  </a:lnTo>
                  <a:cubicBezTo>
                    <a:pt x="1210207" y="462731"/>
                    <a:pt x="1206657" y="471302"/>
                    <a:pt x="1200337" y="477622"/>
                  </a:cubicBezTo>
                  <a:cubicBezTo>
                    <a:pt x="1194018" y="483941"/>
                    <a:pt x="1185447" y="487491"/>
                    <a:pt x="1176510" y="487491"/>
                  </a:cubicBezTo>
                  <a:lnTo>
                    <a:pt x="33697" y="487491"/>
                  </a:lnTo>
                  <a:cubicBezTo>
                    <a:pt x="24760" y="487491"/>
                    <a:pt x="16189" y="483941"/>
                    <a:pt x="9870" y="477622"/>
                  </a:cubicBezTo>
                  <a:cubicBezTo>
                    <a:pt x="3550" y="471302"/>
                    <a:pt x="0" y="462731"/>
                    <a:pt x="0" y="453794"/>
                  </a:cubicBezTo>
                  <a:lnTo>
                    <a:pt x="0" y="33697"/>
                  </a:lnTo>
                  <a:cubicBezTo>
                    <a:pt x="0" y="24760"/>
                    <a:pt x="3550" y="16189"/>
                    <a:pt x="9870" y="9870"/>
                  </a:cubicBezTo>
                  <a:cubicBezTo>
                    <a:pt x="16189" y="3550"/>
                    <a:pt x="24760" y="0"/>
                    <a:pt x="33697" y="0"/>
                  </a:cubicBezTo>
                  <a:close/>
                </a:path>
              </a:pathLst>
            </a:custGeom>
            <a:solidFill>
              <a:srgbClr val="FFFFFF"/>
            </a:solidFill>
            <a:ln w="38100" cap="sq">
              <a:solidFill>
                <a:srgbClr val="363636"/>
              </a:solidFill>
              <a:prstDash val="solid"/>
              <a:miter/>
            </a:ln>
          </p:spPr>
        </p:sp>
        <p:sp>
          <p:nvSpPr>
            <p:cNvPr id="16" name="TextBox 16"/>
            <p:cNvSpPr txBox="1"/>
            <p:nvPr/>
          </p:nvSpPr>
          <p:spPr>
            <a:xfrm>
              <a:off x="0" y="-28575"/>
              <a:ext cx="1210207" cy="516066"/>
            </a:xfrm>
            <a:prstGeom prst="rect">
              <a:avLst/>
            </a:prstGeom>
          </p:spPr>
          <p:txBody>
            <a:bodyPr lIns="50800" tIns="50800" rIns="50800" bIns="50800" rtlCol="0" anchor="ctr"/>
            <a:lstStyle/>
            <a:p>
              <a:pPr algn="just">
                <a:lnSpc>
                  <a:spcPts val="3119"/>
                </a:lnSpc>
              </a:pPr>
              <a:endParaRPr/>
            </a:p>
          </p:txBody>
        </p:sp>
      </p:grpSp>
      <p:grpSp>
        <p:nvGrpSpPr>
          <p:cNvPr id="17" name="Group 17"/>
          <p:cNvGrpSpPr/>
          <p:nvPr/>
        </p:nvGrpSpPr>
        <p:grpSpPr>
          <a:xfrm>
            <a:off x="7043255" y="2368430"/>
            <a:ext cx="1130396" cy="1124013"/>
            <a:chOff x="0" y="0"/>
            <a:chExt cx="1507194" cy="1498685"/>
          </a:xfrm>
        </p:grpSpPr>
        <p:grpSp>
          <p:nvGrpSpPr>
            <p:cNvPr id="18" name="Group 18"/>
            <p:cNvGrpSpPr/>
            <p:nvPr/>
          </p:nvGrpSpPr>
          <p:grpSpPr>
            <a:xfrm>
              <a:off x="1296811" y="0"/>
              <a:ext cx="210383" cy="208492"/>
              <a:chOff x="0" y="0"/>
              <a:chExt cx="320400" cy="317520"/>
            </a:xfrm>
          </p:grpSpPr>
          <p:sp>
            <p:nvSpPr>
              <p:cNvPr id="19" name="Freeform 19"/>
              <p:cNvSpPr/>
              <p:nvPr/>
            </p:nvSpPr>
            <p:spPr>
              <a:xfrm>
                <a:off x="0" y="0"/>
                <a:ext cx="320421" cy="329184"/>
              </a:xfrm>
              <a:custGeom>
                <a:avLst/>
                <a:gdLst/>
                <a:ahLst/>
                <a:cxnLst/>
                <a:rect l="l" t="t" r="r" b="b"/>
                <a:pathLst>
                  <a:path w="320421" h="329184">
                    <a:moveTo>
                      <a:pt x="320421" y="329184"/>
                    </a:moveTo>
                    <a:lnTo>
                      <a:pt x="0" y="329184"/>
                    </a:lnTo>
                    <a:lnTo>
                      <a:pt x="0" y="158750"/>
                    </a:lnTo>
                    <a:cubicBezTo>
                      <a:pt x="0" y="70866"/>
                      <a:pt x="71501" y="0"/>
                      <a:pt x="160147" y="0"/>
                    </a:cubicBezTo>
                    <a:cubicBezTo>
                      <a:pt x="248793" y="0"/>
                      <a:pt x="320421" y="70866"/>
                      <a:pt x="320421" y="158750"/>
                    </a:cubicBezTo>
                    <a:lnTo>
                      <a:pt x="320421" y="329184"/>
                    </a:lnTo>
                    <a:close/>
                  </a:path>
                </a:pathLst>
              </a:custGeom>
              <a:solidFill>
                <a:srgbClr val="D4959A"/>
              </a:solidFill>
            </p:spPr>
          </p:sp>
        </p:grpSp>
        <p:grpSp>
          <p:nvGrpSpPr>
            <p:cNvPr id="20" name="Group 20"/>
            <p:cNvGrpSpPr/>
            <p:nvPr/>
          </p:nvGrpSpPr>
          <p:grpSpPr>
            <a:xfrm>
              <a:off x="0" y="0"/>
              <a:ext cx="1397039" cy="1498685"/>
              <a:chOff x="0" y="0"/>
              <a:chExt cx="2127600" cy="2282400"/>
            </a:xfrm>
          </p:grpSpPr>
          <p:sp>
            <p:nvSpPr>
              <p:cNvPr id="21" name="Freeform 21"/>
              <p:cNvSpPr/>
              <p:nvPr/>
            </p:nvSpPr>
            <p:spPr>
              <a:xfrm>
                <a:off x="0" y="0"/>
                <a:ext cx="2136648" cy="2334387"/>
              </a:xfrm>
              <a:custGeom>
                <a:avLst/>
                <a:gdLst/>
                <a:ahLst/>
                <a:cxnLst/>
                <a:rect l="l" t="t" r="r" b="b"/>
                <a:pathLst>
                  <a:path w="2136648" h="2334387">
                    <a:moveTo>
                      <a:pt x="1983994" y="0"/>
                    </a:moveTo>
                    <a:lnTo>
                      <a:pt x="144145" y="0"/>
                    </a:lnTo>
                    <a:cubicBezTo>
                      <a:pt x="64389" y="0"/>
                      <a:pt x="0" y="64262"/>
                      <a:pt x="0" y="143891"/>
                    </a:cubicBezTo>
                    <a:lnTo>
                      <a:pt x="0" y="2334387"/>
                    </a:lnTo>
                    <a:lnTo>
                      <a:pt x="991997" y="1949577"/>
                    </a:lnTo>
                    <a:lnTo>
                      <a:pt x="1983994" y="2334387"/>
                    </a:lnTo>
                    <a:lnTo>
                      <a:pt x="1983994" y="152400"/>
                    </a:lnTo>
                    <a:cubicBezTo>
                      <a:pt x="1983994" y="67945"/>
                      <a:pt x="2052574" y="0"/>
                      <a:pt x="2136648" y="0"/>
                    </a:cubicBezTo>
                    <a:lnTo>
                      <a:pt x="1983994" y="0"/>
                    </a:lnTo>
                    <a:close/>
                  </a:path>
                </a:pathLst>
              </a:custGeom>
              <a:gradFill rotWithShape="1">
                <a:gsLst>
                  <a:gs pos="0">
                    <a:srgbClr val="723035">
                      <a:alpha val="100000"/>
                    </a:srgbClr>
                  </a:gs>
                  <a:gs pos="100000">
                    <a:srgbClr val="C31F2D">
                      <a:alpha val="100000"/>
                    </a:srgbClr>
                  </a:gs>
                </a:gsLst>
                <a:lin ang="0"/>
              </a:gradFill>
            </p:spPr>
          </p:sp>
        </p:grpSp>
      </p:grpSp>
      <p:sp>
        <p:nvSpPr>
          <p:cNvPr id="22" name="TextBox 22"/>
          <p:cNvSpPr txBox="1"/>
          <p:nvPr/>
        </p:nvSpPr>
        <p:spPr>
          <a:xfrm>
            <a:off x="8400555" y="2729440"/>
            <a:ext cx="2745392" cy="998940"/>
          </a:xfrm>
          <a:prstGeom prst="rect">
            <a:avLst/>
          </a:prstGeom>
        </p:spPr>
        <p:txBody>
          <a:bodyPr lIns="0" tIns="0" rIns="0" bIns="0" rtlCol="0" anchor="t">
            <a:spAutoFit/>
          </a:bodyPr>
          <a:lstStyle/>
          <a:p>
            <a:pPr marL="0" lvl="1" indent="0" algn="l">
              <a:lnSpc>
                <a:spcPts val="4096"/>
              </a:lnSpc>
              <a:spcBef>
                <a:spcPct val="0"/>
              </a:spcBef>
            </a:pPr>
            <a:r>
              <a:rPr lang="en-US" sz="2968" b="1" u="none" strike="noStrike" spc="290">
                <a:solidFill>
                  <a:srgbClr val="000000"/>
                </a:solidFill>
                <a:latin typeface="Source Sans Pro Bold"/>
                <a:ea typeface="Source Sans Pro Bold"/>
                <a:cs typeface="Source Sans Pro Bold"/>
                <a:sym typeface="Source Sans Pro Bold"/>
              </a:rPr>
              <a:t>EBIOS Risk Manager</a:t>
            </a:r>
          </a:p>
        </p:txBody>
      </p:sp>
      <p:grpSp>
        <p:nvGrpSpPr>
          <p:cNvPr id="23" name="Group 23"/>
          <p:cNvGrpSpPr/>
          <p:nvPr/>
        </p:nvGrpSpPr>
        <p:grpSpPr>
          <a:xfrm>
            <a:off x="12528549" y="2524799"/>
            <a:ext cx="4595005" cy="1850943"/>
            <a:chOff x="0" y="0"/>
            <a:chExt cx="1210207" cy="487491"/>
          </a:xfrm>
        </p:grpSpPr>
        <p:sp>
          <p:nvSpPr>
            <p:cNvPr id="24" name="Freeform 24"/>
            <p:cNvSpPr/>
            <p:nvPr/>
          </p:nvSpPr>
          <p:spPr>
            <a:xfrm>
              <a:off x="0" y="0"/>
              <a:ext cx="1210207" cy="487491"/>
            </a:xfrm>
            <a:custGeom>
              <a:avLst/>
              <a:gdLst/>
              <a:ahLst/>
              <a:cxnLst/>
              <a:rect l="l" t="t" r="r" b="b"/>
              <a:pathLst>
                <a:path w="1210207" h="487491">
                  <a:moveTo>
                    <a:pt x="33697" y="0"/>
                  </a:moveTo>
                  <a:lnTo>
                    <a:pt x="1176510" y="0"/>
                  </a:lnTo>
                  <a:cubicBezTo>
                    <a:pt x="1195120" y="0"/>
                    <a:pt x="1210207" y="15087"/>
                    <a:pt x="1210207" y="33697"/>
                  </a:cubicBezTo>
                  <a:lnTo>
                    <a:pt x="1210207" y="453794"/>
                  </a:lnTo>
                  <a:cubicBezTo>
                    <a:pt x="1210207" y="462731"/>
                    <a:pt x="1206657" y="471302"/>
                    <a:pt x="1200337" y="477622"/>
                  </a:cubicBezTo>
                  <a:cubicBezTo>
                    <a:pt x="1194018" y="483941"/>
                    <a:pt x="1185447" y="487491"/>
                    <a:pt x="1176510" y="487491"/>
                  </a:cubicBezTo>
                  <a:lnTo>
                    <a:pt x="33697" y="487491"/>
                  </a:lnTo>
                  <a:cubicBezTo>
                    <a:pt x="24760" y="487491"/>
                    <a:pt x="16189" y="483941"/>
                    <a:pt x="9870" y="477622"/>
                  </a:cubicBezTo>
                  <a:cubicBezTo>
                    <a:pt x="3550" y="471302"/>
                    <a:pt x="0" y="462731"/>
                    <a:pt x="0" y="453794"/>
                  </a:cubicBezTo>
                  <a:lnTo>
                    <a:pt x="0" y="33697"/>
                  </a:lnTo>
                  <a:cubicBezTo>
                    <a:pt x="0" y="24760"/>
                    <a:pt x="3550" y="16189"/>
                    <a:pt x="9870" y="9870"/>
                  </a:cubicBezTo>
                  <a:cubicBezTo>
                    <a:pt x="16189" y="3550"/>
                    <a:pt x="24760" y="0"/>
                    <a:pt x="33697" y="0"/>
                  </a:cubicBezTo>
                  <a:close/>
                </a:path>
              </a:pathLst>
            </a:custGeom>
            <a:solidFill>
              <a:srgbClr val="FFFFFF"/>
            </a:solidFill>
            <a:ln w="38100" cap="sq">
              <a:solidFill>
                <a:srgbClr val="363636"/>
              </a:solidFill>
              <a:prstDash val="solid"/>
              <a:miter/>
            </a:ln>
          </p:spPr>
        </p:sp>
        <p:sp>
          <p:nvSpPr>
            <p:cNvPr id="25" name="TextBox 25"/>
            <p:cNvSpPr txBox="1"/>
            <p:nvPr/>
          </p:nvSpPr>
          <p:spPr>
            <a:xfrm>
              <a:off x="0" y="-28575"/>
              <a:ext cx="1210207" cy="516066"/>
            </a:xfrm>
            <a:prstGeom prst="rect">
              <a:avLst/>
            </a:prstGeom>
          </p:spPr>
          <p:txBody>
            <a:bodyPr lIns="50800" tIns="50800" rIns="50800" bIns="50800" rtlCol="0" anchor="ctr"/>
            <a:lstStyle/>
            <a:p>
              <a:pPr algn="just">
                <a:lnSpc>
                  <a:spcPts val="3119"/>
                </a:lnSpc>
              </a:pPr>
              <a:endParaRPr/>
            </a:p>
          </p:txBody>
        </p:sp>
      </p:grpSp>
      <p:grpSp>
        <p:nvGrpSpPr>
          <p:cNvPr id="26" name="Group 26"/>
          <p:cNvGrpSpPr/>
          <p:nvPr/>
        </p:nvGrpSpPr>
        <p:grpSpPr>
          <a:xfrm>
            <a:off x="13743164" y="2368430"/>
            <a:ext cx="157787" cy="156369"/>
            <a:chOff x="0" y="0"/>
            <a:chExt cx="320400" cy="317520"/>
          </a:xfrm>
        </p:grpSpPr>
        <p:sp>
          <p:nvSpPr>
            <p:cNvPr id="27" name="Freeform 27"/>
            <p:cNvSpPr/>
            <p:nvPr/>
          </p:nvSpPr>
          <p:spPr>
            <a:xfrm>
              <a:off x="0" y="0"/>
              <a:ext cx="320421" cy="329184"/>
            </a:xfrm>
            <a:custGeom>
              <a:avLst/>
              <a:gdLst/>
              <a:ahLst/>
              <a:cxnLst/>
              <a:rect l="l" t="t" r="r" b="b"/>
              <a:pathLst>
                <a:path w="320421" h="329184">
                  <a:moveTo>
                    <a:pt x="320421" y="329184"/>
                  </a:moveTo>
                  <a:lnTo>
                    <a:pt x="0" y="329184"/>
                  </a:lnTo>
                  <a:lnTo>
                    <a:pt x="0" y="158750"/>
                  </a:lnTo>
                  <a:cubicBezTo>
                    <a:pt x="0" y="70866"/>
                    <a:pt x="71501" y="0"/>
                    <a:pt x="160147" y="0"/>
                  </a:cubicBezTo>
                  <a:cubicBezTo>
                    <a:pt x="248793" y="0"/>
                    <a:pt x="320421" y="70866"/>
                    <a:pt x="320421" y="158750"/>
                  </a:cubicBezTo>
                  <a:lnTo>
                    <a:pt x="320421" y="329184"/>
                  </a:lnTo>
                  <a:close/>
                </a:path>
              </a:pathLst>
            </a:custGeom>
            <a:solidFill>
              <a:srgbClr val="D4959A"/>
            </a:solidFill>
          </p:spPr>
        </p:sp>
      </p:grpSp>
      <p:grpSp>
        <p:nvGrpSpPr>
          <p:cNvPr id="28" name="Group 28"/>
          <p:cNvGrpSpPr/>
          <p:nvPr/>
        </p:nvGrpSpPr>
        <p:grpSpPr>
          <a:xfrm>
            <a:off x="12770555" y="2368430"/>
            <a:ext cx="1047779" cy="1124013"/>
            <a:chOff x="0" y="0"/>
            <a:chExt cx="2127600" cy="2282400"/>
          </a:xfrm>
        </p:grpSpPr>
        <p:sp>
          <p:nvSpPr>
            <p:cNvPr id="29" name="Freeform 29"/>
            <p:cNvSpPr/>
            <p:nvPr/>
          </p:nvSpPr>
          <p:spPr>
            <a:xfrm>
              <a:off x="0" y="0"/>
              <a:ext cx="2136648" cy="2334387"/>
            </a:xfrm>
            <a:custGeom>
              <a:avLst/>
              <a:gdLst/>
              <a:ahLst/>
              <a:cxnLst/>
              <a:rect l="l" t="t" r="r" b="b"/>
              <a:pathLst>
                <a:path w="2136648" h="2334387">
                  <a:moveTo>
                    <a:pt x="1983994" y="0"/>
                  </a:moveTo>
                  <a:lnTo>
                    <a:pt x="144145" y="0"/>
                  </a:lnTo>
                  <a:cubicBezTo>
                    <a:pt x="64389" y="0"/>
                    <a:pt x="0" y="64262"/>
                    <a:pt x="0" y="143891"/>
                  </a:cubicBezTo>
                  <a:lnTo>
                    <a:pt x="0" y="2334387"/>
                  </a:lnTo>
                  <a:lnTo>
                    <a:pt x="991997" y="1949577"/>
                  </a:lnTo>
                  <a:lnTo>
                    <a:pt x="1983994" y="2334387"/>
                  </a:lnTo>
                  <a:lnTo>
                    <a:pt x="1983994" y="152400"/>
                  </a:lnTo>
                  <a:cubicBezTo>
                    <a:pt x="1983994" y="67945"/>
                    <a:pt x="2052574" y="0"/>
                    <a:pt x="2136648" y="0"/>
                  </a:cubicBezTo>
                  <a:lnTo>
                    <a:pt x="1983994" y="0"/>
                  </a:lnTo>
                  <a:close/>
                </a:path>
              </a:pathLst>
            </a:custGeom>
            <a:gradFill rotWithShape="1">
              <a:gsLst>
                <a:gs pos="0">
                  <a:srgbClr val="723035">
                    <a:alpha val="100000"/>
                  </a:srgbClr>
                </a:gs>
                <a:gs pos="100000">
                  <a:srgbClr val="C31F2D">
                    <a:alpha val="100000"/>
                  </a:srgbClr>
                </a:gs>
              </a:gsLst>
              <a:lin ang="0"/>
            </a:gradFill>
          </p:spPr>
        </p:sp>
      </p:grpSp>
      <p:sp>
        <p:nvSpPr>
          <p:cNvPr id="30" name="TextBox 30"/>
          <p:cNvSpPr txBox="1"/>
          <p:nvPr/>
        </p:nvSpPr>
        <p:spPr>
          <a:xfrm>
            <a:off x="14127856" y="2729440"/>
            <a:ext cx="2745392" cy="1513290"/>
          </a:xfrm>
          <a:prstGeom prst="rect">
            <a:avLst/>
          </a:prstGeom>
        </p:spPr>
        <p:txBody>
          <a:bodyPr lIns="0" tIns="0" rIns="0" bIns="0" rtlCol="0" anchor="t">
            <a:spAutoFit/>
          </a:bodyPr>
          <a:lstStyle/>
          <a:p>
            <a:pPr marL="0" lvl="1" indent="0" algn="l">
              <a:lnSpc>
                <a:spcPts val="4096"/>
              </a:lnSpc>
              <a:spcBef>
                <a:spcPct val="0"/>
              </a:spcBef>
            </a:pPr>
            <a:r>
              <a:rPr lang="en-US" sz="2968" b="1" u="none" strike="noStrike" spc="290">
                <a:solidFill>
                  <a:srgbClr val="000000"/>
                </a:solidFill>
                <a:latin typeface="Source Sans Pro Bold"/>
                <a:ea typeface="Source Sans Pro Bold"/>
                <a:cs typeface="Source Sans Pro Bold"/>
                <a:sym typeface="Source Sans Pro Bold"/>
              </a:rPr>
              <a:t>ISO/IEC 27001 Lead Implementer</a:t>
            </a:r>
          </a:p>
        </p:txBody>
      </p:sp>
      <p:grpSp>
        <p:nvGrpSpPr>
          <p:cNvPr id="31" name="Group 31"/>
          <p:cNvGrpSpPr/>
          <p:nvPr/>
        </p:nvGrpSpPr>
        <p:grpSpPr>
          <a:xfrm>
            <a:off x="1164446" y="5272865"/>
            <a:ext cx="4595005" cy="1850943"/>
            <a:chOff x="0" y="0"/>
            <a:chExt cx="1210207" cy="487491"/>
          </a:xfrm>
        </p:grpSpPr>
        <p:sp>
          <p:nvSpPr>
            <p:cNvPr id="32" name="Freeform 32"/>
            <p:cNvSpPr/>
            <p:nvPr/>
          </p:nvSpPr>
          <p:spPr>
            <a:xfrm>
              <a:off x="0" y="0"/>
              <a:ext cx="1210207" cy="487491"/>
            </a:xfrm>
            <a:custGeom>
              <a:avLst/>
              <a:gdLst/>
              <a:ahLst/>
              <a:cxnLst/>
              <a:rect l="l" t="t" r="r" b="b"/>
              <a:pathLst>
                <a:path w="1210207" h="487491">
                  <a:moveTo>
                    <a:pt x="33697" y="0"/>
                  </a:moveTo>
                  <a:lnTo>
                    <a:pt x="1176510" y="0"/>
                  </a:lnTo>
                  <a:cubicBezTo>
                    <a:pt x="1195120" y="0"/>
                    <a:pt x="1210207" y="15087"/>
                    <a:pt x="1210207" y="33697"/>
                  </a:cubicBezTo>
                  <a:lnTo>
                    <a:pt x="1210207" y="453794"/>
                  </a:lnTo>
                  <a:cubicBezTo>
                    <a:pt x="1210207" y="462731"/>
                    <a:pt x="1206657" y="471302"/>
                    <a:pt x="1200337" y="477622"/>
                  </a:cubicBezTo>
                  <a:cubicBezTo>
                    <a:pt x="1194018" y="483941"/>
                    <a:pt x="1185447" y="487491"/>
                    <a:pt x="1176510" y="487491"/>
                  </a:cubicBezTo>
                  <a:lnTo>
                    <a:pt x="33697" y="487491"/>
                  </a:lnTo>
                  <a:cubicBezTo>
                    <a:pt x="24760" y="487491"/>
                    <a:pt x="16189" y="483941"/>
                    <a:pt x="9870" y="477622"/>
                  </a:cubicBezTo>
                  <a:cubicBezTo>
                    <a:pt x="3550" y="471302"/>
                    <a:pt x="0" y="462731"/>
                    <a:pt x="0" y="453794"/>
                  </a:cubicBezTo>
                  <a:lnTo>
                    <a:pt x="0" y="33697"/>
                  </a:lnTo>
                  <a:cubicBezTo>
                    <a:pt x="0" y="24760"/>
                    <a:pt x="3550" y="16189"/>
                    <a:pt x="9870" y="9870"/>
                  </a:cubicBezTo>
                  <a:cubicBezTo>
                    <a:pt x="16189" y="3550"/>
                    <a:pt x="24760" y="0"/>
                    <a:pt x="33697" y="0"/>
                  </a:cubicBezTo>
                  <a:close/>
                </a:path>
              </a:pathLst>
            </a:custGeom>
            <a:solidFill>
              <a:srgbClr val="FFFFFF"/>
            </a:solidFill>
            <a:ln w="38100" cap="sq">
              <a:solidFill>
                <a:srgbClr val="363636"/>
              </a:solidFill>
              <a:prstDash val="solid"/>
              <a:miter/>
            </a:ln>
          </p:spPr>
        </p:sp>
        <p:sp>
          <p:nvSpPr>
            <p:cNvPr id="33" name="TextBox 33"/>
            <p:cNvSpPr txBox="1"/>
            <p:nvPr/>
          </p:nvSpPr>
          <p:spPr>
            <a:xfrm>
              <a:off x="0" y="-9525"/>
              <a:ext cx="1210207" cy="497016"/>
            </a:xfrm>
            <a:prstGeom prst="rect">
              <a:avLst/>
            </a:prstGeom>
          </p:spPr>
          <p:txBody>
            <a:bodyPr lIns="50800" tIns="50800" rIns="50800" bIns="50800" rtlCol="0" anchor="ctr"/>
            <a:lstStyle/>
            <a:p>
              <a:pPr algn="just">
                <a:lnSpc>
                  <a:spcPts val="2470"/>
                </a:lnSpc>
              </a:pPr>
              <a:endParaRPr/>
            </a:p>
          </p:txBody>
        </p:sp>
      </p:grpSp>
      <p:sp>
        <p:nvSpPr>
          <p:cNvPr id="34" name="TextBox 34"/>
          <p:cNvSpPr txBox="1"/>
          <p:nvPr/>
        </p:nvSpPr>
        <p:spPr>
          <a:xfrm>
            <a:off x="2763752" y="5477506"/>
            <a:ext cx="2745392" cy="1513290"/>
          </a:xfrm>
          <a:prstGeom prst="rect">
            <a:avLst/>
          </a:prstGeom>
        </p:spPr>
        <p:txBody>
          <a:bodyPr lIns="0" tIns="0" rIns="0" bIns="0" rtlCol="0" anchor="t">
            <a:spAutoFit/>
          </a:bodyPr>
          <a:lstStyle/>
          <a:p>
            <a:pPr marL="0" lvl="1" indent="0" algn="l">
              <a:lnSpc>
                <a:spcPts val="4096"/>
              </a:lnSpc>
              <a:spcBef>
                <a:spcPct val="0"/>
              </a:spcBef>
            </a:pPr>
            <a:r>
              <a:rPr lang="en-US" sz="2968" b="1" u="none" strike="noStrike" spc="290">
                <a:solidFill>
                  <a:srgbClr val="000000"/>
                </a:solidFill>
                <a:latin typeface="Source Sans Pro Bold"/>
                <a:ea typeface="Source Sans Pro Bold"/>
                <a:cs typeface="Source Sans Pro Bold"/>
                <a:sym typeface="Source Sans Pro Bold"/>
              </a:rPr>
              <a:t>ISO/CEI 27001 Lead Auditor</a:t>
            </a:r>
          </a:p>
        </p:txBody>
      </p:sp>
      <p:grpSp>
        <p:nvGrpSpPr>
          <p:cNvPr id="35" name="Group 35"/>
          <p:cNvGrpSpPr/>
          <p:nvPr/>
        </p:nvGrpSpPr>
        <p:grpSpPr>
          <a:xfrm>
            <a:off x="6891746" y="5272865"/>
            <a:ext cx="4595005" cy="1850943"/>
            <a:chOff x="0" y="0"/>
            <a:chExt cx="1210207" cy="487491"/>
          </a:xfrm>
        </p:grpSpPr>
        <p:sp>
          <p:nvSpPr>
            <p:cNvPr id="36" name="Freeform 36"/>
            <p:cNvSpPr/>
            <p:nvPr/>
          </p:nvSpPr>
          <p:spPr>
            <a:xfrm>
              <a:off x="0" y="0"/>
              <a:ext cx="1210207" cy="487491"/>
            </a:xfrm>
            <a:custGeom>
              <a:avLst/>
              <a:gdLst/>
              <a:ahLst/>
              <a:cxnLst/>
              <a:rect l="l" t="t" r="r" b="b"/>
              <a:pathLst>
                <a:path w="1210207" h="487491">
                  <a:moveTo>
                    <a:pt x="33697" y="0"/>
                  </a:moveTo>
                  <a:lnTo>
                    <a:pt x="1176510" y="0"/>
                  </a:lnTo>
                  <a:cubicBezTo>
                    <a:pt x="1195120" y="0"/>
                    <a:pt x="1210207" y="15087"/>
                    <a:pt x="1210207" y="33697"/>
                  </a:cubicBezTo>
                  <a:lnTo>
                    <a:pt x="1210207" y="453794"/>
                  </a:lnTo>
                  <a:cubicBezTo>
                    <a:pt x="1210207" y="462731"/>
                    <a:pt x="1206657" y="471302"/>
                    <a:pt x="1200337" y="477622"/>
                  </a:cubicBezTo>
                  <a:cubicBezTo>
                    <a:pt x="1194018" y="483941"/>
                    <a:pt x="1185447" y="487491"/>
                    <a:pt x="1176510" y="487491"/>
                  </a:cubicBezTo>
                  <a:lnTo>
                    <a:pt x="33697" y="487491"/>
                  </a:lnTo>
                  <a:cubicBezTo>
                    <a:pt x="24760" y="487491"/>
                    <a:pt x="16189" y="483941"/>
                    <a:pt x="9870" y="477622"/>
                  </a:cubicBezTo>
                  <a:cubicBezTo>
                    <a:pt x="3550" y="471302"/>
                    <a:pt x="0" y="462731"/>
                    <a:pt x="0" y="453794"/>
                  </a:cubicBezTo>
                  <a:lnTo>
                    <a:pt x="0" y="33697"/>
                  </a:lnTo>
                  <a:cubicBezTo>
                    <a:pt x="0" y="24760"/>
                    <a:pt x="3550" y="16189"/>
                    <a:pt x="9870" y="9870"/>
                  </a:cubicBezTo>
                  <a:cubicBezTo>
                    <a:pt x="16189" y="3550"/>
                    <a:pt x="24760" y="0"/>
                    <a:pt x="33697" y="0"/>
                  </a:cubicBezTo>
                  <a:close/>
                </a:path>
              </a:pathLst>
            </a:custGeom>
            <a:solidFill>
              <a:srgbClr val="FFFFFF"/>
            </a:solidFill>
            <a:ln w="38100" cap="sq">
              <a:solidFill>
                <a:srgbClr val="363636"/>
              </a:solidFill>
              <a:prstDash val="solid"/>
              <a:miter/>
            </a:ln>
          </p:spPr>
        </p:sp>
        <p:sp>
          <p:nvSpPr>
            <p:cNvPr id="37" name="TextBox 37"/>
            <p:cNvSpPr txBox="1"/>
            <p:nvPr/>
          </p:nvSpPr>
          <p:spPr>
            <a:xfrm>
              <a:off x="0" y="-9525"/>
              <a:ext cx="1210207" cy="497016"/>
            </a:xfrm>
            <a:prstGeom prst="rect">
              <a:avLst/>
            </a:prstGeom>
          </p:spPr>
          <p:txBody>
            <a:bodyPr lIns="50800" tIns="50800" rIns="50800" bIns="50800" rtlCol="0" anchor="ctr"/>
            <a:lstStyle/>
            <a:p>
              <a:pPr algn="just">
                <a:lnSpc>
                  <a:spcPts val="2470"/>
                </a:lnSpc>
              </a:pPr>
              <a:endParaRPr/>
            </a:p>
          </p:txBody>
        </p:sp>
      </p:grpSp>
      <p:grpSp>
        <p:nvGrpSpPr>
          <p:cNvPr id="38" name="Group 38"/>
          <p:cNvGrpSpPr/>
          <p:nvPr/>
        </p:nvGrpSpPr>
        <p:grpSpPr>
          <a:xfrm>
            <a:off x="8106360" y="5116496"/>
            <a:ext cx="157787" cy="156369"/>
            <a:chOff x="0" y="0"/>
            <a:chExt cx="320400" cy="317520"/>
          </a:xfrm>
        </p:grpSpPr>
        <p:sp>
          <p:nvSpPr>
            <p:cNvPr id="39" name="Freeform 39"/>
            <p:cNvSpPr/>
            <p:nvPr/>
          </p:nvSpPr>
          <p:spPr>
            <a:xfrm>
              <a:off x="0" y="0"/>
              <a:ext cx="320421" cy="329184"/>
            </a:xfrm>
            <a:custGeom>
              <a:avLst/>
              <a:gdLst/>
              <a:ahLst/>
              <a:cxnLst/>
              <a:rect l="l" t="t" r="r" b="b"/>
              <a:pathLst>
                <a:path w="320421" h="329184">
                  <a:moveTo>
                    <a:pt x="320421" y="329184"/>
                  </a:moveTo>
                  <a:lnTo>
                    <a:pt x="0" y="329184"/>
                  </a:lnTo>
                  <a:lnTo>
                    <a:pt x="0" y="158750"/>
                  </a:lnTo>
                  <a:cubicBezTo>
                    <a:pt x="0" y="70866"/>
                    <a:pt x="71501" y="0"/>
                    <a:pt x="160147" y="0"/>
                  </a:cubicBezTo>
                  <a:cubicBezTo>
                    <a:pt x="248793" y="0"/>
                    <a:pt x="320421" y="70866"/>
                    <a:pt x="320421" y="158750"/>
                  </a:cubicBezTo>
                  <a:lnTo>
                    <a:pt x="320421" y="329184"/>
                  </a:lnTo>
                  <a:close/>
                </a:path>
              </a:pathLst>
            </a:custGeom>
            <a:solidFill>
              <a:srgbClr val="D4959A"/>
            </a:solidFill>
          </p:spPr>
        </p:sp>
      </p:grpSp>
      <p:grpSp>
        <p:nvGrpSpPr>
          <p:cNvPr id="40" name="Group 40"/>
          <p:cNvGrpSpPr/>
          <p:nvPr/>
        </p:nvGrpSpPr>
        <p:grpSpPr>
          <a:xfrm>
            <a:off x="7133752" y="5116496"/>
            <a:ext cx="1047779" cy="1124013"/>
            <a:chOff x="0" y="0"/>
            <a:chExt cx="2127600" cy="2282400"/>
          </a:xfrm>
        </p:grpSpPr>
        <p:sp>
          <p:nvSpPr>
            <p:cNvPr id="41" name="Freeform 41"/>
            <p:cNvSpPr/>
            <p:nvPr/>
          </p:nvSpPr>
          <p:spPr>
            <a:xfrm>
              <a:off x="0" y="0"/>
              <a:ext cx="2136648" cy="2334387"/>
            </a:xfrm>
            <a:custGeom>
              <a:avLst/>
              <a:gdLst/>
              <a:ahLst/>
              <a:cxnLst/>
              <a:rect l="l" t="t" r="r" b="b"/>
              <a:pathLst>
                <a:path w="2136648" h="2334387">
                  <a:moveTo>
                    <a:pt x="1983994" y="0"/>
                  </a:moveTo>
                  <a:lnTo>
                    <a:pt x="144145" y="0"/>
                  </a:lnTo>
                  <a:cubicBezTo>
                    <a:pt x="64389" y="0"/>
                    <a:pt x="0" y="64262"/>
                    <a:pt x="0" y="143891"/>
                  </a:cubicBezTo>
                  <a:lnTo>
                    <a:pt x="0" y="2334387"/>
                  </a:lnTo>
                  <a:lnTo>
                    <a:pt x="991997" y="1949577"/>
                  </a:lnTo>
                  <a:lnTo>
                    <a:pt x="1983994" y="2334387"/>
                  </a:lnTo>
                  <a:lnTo>
                    <a:pt x="1983994" y="152400"/>
                  </a:lnTo>
                  <a:cubicBezTo>
                    <a:pt x="1983994" y="67945"/>
                    <a:pt x="2052574" y="0"/>
                    <a:pt x="2136648" y="0"/>
                  </a:cubicBezTo>
                  <a:lnTo>
                    <a:pt x="1983994" y="0"/>
                  </a:lnTo>
                  <a:close/>
                </a:path>
              </a:pathLst>
            </a:custGeom>
            <a:gradFill rotWithShape="1">
              <a:gsLst>
                <a:gs pos="0">
                  <a:srgbClr val="723035">
                    <a:alpha val="100000"/>
                  </a:srgbClr>
                </a:gs>
                <a:gs pos="100000">
                  <a:srgbClr val="C31F2D">
                    <a:alpha val="100000"/>
                  </a:srgbClr>
                </a:gs>
              </a:gsLst>
              <a:lin ang="0"/>
            </a:gradFill>
          </p:spPr>
        </p:sp>
      </p:grpSp>
      <p:sp>
        <p:nvSpPr>
          <p:cNvPr id="42" name="TextBox 42"/>
          <p:cNvSpPr txBox="1"/>
          <p:nvPr/>
        </p:nvSpPr>
        <p:spPr>
          <a:xfrm>
            <a:off x="8322929" y="5503870"/>
            <a:ext cx="3163822" cy="1513290"/>
          </a:xfrm>
          <a:prstGeom prst="rect">
            <a:avLst/>
          </a:prstGeom>
        </p:spPr>
        <p:txBody>
          <a:bodyPr lIns="0" tIns="0" rIns="0" bIns="0" rtlCol="0" anchor="t">
            <a:spAutoFit/>
          </a:bodyPr>
          <a:lstStyle/>
          <a:p>
            <a:pPr marL="0" lvl="1" indent="0" algn="l">
              <a:lnSpc>
                <a:spcPts val="4096"/>
              </a:lnSpc>
              <a:spcBef>
                <a:spcPct val="0"/>
              </a:spcBef>
            </a:pPr>
            <a:r>
              <a:rPr lang="en-US" sz="2968" b="1" u="none" strike="noStrike" spc="290">
                <a:solidFill>
                  <a:srgbClr val="000000"/>
                </a:solidFill>
                <a:latin typeface="Source Sans Pro Bold"/>
                <a:ea typeface="Source Sans Pro Bold"/>
                <a:cs typeface="Source Sans Pro Bold"/>
                <a:sym typeface="Source Sans Pro Bold"/>
              </a:rPr>
              <a:t>Certified Data Protection Officer </a:t>
            </a:r>
          </a:p>
        </p:txBody>
      </p:sp>
      <p:grpSp>
        <p:nvGrpSpPr>
          <p:cNvPr id="43" name="Group 43"/>
          <p:cNvGrpSpPr/>
          <p:nvPr/>
        </p:nvGrpSpPr>
        <p:grpSpPr>
          <a:xfrm>
            <a:off x="12619046" y="5272865"/>
            <a:ext cx="4595005" cy="1850943"/>
            <a:chOff x="0" y="0"/>
            <a:chExt cx="1210207" cy="487491"/>
          </a:xfrm>
        </p:grpSpPr>
        <p:sp>
          <p:nvSpPr>
            <p:cNvPr id="44" name="Freeform 44"/>
            <p:cNvSpPr/>
            <p:nvPr/>
          </p:nvSpPr>
          <p:spPr>
            <a:xfrm>
              <a:off x="0" y="0"/>
              <a:ext cx="1210207" cy="487491"/>
            </a:xfrm>
            <a:custGeom>
              <a:avLst/>
              <a:gdLst/>
              <a:ahLst/>
              <a:cxnLst/>
              <a:rect l="l" t="t" r="r" b="b"/>
              <a:pathLst>
                <a:path w="1210207" h="487491">
                  <a:moveTo>
                    <a:pt x="33697" y="0"/>
                  </a:moveTo>
                  <a:lnTo>
                    <a:pt x="1176510" y="0"/>
                  </a:lnTo>
                  <a:cubicBezTo>
                    <a:pt x="1195120" y="0"/>
                    <a:pt x="1210207" y="15087"/>
                    <a:pt x="1210207" y="33697"/>
                  </a:cubicBezTo>
                  <a:lnTo>
                    <a:pt x="1210207" y="453794"/>
                  </a:lnTo>
                  <a:cubicBezTo>
                    <a:pt x="1210207" y="462731"/>
                    <a:pt x="1206657" y="471302"/>
                    <a:pt x="1200337" y="477622"/>
                  </a:cubicBezTo>
                  <a:cubicBezTo>
                    <a:pt x="1194018" y="483941"/>
                    <a:pt x="1185447" y="487491"/>
                    <a:pt x="1176510" y="487491"/>
                  </a:cubicBezTo>
                  <a:lnTo>
                    <a:pt x="33697" y="487491"/>
                  </a:lnTo>
                  <a:cubicBezTo>
                    <a:pt x="24760" y="487491"/>
                    <a:pt x="16189" y="483941"/>
                    <a:pt x="9870" y="477622"/>
                  </a:cubicBezTo>
                  <a:cubicBezTo>
                    <a:pt x="3550" y="471302"/>
                    <a:pt x="0" y="462731"/>
                    <a:pt x="0" y="453794"/>
                  </a:cubicBezTo>
                  <a:lnTo>
                    <a:pt x="0" y="33697"/>
                  </a:lnTo>
                  <a:cubicBezTo>
                    <a:pt x="0" y="24760"/>
                    <a:pt x="3550" y="16189"/>
                    <a:pt x="9870" y="9870"/>
                  </a:cubicBezTo>
                  <a:cubicBezTo>
                    <a:pt x="16189" y="3550"/>
                    <a:pt x="24760" y="0"/>
                    <a:pt x="33697" y="0"/>
                  </a:cubicBezTo>
                  <a:close/>
                </a:path>
              </a:pathLst>
            </a:custGeom>
            <a:solidFill>
              <a:srgbClr val="FFFFFF"/>
            </a:solidFill>
            <a:ln w="38100" cap="sq">
              <a:solidFill>
                <a:srgbClr val="363636"/>
              </a:solidFill>
              <a:prstDash val="solid"/>
              <a:miter/>
            </a:ln>
          </p:spPr>
        </p:sp>
        <p:sp>
          <p:nvSpPr>
            <p:cNvPr id="45" name="TextBox 45"/>
            <p:cNvSpPr txBox="1"/>
            <p:nvPr/>
          </p:nvSpPr>
          <p:spPr>
            <a:xfrm>
              <a:off x="0" y="-9525"/>
              <a:ext cx="1210207" cy="497016"/>
            </a:xfrm>
            <a:prstGeom prst="rect">
              <a:avLst/>
            </a:prstGeom>
          </p:spPr>
          <p:txBody>
            <a:bodyPr lIns="50800" tIns="50800" rIns="50800" bIns="50800" rtlCol="0" anchor="ctr"/>
            <a:lstStyle/>
            <a:p>
              <a:pPr algn="just">
                <a:lnSpc>
                  <a:spcPts val="2470"/>
                </a:lnSpc>
              </a:pPr>
              <a:endParaRPr/>
            </a:p>
          </p:txBody>
        </p:sp>
      </p:grpSp>
      <p:grpSp>
        <p:nvGrpSpPr>
          <p:cNvPr id="46" name="Group 46"/>
          <p:cNvGrpSpPr/>
          <p:nvPr/>
        </p:nvGrpSpPr>
        <p:grpSpPr>
          <a:xfrm>
            <a:off x="13833661" y="5116496"/>
            <a:ext cx="157787" cy="156369"/>
            <a:chOff x="0" y="0"/>
            <a:chExt cx="320400" cy="317520"/>
          </a:xfrm>
        </p:grpSpPr>
        <p:sp>
          <p:nvSpPr>
            <p:cNvPr id="47" name="Freeform 47"/>
            <p:cNvSpPr/>
            <p:nvPr/>
          </p:nvSpPr>
          <p:spPr>
            <a:xfrm>
              <a:off x="0" y="0"/>
              <a:ext cx="320421" cy="329184"/>
            </a:xfrm>
            <a:custGeom>
              <a:avLst/>
              <a:gdLst/>
              <a:ahLst/>
              <a:cxnLst/>
              <a:rect l="l" t="t" r="r" b="b"/>
              <a:pathLst>
                <a:path w="320421" h="329184">
                  <a:moveTo>
                    <a:pt x="320421" y="329184"/>
                  </a:moveTo>
                  <a:lnTo>
                    <a:pt x="0" y="329184"/>
                  </a:lnTo>
                  <a:lnTo>
                    <a:pt x="0" y="158750"/>
                  </a:lnTo>
                  <a:cubicBezTo>
                    <a:pt x="0" y="70866"/>
                    <a:pt x="71501" y="0"/>
                    <a:pt x="160147" y="0"/>
                  </a:cubicBezTo>
                  <a:cubicBezTo>
                    <a:pt x="248793" y="0"/>
                    <a:pt x="320421" y="70866"/>
                    <a:pt x="320421" y="158750"/>
                  </a:cubicBezTo>
                  <a:lnTo>
                    <a:pt x="320421" y="329184"/>
                  </a:lnTo>
                  <a:close/>
                </a:path>
              </a:pathLst>
            </a:custGeom>
            <a:solidFill>
              <a:srgbClr val="D4959A"/>
            </a:solidFill>
          </p:spPr>
        </p:sp>
      </p:grpSp>
      <p:grpSp>
        <p:nvGrpSpPr>
          <p:cNvPr id="48" name="Group 48"/>
          <p:cNvGrpSpPr/>
          <p:nvPr/>
        </p:nvGrpSpPr>
        <p:grpSpPr>
          <a:xfrm>
            <a:off x="12861052" y="5116496"/>
            <a:ext cx="1047779" cy="1124013"/>
            <a:chOff x="0" y="0"/>
            <a:chExt cx="2127600" cy="2282400"/>
          </a:xfrm>
        </p:grpSpPr>
        <p:sp>
          <p:nvSpPr>
            <p:cNvPr id="49" name="Freeform 49"/>
            <p:cNvSpPr/>
            <p:nvPr/>
          </p:nvSpPr>
          <p:spPr>
            <a:xfrm>
              <a:off x="0" y="0"/>
              <a:ext cx="2136648" cy="2334387"/>
            </a:xfrm>
            <a:custGeom>
              <a:avLst/>
              <a:gdLst/>
              <a:ahLst/>
              <a:cxnLst/>
              <a:rect l="l" t="t" r="r" b="b"/>
              <a:pathLst>
                <a:path w="2136648" h="2334387">
                  <a:moveTo>
                    <a:pt x="1983994" y="0"/>
                  </a:moveTo>
                  <a:lnTo>
                    <a:pt x="144145" y="0"/>
                  </a:lnTo>
                  <a:cubicBezTo>
                    <a:pt x="64389" y="0"/>
                    <a:pt x="0" y="64262"/>
                    <a:pt x="0" y="143891"/>
                  </a:cubicBezTo>
                  <a:lnTo>
                    <a:pt x="0" y="2334387"/>
                  </a:lnTo>
                  <a:lnTo>
                    <a:pt x="991997" y="1949577"/>
                  </a:lnTo>
                  <a:lnTo>
                    <a:pt x="1983994" y="2334387"/>
                  </a:lnTo>
                  <a:lnTo>
                    <a:pt x="1983994" y="152400"/>
                  </a:lnTo>
                  <a:cubicBezTo>
                    <a:pt x="1983994" y="67945"/>
                    <a:pt x="2052574" y="0"/>
                    <a:pt x="2136648" y="0"/>
                  </a:cubicBezTo>
                  <a:lnTo>
                    <a:pt x="1983994" y="0"/>
                  </a:lnTo>
                  <a:close/>
                </a:path>
              </a:pathLst>
            </a:custGeom>
            <a:gradFill rotWithShape="1">
              <a:gsLst>
                <a:gs pos="0">
                  <a:srgbClr val="723035">
                    <a:alpha val="100000"/>
                  </a:srgbClr>
                </a:gs>
                <a:gs pos="100000">
                  <a:srgbClr val="C31F2D">
                    <a:alpha val="100000"/>
                  </a:srgbClr>
                </a:gs>
              </a:gsLst>
              <a:lin ang="0"/>
            </a:gradFill>
          </p:spPr>
        </p:sp>
      </p:grpSp>
      <p:sp>
        <p:nvSpPr>
          <p:cNvPr id="50" name="TextBox 50"/>
          <p:cNvSpPr txBox="1"/>
          <p:nvPr/>
        </p:nvSpPr>
        <p:spPr>
          <a:xfrm>
            <a:off x="14218353" y="5477506"/>
            <a:ext cx="2745392" cy="1513290"/>
          </a:xfrm>
          <a:prstGeom prst="rect">
            <a:avLst/>
          </a:prstGeom>
        </p:spPr>
        <p:txBody>
          <a:bodyPr lIns="0" tIns="0" rIns="0" bIns="0" rtlCol="0" anchor="t">
            <a:spAutoFit/>
          </a:bodyPr>
          <a:lstStyle/>
          <a:p>
            <a:pPr marL="0" lvl="1" indent="0" algn="l">
              <a:lnSpc>
                <a:spcPts val="4096"/>
              </a:lnSpc>
              <a:spcBef>
                <a:spcPct val="0"/>
              </a:spcBef>
            </a:pPr>
            <a:r>
              <a:rPr lang="en-US" sz="2968" b="1" u="none" strike="noStrike" spc="290">
                <a:solidFill>
                  <a:srgbClr val="000000"/>
                </a:solidFill>
                <a:latin typeface="Source Sans Pro Bold"/>
                <a:ea typeface="Source Sans Pro Bold"/>
                <a:cs typeface="Source Sans Pro Bold"/>
                <a:sym typeface="Source Sans Pro Bold"/>
              </a:rPr>
              <a:t>ISO/IEC 27701 Lead Implementer</a:t>
            </a:r>
          </a:p>
        </p:txBody>
      </p:sp>
      <p:grpSp>
        <p:nvGrpSpPr>
          <p:cNvPr id="51" name="Group 51"/>
          <p:cNvGrpSpPr/>
          <p:nvPr/>
        </p:nvGrpSpPr>
        <p:grpSpPr>
          <a:xfrm>
            <a:off x="1164446" y="8023128"/>
            <a:ext cx="4595005" cy="1850943"/>
            <a:chOff x="0" y="0"/>
            <a:chExt cx="1210207" cy="487491"/>
          </a:xfrm>
        </p:grpSpPr>
        <p:sp>
          <p:nvSpPr>
            <p:cNvPr id="52" name="Freeform 52"/>
            <p:cNvSpPr/>
            <p:nvPr/>
          </p:nvSpPr>
          <p:spPr>
            <a:xfrm>
              <a:off x="0" y="0"/>
              <a:ext cx="1210207" cy="487491"/>
            </a:xfrm>
            <a:custGeom>
              <a:avLst/>
              <a:gdLst/>
              <a:ahLst/>
              <a:cxnLst/>
              <a:rect l="l" t="t" r="r" b="b"/>
              <a:pathLst>
                <a:path w="1210207" h="487491">
                  <a:moveTo>
                    <a:pt x="33697" y="0"/>
                  </a:moveTo>
                  <a:lnTo>
                    <a:pt x="1176510" y="0"/>
                  </a:lnTo>
                  <a:cubicBezTo>
                    <a:pt x="1195120" y="0"/>
                    <a:pt x="1210207" y="15087"/>
                    <a:pt x="1210207" y="33697"/>
                  </a:cubicBezTo>
                  <a:lnTo>
                    <a:pt x="1210207" y="453794"/>
                  </a:lnTo>
                  <a:cubicBezTo>
                    <a:pt x="1210207" y="462731"/>
                    <a:pt x="1206657" y="471302"/>
                    <a:pt x="1200337" y="477622"/>
                  </a:cubicBezTo>
                  <a:cubicBezTo>
                    <a:pt x="1194018" y="483941"/>
                    <a:pt x="1185447" y="487491"/>
                    <a:pt x="1176510" y="487491"/>
                  </a:cubicBezTo>
                  <a:lnTo>
                    <a:pt x="33697" y="487491"/>
                  </a:lnTo>
                  <a:cubicBezTo>
                    <a:pt x="24760" y="487491"/>
                    <a:pt x="16189" y="483941"/>
                    <a:pt x="9870" y="477622"/>
                  </a:cubicBezTo>
                  <a:cubicBezTo>
                    <a:pt x="3550" y="471302"/>
                    <a:pt x="0" y="462731"/>
                    <a:pt x="0" y="453794"/>
                  </a:cubicBezTo>
                  <a:lnTo>
                    <a:pt x="0" y="33697"/>
                  </a:lnTo>
                  <a:cubicBezTo>
                    <a:pt x="0" y="24760"/>
                    <a:pt x="3550" y="16189"/>
                    <a:pt x="9870" y="9870"/>
                  </a:cubicBezTo>
                  <a:cubicBezTo>
                    <a:pt x="16189" y="3550"/>
                    <a:pt x="24760" y="0"/>
                    <a:pt x="33697" y="0"/>
                  </a:cubicBezTo>
                  <a:close/>
                </a:path>
              </a:pathLst>
            </a:custGeom>
            <a:solidFill>
              <a:srgbClr val="FFFFFF"/>
            </a:solidFill>
            <a:ln w="38100" cap="sq">
              <a:solidFill>
                <a:srgbClr val="363636"/>
              </a:solidFill>
              <a:prstDash val="solid"/>
              <a:miter/>
            </a:ln>
          </p:spPr>
        </p:sp>
        <p:sp>
          <p:nvSpPr>
            <p:cNvPr id="53" name="TextBox 53"/>
            <p:cNvSpPr txBox="1"/>
            <p:nvPr/>
          </p:nvSpPr>
          <p:spPr>
            <a:xfrm>
              <a:off x="0" y="-28575"/>
              <a:ext cx="1210207" cy="516066"/>
            </a:xfrm>
            <a:prstGeom prst="rect">
              <a:avLst/>
            </a:prstGeom>
          </p:spPr>
          <p:txBody>
            <a:bodyPr lIns="50800" tIns="50800" rIns="50800" bIns="50800" rtlCol="0" anchor="ctr"/>
            <a:lstStyle/>
            <a:p>
              <a:pPr algn="just">
                <a:lnSpc>
                  <a:spcPts val="2730"/>
                </a:lnSpc>
              </a:pPr>
              <a:endParaRPr/>
            </a:p>
          </p:txBody>
        </p:sp>
      </p:grpSp>
      <p:sp>
        <p:nvSpPr>
          <p:cNvPr id="54" name="TextBox 54"/>
          <p:cNvSpPr txBox="1"/>
          <p:nvPr/>
        </p:nvSpPr>
        <p:spPr>
          <a:xfrm>
            <a:off x="2536847" y="8275582"/>
            <a:ext cx="3286814" cy="1513290"/>
          </a:xfrm>
          <a:prstGeom prst="rect">
            <a:avLst/>
          </a:prstGeom>
        </p:spPr>
        <p:txBody>
          <a:bodyPr lIns="0" tIns="0" rIns="0" bIns="0" rtlCol="0" anchor="t">
            <a:spAutoFit/>
          </a:bodyPr>
          <a:lstStyle/>
          <a:p>
            <a:pPr marL="0" lvl="1" indent="0" algn="l">
              <a:lnSpc>
                <a:spcPts val="4096"/>
              </a:lnSpc>
              <a:spcBef>
                <a:spcPct val="0"/>
              </a:spcBef>
            </a:pPr>
            <a:r>
              <a:rPr lang="en-US" sz="2968" b="1" u="none" strike="noStrike" spc="290">
                <a:solidFill>
                  <a:srgbClr val="000000"/>
                </a:solidFill>
                <a:latin typeface="Source Sans Pro Bold"/>
                <a:ea typeface="Source Sans Pro Bold"/>
                <a:cs typeface="Source Sans Pro Bold"/>
                <a:sym typeface="Source Sans Pro Bold"/>
              </a:rPr>
              <a:t>ISO/IEC 27035 Lead Incident Manager</a:t>
            </a:r>
          </a:p>
        </p:txBody>
      </p:sp>
      <p:grpSp>
        <p:nvGrpSpPr>
          <p:cNvPr id="55" name="Group 55"/>
          <p:cNvGrpSpPr/>
          <p:nvPr/>
        </p:nvGrpSpPr>
        <p:grpSpPr>
          <a:xfrm>
            <a:off x="6891746" y="8023128"/>
            <a:ext cx="4595005" cy="1850943"/>
            <a:chOff x="0" y="0"/>
            <a:chExt cx="1210207" cy="487491"/>
          </a:xfrm>
        </p:grpSpPr>
        <p:sp>
          <p:nvSpPr>
            <p:cNvPr id="56" name="Freeform 56"/>
            <p:cNvSpPr/>
            <p:nvPr/>
          </p:nvSpPr>
          <p:spPr>
            <a:xfrm>
              <a:off x="0" y="0"/>
              <a:ext cx="1210207" cy="487491"/>
            </a:xfrm>
            <a:custGeom>
              <a:avLst/>
              <a:gdLst/>
              <a:ahLst/>
              <a:cxnLst/>
              <a:rect l="l" t="t" r="r" b="b"/>
              <a:pathLst>
                <a:path w="1210207" h="487491">
                  <a:moveTo>
                    <a:pt x="33697" y="0"/>
                  </a:moveTo>
                  <a:lnTo>
                    <a:pt x="1176510" y="0"/>
                  </a:lnTo>
                  <a:cubicBezTo>
                    <a:pt x="1195120" y="0"/>
                    <a:pt x="1210207" y="15087"/>
                    <a:pt x="1210207" y="33697"/>
                  </a:cubicBezTo>
                  <a:lnTo>
                    <a:pt x="1210207" y="453794"/>
                  </a:lnTo>
                  <a:cubicBezTo>
                    <a:pt x="1210207" y="462731"/>
                    <a:pt x="1206657" y="471302"/>
                    <a:pt x="1200337" y="477622"/>
                  </a:cubicBezTo>
                  <a:cubicBezTo>
                    <a:pt x="1194018" y="483941"/>
                    <a:pt x="1185447" y="487491"/>
                    <a:pt x="1176510" y="487491"/>
                  </a:cubicBezTo>
                  <a:lnTo>
                    <a:pt x="33697" y="487491"/>
                  </a:lnTo>
                  <a:cubicBezTo>
                    <a:pt x="24760" y="487491"/>
                    <a:pt x="16189" y="483941"/>
                    <a:pt x="9870" y="477622"/>
                  </a:cubicBezTo>
                  <a:cubicBezTo>
                    <a:pt x="3550" y="471302"/>
                    <a:pt x="0" y="462731"/>
                    <a:pt x="0" y="453794"/>
                  </a:cubicBezTo>
                  <a:lnTo>
                    <a:pt x="0" y="33697"/>
                  </a:lnTo>
                  <a:cubicBezTo>
                    <a:pt x="0" y="24760"/>
                    <a:pt x="3550" y="16189"/>
                    <a:pt x="9870" y="9870"/>
                  </a:cubicBezTo>
                  <a:cubicBezTo>
                    <a:pt x="16189" y="3550"/>
                    <a:pt x="24760" y="0"/>
                    <a:pt x="33697" y="0"/>
                  </a:cubicBezTo>
                  <a:close/>
                </a:path>
              </a:pathLst>
            </a:custGeom>
            <a:solidFill>
              <a:srgbClr val="FFFFFF"/>
            </a:solidFill>
            <a:ln w="38100" cap="sq">
              <a:solidFill>
                <a:srgbClr val="363636"/>
              </a:solidFill>
              <a:prstDash val="solid"/>
              <a:miter/>
            </a:ln>
          </p:spPr>
        </p:sp>
        <p:sp>
          <p:nvSpPr>
            <p:cNvPr id="57" name="TextBox 57"/>
            <p:cNvSpPr txBox="1"/>
            <p:nvPr/>
          </p:nvSpPr>
          <p:spPr>
            <a:xfrm>
              <a:off x="0" y="-28575"/>
              <a:ext cx="1210207" cy="516066"/>
            </a:xfrm>
            <a:prstGeom prst="rect">
              <a:avLst/>
            </a:prstGeom>
          </p:spPr>
          <p:txBody>
            <a:bodyPr lIns="50800" tIns="50800" rIns="50800" bIns="50800" rtlCol="0" anchor="ctr"/>
            <a:lstStyle/>
            <a:p>
              <a:pPr algn="just">
                <a:lnSpc>
                  <a:spcPts val="2730"/>
                </a:lnSpc>
              </a:pPr>
              <a:endParaRPr/>
            </a:p>
          </p:txBody>
        </p:sp>
      </p:grpSp>
      <p:grpSp>
        <p:nvGrpSpPr>
          <p:cNvPr id="58" name="Group 58"/>
          <p:cNvGrpSpPr/>
          <p:nvPr/>
        </p:nvGrpSpPr>
        <p:grpSpPr>
          <a:xfrm>
            <a:off x="8106360" y="7866759"/>
            <a:ext cx="157787" cy="156369"/>
            <a:chOff x="0" y="0"/>
            <a:chExt cx="320400" cy="317520"/>
          </a:xfrm>
        </p:grpSpPr>
        <p:sp>
          <p:nvSpPr>
            <p:cNvPr id="59" name="Freeform 59"/>
            <p:cNvSpPr/>
            <p:nvPr/>
          </p:nvSpPr>
          <p:spPr>
            <a:xfrm>
              <a:off x="0" y="0"/>
              <a:ext cx="320421" cy="329184"/>
            </a:xfrm>
            <a:custGeom>
              <a:avLst/>
              <a:gdLst/>
              <a:ahLst/>
              <a:cxnLst/>
              <a:rect l="l" t="t" r="r" b="b"/>
              <a:pathLst>
                <a:path w="320421" h="329184">
                  <a:moveTo>
                    <a:pt x="320421" y="329184"/>
                  </a:moveTo>
                  <a:lnTo>
                    <a:pt x="0" y="329184"/>
                  </a:lnTo>
                  <a:lnTo>
                    <a:pt x="0" y="158750"/>
                  </a:lnTo>
                  <a:cubicBezTo>
                    <a:pt x="0" y="70866"/>
                    <a:pt x="71501" y="0"/>
                    <a:pt x="160147" y="0"/>
                  </a:cubicBezTo>
                  <a:cubicBezTo>
                    <a:pt x="248793" y="0"/>
                    <a:pt x="320421" y="70866"/>
                    <a:pt x="320421" y="158750"/>
                  </a:cubicBezTo>
                  <a:lnTo>
                    <a:pt x="320421" y="329184"/>
                  </a:lnTo>
                  <a:close/>
                </a:path>
              </a:pathLst>
            </a:custGeom>
            <a:solidFill>
              <a:srgbClr val="D4959A"/>
            </a:solidFill>
          </p:spPr>
        </p:sp>
      </p:grpSp>
      <p:grpSp>
        <p:nvGrpSpPr>
          <p:cNvPr id="60" name="Group 60"/>
          <p:cNvGrpSpPr/>
          <p:nvPr/>
        </p:nvGrpSpPr>
        <p:grpSpPr>
          <a:xfrm>
            <a:off x="7133752" y="7866759"/>
            <a:ext cx="1047779" cy="1124013"/>
            <a:chOff x="0" y="0"/>
            <a:chExt cx="2127600" cy="2282400"/>
          </a:xfrm>
        </p:grpSpPr>
        <p:sp>
          <p:nvSpPr>
            <p:cNvPr id="61" name="Freeform 61"/>
            <p:cNvSpPr/>
            <p:nvPr/>
          </p:nvSpPr>
          <p:spPr>
            <a:xfrm>
              <a:off x="0" y="0"/>
              <a:ext cx="2136648" cy="2334387"/>
            </a:xfrm>
            <a:custGeom>
              <a:avLst/>
              <a:gdLst/>
              <a:ahLst/>
              <a:cxnLst/>
              <a:rect l="l" t="t" r="r" b="b"/>
              <a:pathLst>
                <a:path w="2136648" h="2334387">
                  <a:moveTo>
                    <a:pt x="1983994" y="0"/>
                  </a:moveTo>
                  <a:lnTo>
                    <a:pt x="144145" y="0"/>
                  </a:lnTo>
                  <a:cubicBezTo>
                    <a:pt x="64389" y="0"/>
                    <a:pt x="0" y="64262"/>
                    <a:pt x="0" y="143891"/>
                  </a:cubicBezTo>
                  <a:lnTo>
                    <a:pt x="0" y="2334387"/>
                  </a:lnTo>
                  <a:lnTo>
                    <a:pt x="991997" y="1949577"/>
                  </a:lnTo>
                  <a:lnTo>
                    <a:pt x="1983994" y="2334387"/>
                  </a:lnTo>
                  <a:lnTo>
                    <a:pt x="1983994" y="152400"/>
                  </a:lnTo>
                  <a:cubicBezTo>
                    <a:pt x="1983994" y="67945"/>
                    <a:pt x="2052574" y="0"/>
                    <a:pt x="2136648" y="0"/>
                  </a:cubicBezTo>
                  <a:lnTo>
                    <a:pt x="1983994" y="0"/>
                  </a:lnTo>
                  <a:close/>
                </a:path>
              </a:pathLst>
            </a:custGeom>
            <a:gradFill rotWithShape="1">
              <a:gsLst>
                <a:gs pos="0">
                  <a:srgbClr val="723035">
                    <a:alpha val="100000"/>
                  </a:srgbClr>
                </a:gs>
                <a:gs pos="100000">
                  <a:srgbClr val="C31F2D">
                    <a:alpha val="100000"/>
                  </a:srgbClr>
                </a:gs>
              </a:gsLst>
              <a:lin ang="0"/>
            </a:gradFill>
          </p:spPr>
        </p:sp>
      </p:grpSp>
      <p:sp>
        <p:nvSpPr>
          <p:cNvPr id="62" name="TextBox 62"/>
          <p:cNvSpPr txBox="1"/>
          <p:nvPr/>
        </p:nvSpPr>
        <p:spPr>
          <a:xfrm>
            <a:off x="8491052" y="8227768"/>
            <a:ext cx="2745392" cy="1513290"/>
          </a:xfrm>
          <a:prstGeom prst="rect">
            <a:avLst/>
          </a:prstGeom>
        </p:spPr>
        <p:txBody>
          <a:bodyPr lIns="0" tIns="0" rIns="0" bIns="0" rtlCol="0" anchor="t">
            <a:spAutoFit/>
          </a:bodyPr>
          <a:lstStyle/>
          <a:p>
            <a:pPr marL="0" lvl="1" indent="0" algn="l">
              <a:lnSpc>
                <a:spcPts val="4096"/>
              </a:lnSpc>
              <a:spcBef>
                <a:spcPct val="0"/>
              </a:spcBef>
            </a:pPr>
            <a:r>
              <a:rPr lang="en-US" sz="2968" b="1" u="none" strike="noStrike" spc="290">
                <a:solidFill>
                  <a:srgbClr val="000000"/>
                </a:solidFill>
                <a:latin typeface="Source Sans Pro Bold"/>
                <a:ea typeface="Source Sans Pro Bold"/>
                <a:cs typeface="Source Sans Pro Bold"/>
                <a:sym typeface="Source Sans Pro Bold"/>
              </a:rPr>
              <a:t>Lead Cloud Security Manager</a:t>
            </a:r>
          </a:p>
        </p:txBody>
      </p:sp>
      <p:grpSp>
        <p:nvGrpSpPr>
          <p:cNvPr id="63" name="Group 63"/>
          <p:cNvGrpSpPr/>
          <p:nvPr/>
        </p:nvGrpSpPr>
        <p:grpSpPr>
          <a:xfrm>
            <a:off x="12619046" y="8023128"/>
            <a:ext cx="4595005" cy="1850943"/>
            <a:chOff x="0" y="0"/>
            <a:chExt cx="1210207" cy="487491"/>
          </a:xfrm>
        </p:grpSpPr>
        <p:sp>
          <p:nvSpPr>
            <p:cNvPr id="64" name="Freeform 64"/>
            <p:cNvSpPr/>
            <p:nvPr/>
          </p:nvSpPr>
          <p:spPr>
            <a:xfrm>
              <a:off x="0" y="0"/>
              <a:ext cx="1210207" cy="487491"/>
            </a:xfrm>
            <a:custGeom>
              <a:avLst/>
              <a:gdLst/>
              <a:ahLst/>
              <a:cxnLst/>
              <a:rect l="l" t="t" r="r" b="b"/>
              <a:pathLst>
                <a:path w="1210207" h="487491">
                  <a:moveTo>
                    <a:pt x="33697" y="0"/>
                  </a:moveTo>
                  <a:lnTo>
                    <a:pt x="1176510" y="0"/>
                  </a:lnTo>
                  <a:cubicBezTo>
                    <a:pt x="1195120" y="0"/>
                    <a:pt x="1210207" y="15087"/>
                    <a:pt x="1210207" y="33697"/>
                  </a:cubicBezTo>
                  <a:lnTo>
                    <a:pt x="1210207" y="453794"/>
                  </a:lnTo>
                  <a:cubicBezTo>
                    <a:pt x="1210207" y="462731"/>
                    <a:pt x="1206657" y="471302"/>
                    <a:pt x="1200337" y="477622"/>
                  </a:cubicBezTo>
                  <a:cubicBezTo>
                    <a:pt x="1194018" y="483941"/>
                    <a:pt x="1185447" y="487491"/>
                    <a:pt x="1176510" y="487491"/>
                  </a:cubicBezTo>
                  <a:lnTo>
                    <a:pt x="33697" y="487491"/>
                  </a:lnTo>
                  <a:cubicBezTo>
                    <a:pt x="24760" y="487491"/>
                    <a:pt x="16189" y="483941"/>
                    <a:pt x="9870" y="477622"/>
                  </a:cubicBezTo>
                  <a:cubicBezTo>
                    <a:pt x="3550" y="471302"/>
                    <a:pt x="0" y="462731"/>
                    <a:pt x="0" y="453794"/>
                  </a:cubicBezTo>
                  <a:lnTo>
                    <a:pt x="0" y="33697"/>
                  </a:lnTo>
                  <a:cubicBezTo>
                    <a:pt x="0" y="24760"/>
                    <a:pt x="3550" y="16189"/>
                    <a:pt x="9870" y="9870"/>
                  </a:cubicBezTo>
                  <a:cubicBezTo>
                    <a:pt x="16189" y="3550"/>
                    <a:pt x="24760" y="0"/>
                    <a:pt x="33697" y="0"/>
                  </a:cubicBezTo>
                  <a:close/>
                </a:path>
              </a:pathLst>
            </a:custGeom>
            <a:solidFill>
              <a:srgbClr val="FFFFFF"/>
            </a:solidFill>
            <a:ln w="38100" cap="sq">
              <a:solidFill>
                <a:srgbClr val="363636"/>
              </a:solidFill>
              <a:prstDash val="solid"/>
              <a:miter/>
            </a:ln>
          </p:spPr>
        </p:sp>
        <p:sp>
          <p:nvSpPr>
            <p:cNvPr id="65" name="TextBox 65"/>
            <p:cNvSpPr txBox="1"/>
            <p:nvPr/>
          </p:nvSpPr>
          <p:spPr>
            <a:xfrm>
              <a:off x="0" y="-28575"/>
              <a:ext cx="1210207" cy="516066"/>
            </a:xfrm>
            <a:prstGeom prst="rect">
              <a:avLst/>
            </a:prstGeom>
          </p:spPr>
          <p:txBody>
            <a:bodyPr lIns="50800" tIns="50800" rIns="50800" bIns="50800" rtlCol="0" anchor="ctr"/>
            <a:lstStyle/>
            <a:p>
              <a:pPr algn="just">
                <a:lnSpc>
                  <a:spcPts val="2730"/>
                </a:lnSpc>
              </a:pPr>
              <a:endParaRPr/>
            </a:p>
          </p:txBody>
        </p:sp>
      </p:grpSp>
      <p:grpSp>
        <p:nvGrpSpPr>
          <p:cNvPr id="66" name="Group 66"/>
          <p:cNvGrpSpPr/>
          <p:nvPr/>
        </p:nvGrpSpPr>
        <p:grpSpPr>
          <a:xfrm>
            <a:off x="13833661" y="7866759"/>
            <a:ext cx="157787" cy="156369"/>
            <a:chOff x="0" y="0"/>
            <a:chExt cx="320400" cy="317520"/>
          </a:xfrm>
        </p:grpSpPr>
        <p:sp>
          <p:nvSpPr>
            <p:cNvPr id="67" name="Freeform 67"/>
            <p:cNvSpPr/>
            <p:nvPr/>
          </p:nvSpPr>
          <p:spPr>
            <a:xfrm>
              <a:off x="0" y="0"/>
              <a:ext cx="320421" cy="329184"/>
            </a:xfrm>
            <a:custGeom>
              <a:avLst/>
              <a:gdLst/>
              <a:ahLst/>
              <a:cxnLst/>
              <a:rect l="l" t="t" r="r" b="b"/>
              <a:pathLst>
                <a:path w="320421" h="329184">
                  <a:moveTo>
                    <a:pt x="320421" y="329184"/>
                  </a:moveTo>
                  <a:lnTo>
                    <a:pt x="0" y="329184"/>
                  </a:lnTo>
                  <a:lnTo>
                    <a:pt x="0" y="158750"/>
                  </a:lnTo>
                  <a:cubicBezTo>
                    <a:pt x="0" y="70866"/>
                    <a:pt x="71501" y="0"/>
                    <a:pt x="160147" y="0"/>
                  </a:cubicBezTo>
                  <a:cubicBezTo>
                    <a:pt x="248793" y="0"/>
                    <a:pt x="320421" y="70866"/>
                    <a:pt x="320421" y="158750"/>
                  </a:cubicBezTo>
                  <a:lnTo>
                    <a:pt x="320421" y="329184"/>
                  </a:lnTo>
                  <a:close/>
                </a:path>
              </a:pathLst>
            </a:custGeom>
            <a:solidFill>
              <a:srgbClr val="D4959A"/>
            </a:solidFill>
          </p:spPr>
        </p:sp>
      </p:grpSp>
      <p:grpSp>
        <p:nvGrpSpPr>
          <p:cNvPr id="68" name="Group 68"/>
          <p:cNvGrpSpPr/>
          <p:nvPr/>
        </p:nvGrpSpPr>
        <p:grpSpPr>
          <a:xfrm>
            <a:off x="12861052" y="7866759"/>
            <a:ext cx="1047779" cy="1124013"/>
            <a:chOff x="0" y="0"/>
            <a:chExt cx="2127600" cy="2282400"/>
          </a:xfrm>
        </p:grpSpPr>
        <p:sp>
          <p:nvSpPr>
            <p:cNvPr id="69" name="Freeform 69"/>
            <p:cNvSpPr/>
            <p:nvPr/>
          </p:nvSpPr>
          <p:spPr>
            <a:xfrm>
              <a:off x="0" y="0"/>
              <a:ext cx="2136648" cy="2334387"/>
            </a:xfrm>
            <a:custGeom>
              <a:avLst/>
              <a:gdLst/>
              <a:ahLst/>
              <a:cxnLst/>
              <a:rect l="l" t="t" r="r" b="b"/>
              <a:pathLst>
                <a:path w="2136648" h="2334387">
                  <a:moveTo>
                    <a:pt x="1983994" y="0"/>
                  </a:moveTo>
                  <a:lnTo>
                    <a:pt x="144145" y="0"/>
                  </a:lnTo>
                  <a:cubicBezTo>
                    <a:pt x="64389" y="0"/>
                    <a:pt x="0" y="64262"/>
                    <a:pt x="0" y="143891"/>
                  </a:cubicBezTo>
                  <a:lnTo>
                    <a:pt x="0" y="2334387"/>
                  </a:lnTo>
                  <a:lnTo>
                    <a:pt x="991997" y="1949577"/>
                  </a:lnTo>
                  <a:lnTo>
                    <a:pt x="1983994" y="2334387"/>
                  </a:lnTo>
                  <a:lnTo>
                    <a:pt x="1983994" y="152400"/>
                  </a:lnTo>
                  <a:cubicBezTo>
                    <a:pt x="1983994" y="67945"/>
                    <a:pt x="2052574" y="0"/>
                    <a:pt x="2136648" y="0"/>
                  </a:cubicBezTo>
                  <a:lnTo>
                    <a:pt x="1983994" y="0"/>
                  </a:lnTo>
                  <a:close/>
                </a:path>
              </a:pathLst>
            </a:custGeom>
            <a:gradFill rotWithShape="1">
              <a:gsLst>
                <a:gs pos="0">
                  <a:srgbClr val="723035">
                    <a:alpha val="100000"/>
                  </a:srgbClr>
                </a:gs>
                <a:gs pos="100000">
                  <a:srgbClr val="C31F2D">
                    <a:alpha val="100000"/>
                  </a:srgbClr>
                </a:gs>
              </a:gsLst>
              <a:lin ang="0"/>
            </a:gradFill>
          </p:spPr>
        </p:sp>
      </p:grpSp>
      <p:sp>
        <p:nvSpPr>
          <p:cNvPr id="70" name="TextBox 70"/>
          <p:cNvSpPr txBox="1"/>
          <p:nvPr/>
        </p:nvSpPr>
        <p:spPr>
          <a:xfrm>
            <a:off x="14175481" y="8249219"/>
            <a:ext cx="2995699" cy="1513290"/>
          </a:xfrm>
          <a:prstGeom prst="rect">
            <a:avLst/>
          </a:prstGeom>
        </p:spPr>
        <p:txBody>
          <a:bodyPr lIns="0" tIns="0" rIns="0" bIns="0" rtlCol="0" anchor="t">
            <a:spAutoFit/>
          </a:bodyPr>
          <a:lstStyle/>
          <a:p>
            <a:pPr marL="0" lvl="1" indent="0" algn="l">
              <a:lnSpc>
                <a:spcPts val="4096"/>
              </a:lnSpc>
              <a:spcBef>
                <a:spcPct val="0"/>
              </a:spcBef>
            </a:pPr>
            <a:r>
              <a:rPr lang="en-US" sz="2968" b="1" u="none" strike="noStrike" spc="290">
                <a:solidFill>
                  <a:srgbClr val="000000"/>
                </a:solidFill>
                <a:latin typeface="Source Sans Pro Bold"/>
                <a:ea typeface="Source Sans Pro Bold"/>
                <a:cs typeface="Source Sans Pro Bold"/>
                <a:sym typeface="Source Sans Pro Bold"/>
              </a:rPr>
              <a:t>Lead Cybersecurity Manager</a:t>
            </a:r>
          </a:p>
        </p:txBody>
      </p:sp>
      <p:grpSp>
        <p:nvGrpSpPr>
          <p:cNvPr id="71" name="Group 71"/>
          <p:cNvGrpSpPr/>
          <p:nvPr/>
        </p:nvGrpSpPr>
        <p:grpSpPr>
          <a:xfrm>
            <a:off x="1285684" y="2368430"/>
            <a:ext cx="1130396" cy="1124013"/>
            <a:chOff x="0" y="0"/>
            <a:chExt cx="1507194" cy="1498685"/>
          </a:xfrm>
        </p:grpSpPr>
        <p:grpSp>
          <p:nvGrpSpPr>
            <p:cNvPr id="72" name="Group 72"/>
            <p:cNvGrpSpPr/>
            <p:nvPr/>
          </p:nvGrpSpPr>
          <p:grpSpPr>
            <a:xfrm>
              <a:off x="1296811" y="0"/>
              <a:ext cx="210383" cy="208492"/>
              <a:chOff x="0" y="0"/>
              <a:chExt cx="320400" cy="317520"/>
            </a:xfrm>
          </p:grpSpPr>
          <p:sp>
            <p:nvSpPr>
              <p:cNvPr id="73" name="Freeform 73"/>
              <p:cNvSpPr/>
              <p:nvPr/>
            </p:nvSpPr>
            <p:spPr>
              <a:xfrm>
                <a:off x="0" y="0"/>
                <a:ext cx="320421" cy="329184"/>
              </a:xfrm>
              <a:custGeom>
                <a:avLst/>
                <a:gdLst/>
                <a:ahLst/>
                <a:cxnLst/>
                <a:rect l="l" t="t" r="r" b="b"/>
                <a:pathLst>
                  <a:path w="320421" h="329184">
                    <a:moveTo>
                      <a:pt x="320421" y="329184"/>
                    </a:moveTo>
                    <a:lnTo>
                      <a:pt x="0" y="329184"/>
                    </a:lnTo>
                    <a:lnTo>
                      <a:pt x="0" y="158750"/>
                    </a:lnTo>
                    <a:cubicBezTo>
                      <a:pt x="0" y="70866"/>
                      <a:pt x="71501" y="0"/>
                      <a:pt x="160147" y="0"/>
                    </a:cubicBezTo>
                    <a:cubicBezTo>
                      <a:pt x="248793" y="0"/>
                      <a:pt x="320421" y="70866"/>
                      <a:pt x="320421" y="158750"/>
                    </a:cubicBezTo>
                    <a:lnTo>
                      <a:pt x="320421" y="329184"/>
                    </a:lnTo>
                    <a:close/>
                  </a:path>
                </a:pathLst>
              </a:custGeom>
              <a:solidFill>
                <a:srgbClr val="D4959A"/>
              </a:solidFill>
            </p:spPr>
          </p:sp>
        </p:grpSp>
        <p:grpSp>
          <p:nvGrpSpPr>
            <p:cNvPr id="74" name="Group 74"/>
            <p:cNvGrpSpPr/>
            <p:nvPr/>
          </p:nvGrpSpPr>
          <p:grpSpPr>
            <a:xfrm>
              <a:off x="0" y="0"/>
              <a:ext cx="1397039" cy="1498685"/>
              <a:chOff x="0" y="0"/>
              <a:chExt cx="2127600" cy="2282400"/>
            </a:xfrm>
          </p:grpSpPr>
          <p:sp>
            <p:nvSpPr>
              <p:cNvPr id="75" name="Freeform 75"/>
              <p:cNvSpPr/>
              <p:nvPr/>
            </p:nvSpPr>
            <p:spPr>
              <a:xfrm>
                <a:off x="0" y="0"/>
                <a:ext cx="2136648" cy="2334387"/>
              </a:xfrm>
              <a:custGeom>
                <a:avLst/>
                <a:gdLst/>
                <a:ahLst/>
                <a:cxnLst/>
                <a:rect l="l" t="t" r="r" b="b"/>
                <a:pathLst>
                  <a:path w="2136648" h="2334387">
                    <a:moveTo>
                      <a:pt x="1983994" y="0"/>
                    </a:moveTo>
                    <a:lnTo>
                      <a:pt x="144145" y="0"/>
                    </a:lnTo>
                    <a:cubicBezTo>
                      <a:pt x="64389" y="0"/>
                      <a:pt x="0" y="64262"/>
                      <a:pt x="0" y="143891"/>
                    </a:cubicBezTo>
                    <a:lnTo>
                      <a:pt x="0" y="2334387"/>
                    </a:lnTo>
                    <a:lnTo>
                      <a:pt x="991997" y="1949577"/>
                    </a:lnTo>
                    <a:lnTo>
                      <a:pt x="1983994" y="2334387"/>
                    </a:lnTo>
                    <a:lnTo>
                      <a:pt x="1983994" y="152400"/>
                    </a:lnTo>
                    <a:cubicBezTo>
                      <a:pt x="1983994" y="67945"/>
                      <a:pt x="2052574" y="0"/>
                      <a:pt x="2136648" y="0"/>
                    </a:cubicBezTo>
                    <a:lnTo>
                      <a:pt x="1983994" y="0"/>
                    </a:lnTo>
                    <a:close/>
                  </a:path>
                </a:pathLst>
              </a:custGeom>
              <a:gradFill rotWithShape="1">
                <a:gsLst>
                  <a:gs pos="0">
                    <a:srgbClr val="723035">
                      <a:alpha val="100000"/>
                    </a:srgbClr>
                  </a:gs>
                  <a:gs pos="100000">
                    <a:srgbClr val="C31F2D">
                      <a:alpha val="100000"/>
                    </a:srgbClr>
                  </a:gs>
                </a:gsLst>
                <a:lin ang="0"/>
              </a:gradFill>
            </p:spPr>
          </p:sp>
        </p:grpSp>
      </p:grpSp>
      <p:grpSp>
        <p:nvGrpSpPr>
          <p:cNvPr id="76" name="Group 76"/>
          <p:cNvGrpSpPr/>
          <p:nvPr/>
        </p:nvGrpSpPr>
        <p:grpSpPr>
          <a:xfrm>
            <a:off x="1285684" y="5116496"/>
            <a:ext cx="1130396" cy="1124013"/>
            <a:chOff x="0" y="0"/>
            <a:chExt cx="1507194" cy="1498685"/>
          </a:xfrm>
        </p:grpSpPr>
        <p:grpSp>
          <p:nvGrpSpPr>
            <p:cNvPr id="77" name="Group 77"/>
            <p:cNvGrpSpPr/>
            <p:nvPr/>
          </p:nvGrpSpPr>
          <p:grpSpPr>
            <a:xfrm>
              <a:off x="1296811" y="0"/>
              <a:ext cx="210383" cy="208492"/>
              <a:chOff x="0" y="0"/>
              <a:chExt cx="320400" cy="317520"/>
            </a:xfrm>
          </p:grpSpPr>
          <p:sp>
            <p:nvSpPr>
              <p:cNvPr id="78" name="Freeform 78"/>
              <p:cNvSpPr/>
              <p:nvPr/>
            </p:nvSpPr>
            <p:spPr>
              <a:xfrm>
                <a:off x="0" y="0"/>
                <a:ext cx="320421" cy="329184"/>
              </a:xfrm>
              <a:custGeom>
                <a:avLst/>
                <a:gdLst/>
                <a:ahLst/>
                <a:cxnLst/>
                <a:rect l="l" t="t" r="r" b="b"/>
                <a:pathLst>
                  <a:path w="320421" h="329184">
                    <a:moveTo>
                      <a:pt x="320421" y="329184"/>
                    </a:moveTo>
                    <a:lnTo>
                      <a:pt x="0" y="329184"/>
                    </a:lnTo>
                    <a:lnTo>
                      <a:pt x="0" y="158750"/>
                    </a:lnTo>
                    <a:cubicBezTo>
                      <a:pt x="0" y="70866"/>
                      <a:pt x="71501" y="0"/>
                      <a:pt x="160147" y="0"/>
                    </a:cubicBezTo>
                    <a:cubicBezTo>
                      <a:pt x="248793" y="0"/>
                      <a:pt x="320421" y="70866"/>
                      <a:pt x="320421" y="158750"/>
                    </a:cubicBezTo>
                    <a:lnTo>
                      <a:pt x="320421" y="329184"/>
                    </a:lnTo>
                    <a:close/>
                  </a:path>
                </a:pathLst>
              </a:custGeom>
              <a:solidFill>
                <a:srgbClr val="D4959A"/>
              </a:solidFill>
            </p:spPr>
          </p:sp>
        </p:grpSp>
        <p:grpSp>
          <p:nvGrpSpPr>
            <p:cNvPr id="79" name="Group 79"/>
            <p:cNvGrpSpPr/>
            <p:nvPr/>
          </p:nvGrpSpPr>
          <p:grpSpPr>
            <a:xfrm>
              <a:off x="0" y="0"/>
              <a:ext cx="1397039" cy="1498685"/>
              <a:chOff x="0" y="0"/>
              <a:chExt cx="2127600" cy="2282400"/>
            </a:xfrm>
          </p:grpSpPr>
          <p:sp>
            <p:nvSpPr>
              <p:cNvPr id="80" name="Freeform 80"/>
              <p:cNvSpPr/>
              <p:nvPr/>
            </p:nvSpPr>
            <p:spPr>
              <a:xfrm>
                <a:off x="0" y="0"/>
                <a:ext cx="2136648" cy="2334387"/>
              </a:xfrm>
              <a:custGeom>
                <a:avLst/>
                <a:gdLst/>
                <a:ahLst/>
                <a:cxnLst/>
                <a:rect l="l" t="t" r="r" b="b"/>
                <a:pathLst>
                  <a:path w="2136648" h="2334387">
                    <a:moveTo>
                      <a:pt x="1983994" y="0"/>
                    </a:moveTo>
                    <a:lnTo>
                      <a:pt x="144145" y="0"/>
                    </a:lnTo>
                    <a:cubicBezTo>
                      <a:pt x="64389" y="0"/>
                      <a:pt x="0" y="64262"/>
                      <a:pt x="0" y="143891"/>
                    </a:cubicBezTo>
                    <a:lnTo>
                      <a:pt x="0" y="2334387"/>
                    </a:lnTo>
                    <a:lnTo>
                      <a:pt x="991997" y="1949577"/>
                    </a:lnTo>
                    <a:lnTo>
                      <a:pt x="1983994" y="2334387"/>
                    </a:lnTo>
                    <a:lnTo>
                      <a:pt x="1983994" y="152400"/>
                    </a:lnTo>
                    <a:cubicBezTo>
                      <a:pt x="1983994" y="67945"/>
                      <a:pt x="2052574" y="0"/>
                      <a:pt x="2136648" y="0"/>
                    </a:cubicBezTo>
                    <a:lnTo>
                      <a:pt x="1983994" y="0"/>
                    </a:lnTo>
                    <a:close/>
                  </a:path>
                </a:pathLst>
              </a:custGeom>
              <a:gradFill rotWithShape="1">
                <a:gsLst>
                  <a:gs pos="0">
                    <a:srgbClr val="723035">
                      <a:alpha val="100000"/>
                    </a:srgbClr>
                  </a:gs>
                  <a:gs pos="100000">
                    <a:srgbClr val="C31F2D">
                      <a:alpha val="100000"/>
                    </a:srgbClr>
                  </a:gs>
                </a:gsLst>
                <a:lin ang="0"/>
              </a:gradFill>
            </p:spPr>
          </p:sp>
        </p:grpSp>
      </p:grpSp>
      <p:grpSp>
        <p:nvGrpSpPr>
          <p:cNvPr id="81" name="Group 81"/>
          <p:cNvGrpSpPr/>
          <p:nvPr/>
        </p:nvGrpSpPr>
        <p:grpSpPr>
          <a:xfrm>
            <a:off x="1285684" y="7927264"/>
            <a:ext cx="1130396" cy="1124013"/>
            <a:chOff x="0" y="0"/>
            <a:chExt cx="1507194" cy="1498685"/>
          </a:xfrm>
        </p:grpSpPr>
        <p:grpSp>
          <p:nvGrpSpPr>
            <p:cNvPr id="82" name="Group 82"/>
            <p:cNvGrpSpPr/>
            <p:nvPr/>
          </p:nvGrpSpPr>
          <p:grpSpPr>
            <a:xfrm>
              <a:off x="1296811" y="0"/>
              <a:ext cx="210383" cy="208492"/>
              <a:chOff x="0" y="0"/>
              <a:chExt cx="320400" cy="317520"/>
            </a:xfrm>
          </p:grpSpPr>
          <p:sp>
            <p:nvSpPr>
              <p:cNvPr id="83" name="Freeform 83"/>
              <p:cNvSpPr/>
              <p:nvPr/>
            </p:nvSpPr>
            <p:spPr>
              <a:xfrm>
                <a:off x="0" y="0"/>
                <a:ext cx="320421" cy="329184"/>
              </a:xfrm>
              <a:custGeom>
                <a:avLst/>
                <a:gdLst/>
                <a:ahLst/>
                <a:cxnLst/>
                <a:rect l="l" t="t" r="r" b="b"/>
                <a:pathLst>
                  <a:path w="320421" h="329184">
                    <a:moveTo>
                      <a:pt x="320421" y="329184"/>
                    </a:moveTo>
                    <a:lnTo>
                      <a:pt x="0" y="329184"/>
                    </a:lnTo>
                    <a:lnTo>
                      <a:pt x="0" y="158750"/>
                    </a:lnTo>
                    <a:cubicBezTo>
                      <a:pt x="0" y="70866"/>
                      <a:pt x="71501" y="0"/>
                      <a:pt x="160147" y="0"/>
                    </a:cubicBezTo>
                    <a:cubicBezTo>
                      <a:pt x="248793" y="0"/>
                      <a:pt x="320421" y="70866"/>
                      <a:pt x="320421" y="158750"/>
                    </a:cubicBezTo>
                    <a:lnTo>
                      <a:pt x="320421" y="329184"/>
                    </a:lnTo>
                    <a:close/>
                  </a:path>
                </a:pathLst>
              </a:custGeom>
              <a:solidFill>
                <a:srgbClr val="D4959A"/>
              </a:solidFill>
            </p:spPr>
          </p:sp>
        </p:grpSp>
        <p:grpSp>
          <p:nvGrpSpPr>
            <p:cNvPr id="84" name="Group 84"/>
            <p:cNvGrpSpPr/>
            <p:nvPr/>
          </p:nvGrpSpPr>
          <p:grpSpPr>
            <a:xfrm>
              <a:off x="0" y="0"/>
              <a:ext cx="1397039" cy="1498685"/>
              <a:chOff x="0" y="0"/>
              <a:chExt cx="2127600" cy="2282400"/>
            </a:xfrm>
          </p:grpSpPr>
          <p:sp>
            <p:nvSpPr>
              <p:cNvPr id="85" name="Freeform 85"/>
              <p:cNvSpPr/>
              <p:nvPr/>
            </p:nvSpPr>
            <p:spPr>
              <a:xfrm>
                <a:off x="0" y="0"/>
                <a:ext cx="2136648" cy="2334387"/>
              </a:xfrm>
              <a:custGeom>
                <a:avLst/>
                <a:gdLst/>
                <a:ahLst/>
                <a:cxnLst/>
                <a:rect l="l" t="t" r="r" b="b"/>
                <a:pathLst>
                  <a:path w="2136648" h="2334387">
                    <a:moveTo>
                      <a:pt x="1983994" y="0"/>
                    </a:moveTo>
                    <a:lnTo>
                      <a:pt x="144145" y="0"/>
                    </a:lnTo>
                    <a:cubicBezTo>
                      <a:pt x="64389" y="0"/>
                      <a:pt x="0" y="64262"/>
                      <a:pt x="0" y="143891"/>
                    </a:cubicBezTo>
                    <a:lnTo>
                      <a:pt x="0" y="2334387"/>
                    </a:lnTo>
                    <a:lnTo>
                      <a:pt x="991997" y="1949577"/>
                    </a:lnTo>
                    <a:lnTo>
                      <a:pt x="1983994" y="2334387"/>
                    </a:lnTo>
                    <a:lnTo>
                      <a:pt x="1983994" y="152400"/>
                    </a:lnTo>
                    <a:cubicBezTo>
                      <a:pt x="1983994" y="67945"/>
                      <a:pt x="2052574" y="0"/>
                      <a:pt x="2136648" y="0"/>
                    </a:cubicBezTo>
                    <a:lnTo>
                      <a:pt x="1983994" y="0"/>
                    </a:lnTo>
                    <a:close/>
                  </a:path>
                </a:pathLst>
              </a:custGeom>
              <a:gradFill rotWithShape="1">
                <a:gsLst>
                  <a:gs pos="0">
                    <a:srgbClr val="723035">
                      <a:alpha val="100000"/>
                    </a:srgbClr>
                  </a:gs>
                  <a:gs pos="100000">
                    <a:srgbClr val="C31F2D">
                      <a:alpha val="100000"/>
                    </a:srgbClr>
                  </a:gs>
                </a:gsLst>
                <a:lin ang="0"/>
              </a:gradFill>
            </p:spPr>
          </p:sp>
        </p:grpSp>
      </p:grpSp>
      <p:sp>
        <p:nvSpPr>
          <p:cNvPr id="86" name="TextBox 15">
            <a:extLst>
              <a:ext uri="{FF2B5EF4-FFF2-40B4-BE49-F238E27FC236}">
                <a16:creationId xmlns:a16="http://schemas.microsoft.com/office/drawing/2014/main" id="{42C5C2AE-74AE-53CC-935C-75026BC83119}"/>
              </a:ext>
            </a:extLst>
          </p:cNvPr>
          <p:cNvSpPr txBox="1"/>
          <p:nvPr/>
        </p:nvSpPr>
        <p:spPr>
          <a:xfrm>
            <a:off x="17490336" y="9389084"/>
            <a:ext cx="283071" cy="633763"/>
          </a:xfrm>
          <a:prstGeom prst="rect">
            <a:avLst/>
          </a:prstGeom>
        </p:spPr>
        <p:txBody>
          <a:bodyPr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3" tooltip="https://www.linkedin.com/feed/update/urn:li:activity:7283784816095887360"/>
              </a:rPr>
              <a:t>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AutoShape 2"/>
          <p:cNvSpPr/>
          <p:nvPr/>
        </p:nvSpPr>
        <p:spPr>
          <a:xfrm>
            <a:off x="12190483" y="1892869"/>
            <a:ext cx="5331993" cy="3867095"/>
          </a:xfrm>
          <a:prstGeom prst="rect">
            <a:avLst/>
          </a:prstGeom>
          <a:solidFill>
            <a:srgbClr val="FFFFFF"/>
          </a:solidFill>
        </p:spPr>
      </p:sp>
      <p:sp>
        <p:nvSpPr>
          <p:cNvPr id="3" name="AutoShape 3"/>
          <p:cNvSpPr/>
          <p:nvPr/>
        </p:nvSpPr>
        <p:spPr>
          <a:xfrm>
            <a:off x="6438879" y="1902394"/>
            <a:ext cx="5331993" cy="3867095"/>
          </a:xfrm>
          <a:prstGeom prst="rect">
            <a:avLst/>
          </a:prstGeom>
          <a:solidFill>
            <a:srgbClr val="FFFFFF"/>
          </a:solidFill>
        </p:spPr>
      </p:sp>
      <p:sp>
        <p:nvSpPr>
          <p:cNvPr id="4" name="AutoShape 4"/>
          <p:cNvSpPr/>
          <p:nvPr/>
        </p:nvSpPr>
        <p:spPr>
          <a:xfrm>
            <a:off x="727424" y="1892869"/>
            <a:ext cx="5331993" cy="3867095"/>
          </a:xfrm>
          <a:prstGeom prst="rect">
            <a:avLst/>
          </a:prstGeom>
          <a:solidFill>
            <a:srgbClr val="FFFFFF"/>
          </a:solidFill>
        </p:spPr>
      </p:sp>
      <p:sp>
        <p:nvSpPr>
          <p:cNvPr id="5" name="AutoShape 5"/>
          <p:cNvSpPr/>
          <p:nvPr/>
        </p:nvSpPr>
        <p:spPr>
          <a:xfrm>
            <a:off x="12190483" y="6003590"/>
            <a:ext cx="5331993" cy="3867095"/>
          </a:xfrm>
          <a:prstGeom prst="rect">
            <a:avLst/>
          </a:prstGeom>
          <a:solidFill>
            <a:srgbClr val="FFFFFF"/>
          </a:solidFill>
        </p:spPr>
      </p:sp>
      <p:sp>
        <p:nvSpPr>
          <p:cNvPr id="6" name="AutoShape 6"/>
          <p:cNvSpPr/>
          <p:nvPr/>
        </p:nvSpPr>
        <p:spPr>
          <a:xfrm>
            <a:off x="6438879" y="6003590"/>
            <a:ext cx="5331993" cy="3867095"/>
          </a:xfrm>
          <a:prstGeom prst="rect">
            <a:avLst/>
          </a:prstGeom>
          <a:solidFill>
            <a:srgbClr val="FFFFFF"/>
          </a:solidFill>
        </p:spPr>
      </p:sp>
      <p:sp>
        <p:nvSpPr>
          <p:cNvPr id="7" name="AutoShape 7"/>
          <p:cNvSpPr/>
          <p:nvPr/>
        </p:nvSpPr>
        <p:spPr>
          <a:xfrm>
            <a:off x="727424" y="6003590"/>
            <a:ext cx="5331993" cy="3867095"/>
          </a:xfrm>
          <a:prstGeom prst="rect">
            <a:avLst/>
          </a:prstGeom>
          <a:solidFill>
            <a:srgbClr val="FFFFFF"/>
          </a:solidFill>
        </p:spPr>
      </p:sp>
      <p:grpSp>
        <p:nvGrpSpPr>
          <p:cNvPr id="8" name="Group 8"/>
          <p:cNvGrpSpPr/>
          <p:nvPr/>
        </p:nvGrpSpPr>
        <p:grpSpPr>
          <a:xfrm rot="-10800000">
            <a:off x="-862220" y="-1414522"/>
            <a:ext cx="18699413" cy="3013773"/>
            <a:chOff x="0" y="0"/>
            <a:chExt cx="33332006" cy="5372100"/>
          </a:xfrm>
        </p:grpSpPr>
        <p:sp>
          <p:nvSpPr>
            <p:cNvPr id="9" name="Freeform 9"/>
            <p:cNvSpPr/>
            <p:nvPr/>
          </p:nvSpPr>
          <p:spPr>
            <a:xfrm>
              <a:off x="0" y="0"/>
              <a:ext cx="33332006" cy="5372100"/>
            </a:xfrm>
            <a:custGeom>
              <a:avLst/>
              <a:gdLst/>
              <a:ahLst/>
              <a:cxnLst/>
              <a:rect l="l" t="t" r="r" b="b"/>
              <a:pathLst>
                <a:path w="33332006" h="5372100">
                  <a:moveTo>
                    <a:pt x="31781335" y="0"/>
                  </a:moveTo>
                  <a:lnTo>
                    <a:pt x="1550670" y="0"/>
                  </a:lnTo>
                  <a:lnTo>
                    <a:pt x="0" y="2686050"/>
                  </a:lnTo>
                  <a:lnTo>
                    <a:pt x="1550670" y="5372100"/>
                  </a:lnTo>
                  <a:lnTo>
                    <a:pt x="31781335" y="5372100"/>
                  </a:lnTo>
                  <a:lnTo>
                    <a:pt x="33332006" y="2686050"/>
                  </a:lnTo>
                  <a:lnTo>
                    <a:pt x="31781335" y="0"/>
                  </a:lnTo>
                  <a:close/>
                </a:path>
              </a:pathLst>
            </a:custGeom>
            <a:solidFill>
              <a:srgbClr val="F4A02C"/>
            </a:solidFill>
          </p:spPr>
        </p:sp>
      </p:grpSp>
      <p:sp>
        <p:nvSpPr>
          <p:cNvPr id="10" name="AutoShape 10"/>
          <p:cNvSpPr/>
          <p:nvPr/>
        </p:nvSpPr>
        <p:spPr>
          <a:xfrm>
            <a:off x="0" y="0"/>
            <a:ext cx="18288000" cy="184729"/>
          </a:xfrm>
          <a:prstGeom prst="rect">
            <a:avLst/>
          </a:prstGeom>
          <a:solidFill>
            <a:srgbClr val="F2F4F5"/>
          </a:solidFill>
        </p:spPr>
      </p:sp>
      <p:grpSp>
        <p:nvGrpSpPr>
          <p:cNvPr id="11" name="Group 11"/>
          <p:cNvGrpSpPr/>
          <p:nvPr/>
        </p:nvGrpSpPr>
        <p:grpSpPr>
          <a:xfrm>
            <a:off x="1028700" y="2346624"/>
            <a:ext cx="200975" cy="1193503"/>
            <a:chOff x="0" y="0"/>
            <a:chExt cx="52932" cy="314338"/>
          </a:xfrm>
        </p:grpSpPr>
        <p:sp>
          <p:nvSpPr>
            <p:cNvPr id="12" name="Freeform 12"/>
            <p:cNvSpPr/>
            <p:nvPr/>
          </p:nvSpPr>
          <p:spPr>
            <a:xfrm>
              <a:off x="0" y="0"/>
              <a:ext cx="52932" cy="314338"/>
            </a:xfrm>
            <a:custGeom>
              <a:avLst/>
              <a:gdLst/>
              <a:ahLst/>
              <a:cxnLst/>
              <a:rect l="l" t="t" r="r" b="b"/>
              <a:pathLst>
                <a:path w="52932" h="314338">
                  <a:moveTo>
                    <a:pt x="0" y="0"/>
                  </a:moveTo>
                  <a:lnTo>
                    <a:pt x="52932" y="0"/>
                  </a:lnTo>
                  <a:lnTo>
                    <a:pt x="52932" y="314338"/>
                  </a:lnTo>
                  <a:lnTo>
                    <a:pt x="0" y="314338"/>
                  </a:lnTo>
                  <a:close/>
                </a:path>
              </a:pathLst>
            </a:custGeom>
            <a:solidFill>
              <a:srgbClr val="A20D0D"/>
            </a:solidFill>
          </p:spPr>
        </p:sp>
        <p:sp>
          <p:nvSpPr>
            <p:cNvPr id="13" name="TextBox 13"/>
            <p:cNvSpPr txBox="1"/>
            <p:nvPr/>
          </p:nvSpPr>
          <p:spPr>
            <a:xfrm>
              <a:off x="0" y="-19050"/>
              <a:ext cx="52932" cy="333388"/>
            </a:xfrm>
            <a:prstGeom prst="rect">
              <a:avLst/>
            </a:prstGeom>
          </p:spPr>
          <p:txBody>
            <a:bodyPr lIns="50800" tIns="50800" rIns="50800" bIns="50800" rtlCol="0" anchor="ctr"/>
            <a:lstStyle/>
            <a:p>
              <a:pPr algn="ctr">
                <a:lnSpc>
                  <a:spcPts val="2859"/>
                </a:lnSpc>
              </a:pPr>
              <a:endParaRPr/>
            </a:p>
          </p:txBody>
        </p:sp>
      </p:grpSp>
      <p:sp>
        <p:nvSpPr>
          <p:cNvPr id="14" name="TextBox 14"/>
          <p:cNvSpPr txBox="1"/>
          <p:nvPr/>
        </p:nvSpPr>
        <p:spPr>
          <a:xfrm>
            <a:off x="733425" y="305368"/>
            <a:ext cx="16063020" cy="1038225"/>
          </a:xfrm>
          <a:prstGeom prst="rect">
            <a:avLst/>
          </a:prstGeom>
        </p:spPr>
        <p:txBody>
          <a:bodyPr lIns="0" tIns="0" rIns="0" bIns="0" rtlCol="0" anchor="t">
            <a:spAutoFit/>
          </a:bodyPr>
          <a:lstStyle/>
          <a:p>
            <a:pPr marL="0" lvl="0" indent="0" algn="l">
              <a:lnSpc>
                <a:spcPts val="8400"/>
              </a:lnSpc>
              <a:spcBef>
                <a:spcPct val="0"/>
              </a:spcBef>
            </a:pPr>
            <a:r>
              <a:rPr lang="en-US" sz="6000" spc="414">
                <a:solidFill>
                  <a:srgbClr val="0B0909"/>
                </a:solidFill>
                <a:latin typeface="The Youngest Serif"/>
                <a:ea typeface="The Youngest Serif"/>
                <a:cs typeface="The Youngest Serif"/>
                <a:sym typeface="The Youngest Serif"/>
              </a:rPr>
              <a:t>Nos formations certifiantes</a:t>
            </a:r>
            <a:r>
              <a:rPr lang="en-US" sz="6000" spc="414">
                <a:solidFill>
                  <a:srgbClr val="FFFFFF"/>
                </a:solidFill>
                <a:latin typeface="The Youngest Serif"/>
                <a:ea typeface="The Youngest Serif"/>
                <a:cs typeface="The Youngest Serif"/>
                <a:sym typeface="The Youngest Serif"/>
              </a:rPr>
              <a:t> EC-COUNCIL</a:t>
            </a:r>
          </a:p>
        </p:txBody>
      </p:sp>
      <p:sp>
        <p:nvSpPr>
          <p:cNvPr id="15" name="TextBox 15"/>
          <p:cNvSpPr txBox="1"/>
          <p:nvPr/>
        </p:nvSpPr>
        <p:spPr>
          <a:xfrm>
            <a:off x="1346460" y="2418083"/>
            <a:ext cx="4712956" cy="1228725"/>
          </a:xfrm>
          <a:prstGeom prst="rect">
            <a:avLst/>
          </a:prstGeom>
        </p:spPr>
        <p:txBody>
          <a:bodyPr lIns="0" tIns="0" rIns="0" bIns="0" rtlCol="0" anchor="t">
            <a:spAutoFit/>
          </a:bodyPr>
          <a:lstStyle/>
          <a:p>
            <a:pPr algn="l">
              <a:lnSpc>
                <a:spcPts val="3240"/>
              </a:lnSpc>
            </a:pPr>
            <a:r>
              <a:rPr lang="en-US" sz="2700" b="1" spc="81">
                <a:solidFill>
                  <a:srgbClr val="000000"/>
                </a:solidFill>
                <a:latin typeface="Source Sans Pro Bold"/>
                <a:ea typeface="Source Sans Pro Bold"/>
                <a:cs typeface="Source Sans Pro Bold"/>
                <a:sym typeface="Source Sans Pro Bold"/>
              </a:rPr>
              <a:t>Certified Chief Information Security Officer</a:t>
            </a:r>
          </a:p>
          <a:p>
            <a:pPr marL="0" lvl="0" indent="0" algn="l">
              <a:lnSpc>
                <a:spcPts val="3240"/>
              </a:lnSpc>
              <a:spcBef>
                <a:spcPct val="0"/>
              </a:spcBef>
            </a:pPr>
            <a:endParaRPr lang="en-US" sz="2700" b="1" spc="81">
              <a:solidFill>
                <a:srgbClr val="000000"/>
              </a:solidFill>
              <a:latin typeface="Source Sans Pro Bold"/>
              <a:ea typeface="Source Sans Pro Bold"/>
              <a:cs typeface="Source Sans Pro Bold"/>
              <a:sym typeface="Source Sans Pro Bold"/>
            </a:endParaRPr>
          </a:p>
        </p:txBody>
      </p:sp>
      <p:sp>
        <p:nvSpPr>
          <p:cNvPr id="16" name="TextBox 16"/>
          <p:cNvSpPr txBox="1"/>
          <p:nvPr/>
        </p:nvSpPr>
        <p:spPr>
          <a:xfrm>
            <a:off x="1346460" y="4332211"/>
            <a:ext cx="4261270" cy="819150"/>
          </a:xfrm>
          <a:prstGeom prst="rect">
            <a:avLst/>
          </a:prstGeom>
        </p:spPr>
        <p:txBody>
          <a:bodyPr lIns="0" tIns="0" rIns="0" bIns="0" rtlCol="0" anchor="t">
            <a:spAutoFit/>
          </a:bodyPr>
          <a:lstStyle/>
          <a:p>
            <a:pPr marL="0" lvl="0" indent="0" algn="l">
              <a:lnSpc>
                <a:spcPts val="3240"/>
              </a:lnSpc>
              <a:spcBef>
                <a:spcPct val="0"/>
              </a:spcBef>
            </a:pPr>
            <a:r>
              <a:rPr lang="en-US" sz="2700" b="1" u="none" strike="noStrike" spc="81">
                <a:solidFill>
                  <a:srgbClr val="000000"/>
                </a:solidFill>
                <a:latin typeface="Source Sans Pro Bold"/>
                <a:ea typeface="Source Sans Pro Bold"/>
                <a:cs typeface="Source Sans Pro Bold"/>
                <a:sym typeface="Source Sans Pro Bold"/>
              </a:rPr>
              <a:t>Certified Cloud Security Engineer </a:t>
            </a:r>
          </a:p>
        </p:txBody>
      </p:sp>
      <p:grpSp>
        <p:nvGrpSpPr>
          <p:cNvPr id="17" name="Group 17"/>
          <p:cNvGrpSpPr/>
          <p:nvPr/>
        </p:nvGrpSpPr>
        <p:grpSpPr>
          <a:xfrm>
            <a:off x="1028700" y="4151236"/>
            <a:ext cx="200975" cy="1193503"/>
            <a:chOff x="0" y="0"/>
            <a:chExt cx="52932" cy="314338"/>
          </a:xfrm>
        </p:grpSpPr>
        <p:sp>
          <p:nvSpPr>
            <p:cNvPr id="18" name="Freeform 18"/>
            <p:cNvSpPr/>
            <p:nvPr/>
          </p:nvSpPr>
          <p:spPr>
            <a:xfrm>
              <a:off x="0" y="0"/>
              <a:ext cx="52932" cy="314338"/>
            </a:xfrm>
            <a:custGeom>
              <a:avLst/>
              <a:gdLst/>
              <a:ahLst/>
              <a:cxnLst/>
              <a:rect l="l" t="t" r="r" b="b"/>
              <a:pathLst>
                <a:path w="52932" h="314338">
                  <a:moveTo>
                    <a:pt x="0" y="0"/>
                  </a:moveTo>
                  <a:lnTo>
                    <a:pt x="52932" y="0"/>
                  </a:lnTo>
                  <a:lnTo>
                    <a:pt x="52932" y="314338"/>
                  </a:lnTo>
                  <a:lnTo>
                    <a:pt x="0" y="314338"/>
                  </a:lnTo>
                  <a:close/>
                </a:path>
              </a:pathLst>
            </a:custGeom>
            <a:solidFill>
              <a:srgbClr val="A20D0D"/>
            </a:solidFill>
          </p:spPr>
        </p:sp>
        <p:sp>
          <p:nvSpPr>
            <p:cNvPr id="19" name="TextBox 19"/>
            <p:cNvSpPr txBox="1"/>
            <p:nvPr/>
          </p:nvSpPr>
          <p:spPr>
            <a:xfrm>
              <a:off x="0" y="-19050"/>
              <a:ext cx="52932" cy="333388"/>
            </a:xfrm>
            <a:prstGeom prst="rect">
              <a:avLst/>
            </a:prstGeom>
          </p:spPr>
          <p:txBody>
            <a:bodyPr lIns="50800" tIns="50800" rIns="50800" bIns="50800" rtlCol="0" anchor="ctr"/>
            <a:lstStyle/>
            <a:p>
              <a:pPr algn="ctr">
                <a:lnSpc>
                  <a:spcPts val="2859"/>
                </a:lnSpc>
              </a:pPr>
              <a:endParaRPr/>
            </a:p>
          </p:txBody>
        </p:sp>
      </p:grpSp>
      <p:grpSp>
        <p:nvGrpSpPr>
          <p:cNvPr id="20" name="Group 20"/>
          <p:cNvGrpSpPr/>
          <p:nvPr/>
        </p:nvGrpSpPr>
        <p:grpSpPr>
          <a:xfrm>
            <a:off x="6854485" y="2346624"/>
            <a:ext cx="200975" cy="1193503"/>
            <a:chOff x="0" y="0"/>
            <a:chExt cx="52932" cy="314338"/>
          </a:xfrm>
        </p:grpSpPr>
        <p:sp>
          <p:nvSpPr>
            <p:cNvPr id="21" name="Freeform 21"/>
            <p:cNvSpPr/>
            <p:nvPr/>
          </p:nvSpPr>
          <p:spPr>
            <a:xfrm>
              <a:off x="0" y="0"/>
              <a:ext cx="52932" cy="314338"/>
            </a:xfrm>
            <a:custGeom>
              <a:avLst/>
              <a:gdLst/>
              <a:ahLst/>
              <a:cxnLst/>
              <a:rect l="l" t="t" r="r" b="b"/>
              <a:pathLst>
                <a:path w="52932" h="314338">
                  <a:moveTo>
                    <a:pt x="0" y="0"/>
                  </a:moveTo>
                  <a:lnTo>
                    <a:pt x="52932" y="0"/>
                  </a:lnTo>
                  <a:lnTo>
                    <a:pt x="52932" y="314338"/>
                  </a:lnTo>
                  <a:lnTo>
                    <a:pt x="0" y="314338"/>
                  </a:lnTo>
                  <a:close/>
                </a:path>
              </a:pathLst>
            </a:custGeom>
            <a:solidFill>
              <a:srgbClr val="A20D0D"/>
            </a:solidFill>
          </p:spPr>
        </p:sp>
        <p:sp>
          <p:nvSpPr>
            <p:cNvPr id="22" name="TextBox 22"/>
            <p:cNvSpPr txBox="1"/>
            <p:nvPr/>
          </p:nvSpPr>
          <p:spPr>
            <a:xfrm>
              <a:off x="0" y="-19050"/>
              <a:ext cx="52932" cy="333388"/>
            </a:xfrm>
            <a:prstGeom prst="rect">
              <a:avLst/>
            </a:prstGeom>
          </p:spPr>
          <p:txBody>
            <a:bodyPr lIns="50800" tIns="50800" rIns="50800" bIns="50800" rtlCol="0" anchor="ctr"/>
            <a:lstStyle/>
            <a:p>
              <a:pPr algn="ctr">
                <a:lnSpc>
                  <a:spcPts val="2859"/>
                </a:lnSpc>
              </a:pPr>
              <a:endParaRPr/>
            </a:p>
          </p:txBody>
        </p:sp>
      </p:grpSp>
      <p:sp>
        <p:nvSpPr>
          <p:cNvPr id="23" name="TextBox 23"/>
          <p:cNvSpPr txBox="1"/>
          <p:nvPr/>
        </p:nvSpPr>
        <p:spPr>
          <a:xfrm>
            <a:off x="7172245" y="2748162"/>
            <a:ext cx="4261270" cy="409575"/>
          </a:xfrm>
          <a:prstGeom prst="rect">
            <a:avLst/>
          </a:prstGeom>
        </p:spPr>
        <p:txBody>
          <a:bodyPr lIns="0" tIns="0" rIns="0" bIns="0" rtlCol="0" anchor="t">
            <a:spAutoFit/>
          </a:bodyPr>
          <a:lstStyle/>
          <a:p>
            <a:pPr marL="0" lvl="0" indent="0" algn="l">
              <a:lnSpc>
                <a:spcPts val="3240"/>
              </a:lnSpc>
              <a:spcBef>
                <a:spcPct val="0"/>
              </a:spcBef>
            </a:pPr>
            <a:r>
              <a:rPr lang="en-US" sz="2700" b="1" u="none" strike="noStrike" spc="81">
                <a:solidFill>
                  <a:srgbClr val="000000"/>
                </a:solidFill>
                <a:latin typeface="Source Sans Pro Bold"/>
                <a:ea typeface="Source Sans Pro Bold"/>
                <a:cs typeface="Source Sans Pro Bold"/>
                <a:sym typeface="Source Sans Pro Bold"/>
              </a:rPr>
              <a:t>Certified Ethical Hacker </a:t>
            </a:r>
          </a:p>
        </p:txBody>
      </p:sp>
      <p:sp>
        <p:nvSpPr>
          <p:cNvPr id="24" name="TextBox 24"/>
          <p:cNvSpPr txBox="1"/>
          <p:nvPr/>
        </p:nvSpPr>
        <p:spPr>
          <a:xfrm>
            <a:off x="7172245" y="4332211"/>
            <a:ext cx="4261270" cy="819150"/>
          </a:xfrm>
          <a:prstGeom prst="rect">
            <a:avLst/>
          </a:prstGeom>
        </p:spPr>
        <p:txBody>
          <a:bodyPr lIns="0" tIns="0" rIns="0" bIns="0" rtlCol="0" anchor="t">
            <a:spAutoFit/>
          </a:bodyPr>
          <a:lstStyle/>
          <a:p>
            <a:pPr marL="0" lvl="0" indent="0" algn="l">
              <a:lnSpc>
                <a:spcPts val="3240"/>
              </a:lnSpc>
              <a:spcBef>
                <a:spcPct val="0"/>
              </a:spcBef>
            </a:pPr>
            <a:r>
              <a:rPr lang="en-US" sz="2700" b="1" u="none" strike="noStrike" spc="81">
                <a:solidFill>
                  <a:srgbClr val="000000"/>
                </a:solidFill>
                <a:latin typeface="Source Sans Pro Bold"/>
                <a:ea typeface="Source Sans Pro Bold"/>
                <a:cs typeface="Source Sans Pro Bold"/>
                <a:sym typeface="Source Sans Pro Bold"/>
              </a:rPr>
              <a:t>Certified Network Defender</a:t>
            </a:r>
          </a:p>
        </p:txBody>
      </p:sp>
      <p:grpSp>
        <p:nvGrpSpPr>
          <p:cNvPr id="25" name="Group 25"/>
          <p:cNvGrpSpPr/>
          <p:nvPr/>
        </p:nvGrpSpPr>
        <p:grpSpPr>
          <a:xfrm>
            <a:off x="6854485" y="4151236"/>
            <a:ext cx="200975" cy="1193503"/>
            <a:chOff x="0" y="0"/>
            <a:chExt cx="52932" cy="314338"/>
          </a:xfrm>
        </p:grpSpPr>
        <p:sp>
          <p:nvSpPr>
            <p:cNvPr id="26" name="Freeform 26"/>
            <p:cNvSpPr/>
            <p:nvPr/>
          </p:nvSpPr>
          <p:spPr>
            <a:xfrm>
              <a:off x="0" y="0"/>
              <a:ext cx="52932" cy="314338"/>
            </a:xfrm>
            <a:custGeom>
              <a:avLst/>
              <a:gdLst/>
              <a:ahLst/>
              <a:cxnLst/>
              <a:rect l="l" t="t" r="r" b="b"/>
              <a:pathLst>
                <a:path w="52932" h="314338">
                  <a:moveTo>
                    <a:pt x="0" y="0"/>
                  </a:moveTo>
                  <a:lnTo>
                    <a:pt x="52932" y="0"/>
                  </a:lnTo>
                  <a:lnTo>
                    <a:pt x="52932" y="314338"/>
                  </a:lnTo>
                  <a:lnTo>
                    <a:pt x="0" y="314338"/>
                  </a:lnTo>
                  <a:close/>
                </a:path>
              </a:pathLst>
            </a:custGeom>
            <a:solidFill>
              <a:srgbClr val="A20D0D"/>
            </a:solidFill>
          </p:spPr>
        </p:sp>
        <p:sp>
          <p:nvSpPr>
            <p:cNvPr id="27" name="TextBox 27"/>
            <p:cNvSpPr txBox="1"/>
            <p:nvPr/>
          </p:nvSpPr>
          <p:spPr>
            <a:xfrm>
              <a:off x="0" y="-19050"/>
              <a:ext cx="52932" cy="333388"/>
            </a:xfrm>
            <a:prstGeom prst="rect">
              <a:avLst/>
            </a:prstGeom>
          </p:spPr>
          <p:txBody>
            <a:bodyPr lIns="50800" tIns="50800" rIns="50800" bIns="50800" rtlCol="0" anchor="ctr"/>
            <a:lstStyle/>
            <a:p>
              <a:pPr algn="ctr">
                <a:lnSpc>
                  <a:spcPts val="2859"/>
                </a:lnSpc>
              </a:pPr>
              <a:endParaRPr/>
            </a:p>
          </p:txBody>
        </p:sp>
      </p:grpSp>
      <p:grpSp>
        <p:nvGrpSpPr>
          <p:cNvPr id="28" name="Group 28"/>
          <p:cNvGrpSpPr/>
          <p:nvPr/>
        </p:nvGrpSpPr>
        <p:grpSpPr>
          <a:xfrm>
            <a:off x="12599547" y="2346624"/>
            <a:ext cx="200975" cy="1193503"/>
            <a:chOff x="0" y="0"/>
            <a:chExt cx="52932" cy="314338"/>
          </a:xfrm>
        </p:grpSpPr>
        <p:sp>
          <p:nvSpPr>
            <p:cNvPr id="29" name="Freeform 29"/>
            <p:cNvSpPr/>
            <p:nvPr/>
          </p:nvSpPr>
          <p:spPr>
            <a:xfrm>
              <a:off x="0" y="0"/>
              <a:ext cx="52932" cy="314338"/>
            </a:xfrm>
            <a:custGeom>
              <a:avLst/>
              <a:gdLst/>
              <a:ahLst/>
              <a:cxnLst/>
              <a:rect l="l" t="t" r="r" b="b"/>
              <a:pathLst>
                <a:path w="52932" h="314338">
                  <a:moveTo>
                    <a:pt x="0" y="0"/>
                  </a:moveTo>
                  <a:lnTo>
                    <a:pt x="52932" y="0"/>
                  </a:lnTo>
                  <a:lnTo>
                    <a:pt x="52932" y="314338"/>
                  </a:lnTo>
                  <a:lnTo>
                    <a:pt x="0" y="314338"/>
                  </a:lnTo>
                  <a:close/>
                </a:path>
              </a:pathLst>
            </a:custGeom>
            <a:solidFill>
              <a:srgbClr val="A20D0D"/>
            </a:solidFill>
          </p:spPr>
        </p:sp>
        <p:sp>
          <p:nvSpPr>
            <p:cNvPr id="30" name="TextBox 30"/>
            <p:cNvSpPr txBox="1"/>
            <p:nvPr/>
          </p:nvSpPr>
          <p:spPr>
            <a:xfrm>
              <a:off x="0" y="-19050"/>
              <a:ext cx="52932" cy="333388"/>
            </a:xfrm>
            <a:prstGeom prst="rect">
              <a:avLst/>
            </a:prstGeom>
          </p:spPr>
          <p:txBody>
            <a:bodyPr lIns="50800" tIns="50800" rIns="50800" bIns="50800" rtlCol="0" anchor="ctr"/>
            <a:lstStyle/>
            <a:p>
              <a:pPr algn="ctr">
                <a:lnSpc>
                  <a:spcPts val="2859"/>
                </a:lnSpc>
              </a:pPr>
              <a:endParaRPr/>
            </a:p>
          </p:txBody>
        </p:sp>
      </p:grpSp>
      <p:sp>
        <p:nvSpPr>
          <p:cNvPr id="31" name="TextBox 31"/>
          <p:cNvSpPr txBox="1"/>
          <p:nvPr/>
        </p:nvSpPr>
        <p:spPr>
          <a:xfrm>
            <a:off x="12917307" y="2538712"/>
            <a:ext cx="4261270" cy="1228725"/>
          </a:xfrm>
          <a:prstGeom prst="rect">
            <a:avLst/>
          </a:prstGeom>
        </p:spPr>
        <p:txBody>
          <a:bodyPr lIns="0" tIns="0" rIns="0" bIns="0" rtlCol="0" anchor="t">
            <a:spAutoFit/>
          </a:bodyPr>
          <a:lstStyle/>
          <a:p>
            <a:pPr marL="0" lvl="0" indent="0" algn="l">
              <a:lnSpc>
                <a:spcPts val="3240"/>
              </a:lnSpc>
              <a:spcBef>
                <a:spcPct val="0"/>
              </a:spcBef>
            </a:pPr>
            <a:r>
              <a:rPr lang="en-US" sz="2700" b="1" u="none" strike="noStrike" spc="81">
                <a:solidFill>
                  <a:srgbClr val="000000"/>
                </a:solidFill>
                <a:latin typeface="Source Sans Pro Bold"/>
                <a:ea typeface="Source Sans Pro Bold"/>
                <a:cs typeface="Source Sans Pro Bold"/>
                <a:sym typeface="Source Sans Pro Bold"/>
              </a:rPr>
              <a:t>EC-Council Certified DevSecOps Engineer </a:t>
            </a:r>
          </a:p>
          <a:p>
            <a:pPr marL="0" lvl="0" indent="0" algn="l">
              <a:lnSpc>
                <a:spcPts val="3240"/>
              </a:lnSpc>
              <a:spcBef>
                <a:spcPct val="0"/>
              </a:spcBef>
            </a:pPr>
            <a:endParaRPr lang="en-US" sz="2700" b="1" u="none" strike="noStrike" spc="81">
              <a:solidFill>
                <a:srgbClr val="000000"/>
              </a:solidFill>
              <a:latin typeface="Source Sans Pro Bold"/>
              <a:ea typeface="Source Sans Pro Bold"/>
              <a:cs typeface="Source Sans Pro Bold"/>
              <a:sym typeface="Source Sans Pro Bold"/>
            </a:endParaRPr>
          </a:p>
        </p:txBody>
      </p:sp>
      <p:sp>
        <p:nvSpPr>
          <p:cNvPr id="32" name="TextBox 32"/>
          <p:cNvSpPr txBox="1"/>
          <p:nvPr/>
        </p:nvSpPr>
        <p:spPr>
          <a:xfrm>
            <a:off x="12917307" y="4332211"/>
            <a:ext cx="4261270" cy="819150"/>
          </a:xfrm>
          <a:prstGeom prst="rect">
            <a:avLst/>
          </a:prstGeom>
        </p:spPr>
        <p:txBody>
          <a:bodyPr lIns="0" tIns="0" rIns="0" bIns="0" rtlCol="0" anchor="t">
            <a:spAutoFit/>
          </a:bodyPr>
          <a:lstStyle/>
          <a:p>
            <a:pPr marL="0" lvl="0" indent="0" algn="l">
              <a:lnSpc>
                <a:spcPts val="3240"/>
              </a:lnSpc>
              <a:spcBef>
                <a:spcPct val="0"/>
              </a:spcBef>
            </a:pPr>
            <a:r>
              <a:rPr lang="en-US" sz="2700" b="1" u="none" strike="noStrike" spc="81">
                <a:solidFill>
                  <a:srgbClr val="000000"/>
                </a:solidFill>
                <a:latin typeface="Source Sans Pro Bold"/>
                <a:ea typeface="Source Sans Pro Bold"/>
                <a:cs typeface="Source Sans Pro Bold"/>
                <a:sym typeface="Source Sans Pro Bold"/>
              </a:rPr>
              <a:t>Certified Cloud Security Engineer </a:t>
            </a:r>
          </a:p>
        </p:txBody>
      </p:sp>
      <p:grpSp>
        <p:nvGrpSpPr>
          <p:cNvPr id="33" name="Group 33"/>
          <p:cNvGrpSpPr/>
          <p:nvPr/>
        </p:nvGrpSpPr>
        <p:grpSpPr>
          <a:xfrm>
            <a:off x="12599547" y="4151236"/>
            <a:ext cx="200975" cy="1193503"/>
            <a:chOff x="0" y="0"/>
            <a:chExt cx="52932" cy="314338"/>
          </a:xfrm>
        </p:grpSpPr>
        <p:sp>
          <p:nvSpPr>
            <p:cNvPr id="34" name="Freeform 34"/>
            <p:cNvSpPr/>
            <p:nvPr/>
          </p:nvSpPr>
          <p:spPr>
            <a:xfrm>
              <a:off x="0" y="0"/>
              <a:ext cx="52932" cy="314338"/>
            </a:xfrm>
            <a:custGeom>
              <a:avLst/>
              <a:gdLst/>
              <a:ahLst/>
              <a:cxnLst/>
              <a:rect l="l" t="t" r="r" b="b"/>
              <a:pathLst>
                <a:path w="52932" h="314338">
                  <a:moveTo>
                    <a:pt x="0" y="0"/>
                  </a:moveTo>
                  <a:lnTo>
                    <a:pt x="52932" y="0"/>
                  </a:lnTo>
                  <a:lnTo>
                    <a:pt x="52932" y="314338"/>
                  </a:lnTo>
                  <a:lnTo>
                    <a:pt x="0" y="314338"/>
                  </a:lnTo>
                  <a:close/>
                </a:path>
              </a:pathLst>
            </a:custGeom>
            <a:solidFill>
              <a:srgbClr val="A20D0D"/>
            </a:solidFill>
          </p:spPr>
        </p:sp>
        <p:sp>
          <p:nvSpPr>
            <p:cNvPr id="35" name="TextBox 35"/>
            <p:cNvSpPr txBox="1"/>
            <p:nvPr/>
          </p:nvSpPr>
          <p:spPr>
            <a:xfrm>
              <a:off x="0" y="-19050"/>
              <a:ext cx="52932" cy="333388"/>
            </a:xfrm>
            <a:prstGeom prst="rect">
              <a:avLst/>
            </a:prstGeom>
          </p:spPr>
          <p:txBody>
            <a:bodyPr lIns="50800" tIns="50800" rIns="50800" bIns="50800" rtlCol="0" anchor="ctr"/>
            <a:lstStyle/>
            <a:p>
              <a:pPr algn="ctr">
                <a:lnSpc>
                  <a:spcPts val="2859"/>
                </a:lnSpc>
              </a:pPr>
              <a:endParaRPr/>
            </a:p>
          </p:txBody>
        </p:sp>
      </p:grpSp>
      <p:grpSp>
        <p:nvGrpSpPr>
          <p:cNvPr id="36" name="Group 36"/>
          <p:cNvGrpSpPr/>
          <p:nvPr/>
        </p:nvGrpSpPr>
        <p:grpSpPr>
          <a:xfrm>
            <a:off x="1028700" y="6502914"/>
            <a:ext cx="200975" cy="1193503"/>
            <a:chOff x="0" y="0"/>
            <a:chExt cx="52932" cy="314338"/>
          </a:xfrm>
        </p:grpSpPr>
        <p:sp>
          <p:nvSpPr>
            <p:cNvPr id="37" name="Freeform 37"/>
            <p:cNvSpPr/>
            <p:nvPr/>
          </p:nvSpPr>
          <p:spPr>
            <a:xfrm>
              <a:off x="0" y="0"/>
              <a:ext cx="52932" cy="314338"/>
            </a:xfrm>
            <a:custGeom>
              <a:avLst/>
              <a:gdLst/>
              <a:ahLst/>
              <a:cxnLst/>
              <a:rect l="l" t="t" r="r" b="b"/>
              <a:pathLst>
                <a:path w="52932" h="314338">
                  <a:moveTo>
                    <a:pt x="0" y="0"/>
                  </a:moveTo>
                  <a:lnTo>
                    <a:pt x="52932" y="0"/>
                  </a:lnTo>
                  <a:lnTo>
                    <a:pt x="52932" y="314338"/>
                  </a:lnTo>
                  <a:lnTo>
                    <a:pt x="0" y="314338"/>
                  </a:lnTo>
                  <a:close/>
                </a:path>
              </a:pathLst>
            </a:custGeom>
            <a:solidFill>
              <a:srgbClr val="A20D0D"/>
            </a:solidFill>
          </p:spPr>
        </p:sp>
        <p:sp>
          <p:nvSpPr>
            <p:cNvPr id="38" name="TextBox 38"/>
            <p:cNvSpPr txBox="1"/>
            <p:nvPr/>
          </p:nvSpPr>
          <p:spPr>
            <a:xfrm>
              <a:off x="0" y="-19050"/>
              <a:ext cx="52932" cy="333388"/>
            </a:xfrm>
            <a:prstGeom prst="rect">
              <a:avLst/>
            </a:prstGeom>
          </p:spPr>
          <p:txBody>
            <a:bodyPr lIns="50800" tIns="50800" rIns="50800" bIns="50800" rtlCol="0" anchor="ctr"/>
            <a:lstStyle/>
            <a:p>
              <a:pPr algn="ctr">
                <a:lnSpc>
                  <a:spcPts val="2859"/>
                </a:lnSpc>
              </a:pPr>
              <a:endParaRPr/>
            </a:p>
          </p:txBody>
        </p:sp>
      </p:grpSp>
      <p:sp>
        <p:nvSpPr>
          <p:cNvPr id="39" name="TextBox 39"/>
          <p:cNvSpPr txBox="1"/>
          <p:nvPr/>
        </p:nvSpPr>
        <p:spPr>
          <a:xfrm>
            <a:off x="1346460" y="6718765"/>
            <a:ext cx="4261270" cy="819150"/>
          </a:xfrm>
          <a:prstGeom prst="rect">
            <a:avLst/>
          </a:prstGeom>
        </p:spPr>
        <p:txBody>
          <a:bodyPr lIns="0" tIns="0" rIns="0" bIns="0" rtlCol="0" anchor="t">
            <a:spAutoFit/>
          </a:bodyPr>
          <a:lstStyle/>
          <a:p>
            <a:pPr marL="0" lvl="0" indent="0" algn="l">
              <a:lnSpc>
                <a:spcPts val="3240"/>
              </a:lnSpc>
              <a:spcBef>
                <a:spcPct val="0"/>
              </a:spcBef>
            </a:pPr>
            <a:r>
              <a:rPr lang="en-US" sz="2700" b="1" u="none" strike="noStrike" spc="81" dirty="0">
                <a:solidFill>
                  <a:srgbClr val="000000"/>
                </a:solidFill>
                <a:latin typeface="Source Sans Pro Bold"/>
                <a:ea typeface="Source Sans Pro Bold"/>
                <a:cs typeface="Source Sans Pro Bold"/>
                <a:sym typeface="Source Sans Pro Bold"/>
              </a:rPr>
              <a:t>Certified Penetration Testing Professional </a:t>
            </a:r>
          </a:p>
        </p:txBody>
      </p:sp>
      <p:sp>
        <p:nvSpPr>
          <p:cNvPr id="40" name="TextBox 40"/>
          <p:cNvSpPr txBox="1"/>
          <p:nvPr/>
        </p:nvSpPr>
        <p:spPr>
          <a:xfrm>
            <a:off x="1346460" y="8488501"/>
            <a:ext cx="4261270" cy="409575"/>
          </a:xfrm>
          <a:prstGeom prst="rect">
            <a:avLst/>
          </a:prstGeom>
        </p:spPr>
        <p:txBody>
          <a:bodyPr lIns="0" tIns="0" rIns="0" bIns="0" rtlCol="0" anchor="t">
            <a:spAutoFit/>
          </a:bodyPr>
          <a:lstStyle/>
          <a:p>
            <a:pPr marL="0" lvl="0" indent="0" algn="l">
              <a:lnSpc>
                <a:spcPts val="3240"/>
              </a:lnSpc>
              <a:spcBef>
                <a:spcPct val="0"/>
              </a:spcBef>
            </a:pPr>
            <a:r>
              <a:rPr lang="en-US" sz="2700" b="1" u="none" strike="noStrike" spc="81">
                <a:solidFill>
                  <a:srgbClr val="000000"/>
                </a:solidFill>
                <a:latin typeface="Source Sans Pro Bold"/>
                <a:ea typeface="Source Sans Pro Bold"/>
                <a:cs typeface="Source Sans Pro Bold"/>
                <a:sym typeface="Source Sans Pro Bold"/>
              </a:rPr>
              <a:t>Certified SOC Analyst</a:t>
            </a:r>
          </a:p>
        </p:txBody>
      </p:sp>
      <p:grpSp>
        <p:nvGrpSpPr>
          <p:cNvPr id="41" name="Group 41"/>
          <p:cNvGrpSpPr/>
          <p:nvPr/>
        </p:nvGrpSpPr>
        <p:grpSpPr>
          <a:xfrm>
            <a:off x="1028700" y="8307526"/>
            <a:ext cx="200975" cy="1193503"/>
            <a:chOff x="0" y="0"/>
            <a:chExt cx="52932" cy="314338"/>
          </a:xfrm>
        </p:grpSpPr>
        <p:sp>
          <p:nvSpPr>
            <p:cNvPr id="42" name="Freeform 42"/>
            <p:cNvSpPr/>
            <p:nvPr/>
          </p:nvSpPr>
          <p:spPr>
            <a:xfrm>
              <a:off x="0" y="0"/>
              <a:ext cx="52932" cy="314338"/>
            </a:xfrm>
            <a:custGeom>
              <a:avLst/>
              <a:gdLst/>
              <a:ahLst/>
              <a:cxnLst/>
              <a:rect l="l" t="t" r="r" b="b"/>
              <a:pathLst>
                <a:path w="52932" h="314338">
                  <a:moveTo>
                    <a:pt x="0" y="0"/>
                  </a:moveTo>
                  <a:lnTo>
                    <a:pt x="52932" y="0"/>
                  </a:lnTo>
                  <a:lnTo>
                    <a:pt x="52932" y="314338"/>
                  </a:lnTo>
                  <a:lnTo>
                    <a:pt x="0" y="314338"/>
                  </a:lnTo>
                  <a:close/>
                </a:path>
              </a:pathLst>
            </a:custGeom>
            <a:solidFill>
              <a:srgbClr val="A20D0D"/>
            </a:solidFill>
          </p:spPr>
        </p:sp>
        <p:sp>
          <p:nvSpPr>
            <p:cNvPr id="43" name="TextBox 43"/>
            <p:cNvSpPr txBox="1"/>
            <p:nvPr/>
          </p:nvSpPr>
          <p:spPr>
            <a:xfrm>
              <a:off x="0" y="-19050"/>
              <a:ext cx="52932" cy="333388"/>
            </a:xfrm>
            <a:prstGeom prst="rect">
              <a:avLst/>
            </a:prstGeom>
          </p:spPr>
          <p:txBody>
            <a:bodyPr lIns="50800" tIns="50800" rIns="50800" bIns="50800" rtlCol="0" anchor="ctr"/>
            <a:lstStyle/>
            <a:p>
              <a:pPr algn="ctr">
                <a:lnSpc>
                  <a:spcPts val="2859"/>
                </a:lnSpc>
              </a:pPr>
              <a:endParaRPr/>
            </a:p>
          </p:txBody>
        </p:sp>
      </p:grpSp>
      <p:grpSp>
        <p:nvGrpSpPr>
          <p:cNvPr id="44" name="Group 44"/>
          <p:cNvGrpSpPr/>
          <p:nvPr/>
        </p:nvGrpSpPr>
        <p:grpSpPr>
          <a:xfrm>
            <a:off x="6854485" y="6502914"/>
            <a:ext cx="200975" cy="1193503"/>
            <a:chOff x="0" y="0"/>
            <a:chExt cx="52932" cy="314338"/>
          </a:xfrm>
        </p:grpSpPr>
        <p:sp>
          <p:nvSpPr>
            <p:cNvPr id="45" name="Freeform 45"/>
            <p:cNvSpPr/>
            <p:nvPr/>
          </p:nvSpPr>
          <p:spPr>
            <a:xfrm>
              <a:off x="0" y="0"/>
              <a:ext cx="52932" cy="314338"/>
            </a:xfrm>
            <a:custGeom>
              <a:avLst/>
              <a:gdLst/>
              <a:ahLst/>
              <a:cxnLst/>
              <a:rect l="l" t="t" r="r" b="b"/>
              <a:pathLst>
                <a:path w="52932" h="314338">
                  <a:moveTo>
                    <a:pt x="0" y="0"/>
                  </a:moveTo>
                  <a:lnTo>
                    <a:pt x="52932" y="0"/>
                  </a:lnTo>
                  <a:lnTo>
                    <a:pt x="52932" y="314338"/>
                  </a:lnTo>
                  <a:lnTo>
                    <a:pt x="0" y="314338"/>
                  </a:lnTo>
                  <a:close/>
                </a:path>
              </a:pathLst>
            </a:custGeom>
            <a:solidFill>
              <a:srgbClr val="A20D0D"/>
            </a:solidFill>
          </p:spPr>
        </p:sp>
        <p:sp>
          <p:nvSpPr>
            <p:cNvPr id="46" name="TextBox 46"/>
            <p:cNvSpPr txBox="1"/>
            <p:nvPr/>
          </p:nvSpPr>
          <p:spPr>
            <a:xfrm>
              <a:off x="0" y="-19050"/>
              <a:ext cx="52932" cy="333388"/>
            </a:xfrm>
            <a:prstGeom prst="rect">
              <a:avLst/>
            </a:prstGeom>
          </p:spPr>
          <p:txBody>
            <a:bodyPr lIns="50800" tIns="50800" rIns="50800" bIns="50800" rtlCol="0" anchor="ctr"/>
            <a:lstStyle/>
            <a:p>
              <a:pPr algn="ctr">
                <a:lnSpc>
                  <a:spcPts val="2859"/>
                </a:lnSpc>
              </a:pPr>
              <a:endParaRPr/>
            </a:p>
          </p:txBody>
        </p:sp>
      </p:grpSp>
      <p:sp>
        <p:nvSpPr>
          <p:cNvPr id="47" name="TextBox 47"/>
          <p:cNvSpPr txBox="1"/>
          <p:nvPr/>
        </p:nvSpPr>
        <p:spPr>
          <a:xfrm>
            <a:off x="7172245" y="6737815"/>
            <a:ext cx="4261270" cy="1228725"/>
          </a:xfrm>
          <a:prstGeom prst="rect">
            <a:avLst/>
          </a:prstGeom>
        </p:spPr>
        <p:txBody>
          <a:bodyPr lIns="0" tIns="0" rIns="0" bIns="0" rtlCol="0" anchor="t">
            <a:spAutoFit/>
          </a:bodyPr>
          <a:lstStyle/>
          <a:p>
            <a:pPr marL="0" lvl="0" indent="0" algn="l">
              <a:lnSpc>
                <a:spcPts val="3240"/>
              </a:lnSpc>
              <a:spcBef>
                <a:spcPct val="0"/>
              </a:spcBef>
            </a:pPr>
            <a:r>
              <a:rPr lang="en-US" sz="2700" b="1" u="none" strike="noStrike" spc="81">
                <a:solidFill>
                  <a:srgbClr val="000000"/>
                </a:solidFill>
                <a:latin typeface="Source Sans Pro Bold"/>
                <a:ea typeface="Source Sans Pro Bold"/>
                <a:cs typeface="Source Sans Pro Bold"/>
                <a:sym typeface="Source Sans Pro Bold"/>
              </a:rPr>
              <a:t>Certified Blockchain Professional</a:t>
            </a:r>
          </a:p>
          <a:p>
            <a:pPr marL="0" lvl="0" indent="0" algn="l">
              <a:lnSpc>
                <a:spcPts val="3240"/>
              </a:lnSpc>
              <a:spcBef>
                <a:spcPct val="0"/>
              </a:spcBef>
            </a:pPr>
            <a:endParaRPr lang="en-US" sz="2700" b="1" u="none" strike="noStrike" spc="81">
              <a:solidFill>
                <a:srgbClr val="000000"/>
              </a:solidFill>
              <a:latin typeface="Source Sans Pro Bold"/>
              <a:ea typeface="Source Sans Pro Bold"/>
              <a:cs typeface="Source Sans Pro Bold"/>
              <a:sym typeface="Source Sans Pro Bold"/>
            </a:endParaRPr>
          </a:p>
        </p:txBody>
      </p:sp>
      <p:sp>
        <p:nvSpPr>
          <p:cNvPr id="48" name="TextBox 48"/>
          <p:cNvSpPr txBox="1"/>
          <p:nvPr/>
        </p:nvSpPr>
        <p:spPr>
          <a:xfrm>
            <a:off x="7172245" y="8488501"/>
            <a:ext cx="4261270" cy="819150"/>
          </a:xfrm>
          <a:prstGeom prst="rect">
            <a:avLst/>
          </a:prstGeom>
        </p:spPr>
        <p:txBody>
          <a:bodyPr lIns="0" tIns="0" rIns="0" bIns="0" rtlCol="0" anchor="t">
            <a:spAutoFit/>
          </a:bodyPr>
          <a:lstStyle/>
          <a:p>
            <a:pPr marL="0" lvl="0" indent="0" algn="l">
              <a:lnSpc>
                <a:spcPts val="3240"/>
              </a:lnSpc>
              <a:spcBef>
                <a:spcPct val="0"/>
              </a:spcBef>
            </a:pPr>
            <a:r>
              <a:rPr lang="en-US" sz="2700" b="1" u="none" strike="noStrike" spc="81">
                <a:solidFill>
                  <a:srgbClr val="000000"/>
                </a:solidFill>
                <a:latin typeface="Source Sans Pro Bold"/>
                <a:ea typeface="Source Sans Pro Bold"/>
                <a:cs typeface="Source Sans Pro Bold"/>
                <a:sym typeface="Source Sans Pro Bold"/>
              </a:rPr>
              <a:t>Certified Cybersecurity Technician </a:t>
            </a:r>
          </a:p>
        </p:txBody>
      </p:sp>
      <p:grpSp>
        <p:nvGrpSpPr>
          <p:cNvPr id="49" name="Group 49"/>
          <p:cNvGrpSpPr/>
          <p:nvPr/>
        </p:nvGrpSpPr>
        <p:grpSpPr>
          <a:xfrm>
            <a:off x="6854485" y="8307526"/>
            <a:ext cx="200975" cy="1193503"/>
            <a:chOff x="0" y="0"/>
            <a:chExt cx="52932" cy="314338"/>
          </a:xfrm>
        </p:grpSpPr>
        <p:sp>
          <p:nvSpPr>
            <p:cNvPr id="50" name="Freeform 50"/>
            <p:cNvSpPr/>
            <p:nvPr/>
          </p:nvSpPr>
          <p:spPr>
            <a:xfrm>
              <a:off x="0" y="0"/>
              <a:ext cx="52932" cy="314338"/>
            </a:xfrm>
            <a:custGeom>
              <a:avLst/>
              <a:gdLst/>
              <a:ahLst/>
              <a:cxnLst/>
              <a:rect l="l" t="t" r="r" b="b"/>
              <a:pathLst>
                <a:path w="52932" h="314338">
                  <a:moveTo>
                    <a:pt x="0" y="0"/>
                  </a:moveTo>
                  <a:lnTo>
                    <a:pt x="52932" y="0"/>
                  </a:lnTo>
                  <a:lnTo>
                    <a:pt x="52932" y="314338"/>
                  </a:lnTo>
                  <a:lnTo>
                    <a:pt x="0" y="314338"/>
                  </a:lnTo>
                  <a:close/>
                </a:path>
              </a:pathLst>
            </a:custGeom>
            <a:solidFill>
              <a:srgbClr val="A20D0D"/>
            </a:solidFill>
          </p:spPr>
        </p:sp>
        <p:sp>
          <p:nvSpPr>
            <p:cNvPr id="51" name="TextBox 51"/>
            <p:cNvSpPr txBox="1"/>
            <p:nvPr/>
          </p:nvSpPr>
          <p:spPr>
            <a:xfrm>
              <a:off x="0" y="-19050"/>
              <a:ext cx="52932" cy="333388"/>
            </a:xfrm>
            <a:prstGeom prst="rect">
              <a:avLst/>
            </a:prstGeom>
          </p:spPr>
          <p:txBody>
            <a:bodyPr lIns="50800" tIns="50800" rIns="50800" bIns="50800" rtlCol="0" anchor="ctr"/>
            <a:lstStyle/>
            <a:p>
              <a:pPr algn="ctr">
                <a:lnSpc>
                  <a:spcPts val="2859"/>
                </a:lnSpc>
              </a:pPr>
              <a:endParaRPr/>
            </a:p>
          </p:txBody>
        </p:sp>
      </p:grpSp>
      <p:grpSp>
        <p:nvGrpSpPr>
          <p:cNvPr id="52" name="Group 52"/>
          <p:cNvGrpSpPr/>
          <p:nvPr/>
        </p:nvGrpSpPr>
        <p:grpSpPr>
          <a:xfrm>
            <a:off x="12599547" y="6574373"/>
            <a:ext cx="200975" cy="1193503"/>
            <a:chOff x="0" y="0"/>
            <a:chExt cx="52932" cy="314338"/>
          </a:xfrm>
        </p:grpSpPr>
        <p:sp>
          <p:nvSpPr>
            <p:cNvPr id="53" name="Freeform 53"/>
            <p:cNvSpPr/>
            <p:nvPr/>
          </p:nvSpPr>
          <p:spPr>
            <a:xfrm>
              <a:off x="0" y="0"/>
              <a:ext cx="52932" cy="314338"/>
            </a:xfrm>
            <a:custGeom>
              <a:avLst/>
              <a:gdLst/>
              <a:ahLst/>
              <a:cxnLst/>
              <a:rect l="l" t="t" r="r" b="b"/>
              <a:pathLst>
                <a:path w="52932" h="314338">
                  <a:moveTo>
                    <a:pt x="0" y="0"/>
                  </a:moveTo>
                  <a:lnTo>
                    <a:pt x="52932" y="0"/>
                  </a:lnTo>
                  <a:lnTo>
                    <a:pt x="52932" y="314338"/>
                  </a:lnTo>
                  <a:lnTo>
                    <a:pt x="0" y="314338"/>
                  </a:lnTo>
                  <a:close/>
                </a:path>
              </a:pathLst>
            </a:custGeom>
            <a:solidFill>
              <a:srgbClr val="A20D0D"/>
            </a:solidFill>
          </p:spPr>
        </p:sp>
        <p:sp>
          <p:nvSpPr>
            <p:cNvPr id="54" name="TextBox 54"/>
            <p:cNvSpPr txBox="1"/>
            <p:nvPr/>
          </p:nvSpPr>
          <p:spPr>
            <a:xfrm>
              <a:off x="0" y="-19050"/>
              <a:ext cx="52932" cy="333388"/>
            </a:xfrm>
            <a:prstGeom prst="rect">
              <a:avLst/>
            </a:prstGeom>
          </p:spPr>
          <p:txBody>
            <a:bodyPr lIns="50800" tIns="50800" rIns="50800" bIns="50800" rtlCol="0" anchor="ctr"/>
            <a:lstStyle/>
            <a:p>
              <a:pPr algn="ctr">
                <a:lnSpc>
                  <a:spcPts val="2859"/>
                </a:lnSpc>
              </a:pPr>
              <a:endParaRPr/>
            </a:p>
          </p:txBody>
        </p:sp>
      </p:grpSp>
      <p:sp>
        <p:nvSpPr>
          <p:cNvPr id="55" name="TextBox 55"/>
          <p:cNvSpPr txBox="1"/>
          <p:nvPr/>
        </p:nvSpPr>
        <p:spPr>
          <a:xfrm>
            <a:off x="12917307" y="6765860"/>
            <a:ext cx="4261270" cy="1228725"/>
          </a:xfrm>
          <a:prstGeom prst="rect">
            <a:avLst/>
          </a:prstGeom>
        </p:spPr>
        <p:txBody>
          <a:bodyPr lIns="0" tIns="0" rIns="0" bIns="0" rtlCol="0" anchor="t">
            <a:spAutoFit/>
          </a:bodyPr>
          <a:lstStyle/>
          <a:p>
            <a:pPr marL="0" lvl="0" indent="0" algn="l">
              <a:lnSpc>
                <a:spcPts val="3240"/>
              </a:lnSpc>
              <a:spcBef>
                <a:spcPct val="0"/>
              </a:spcBef>
            </a:pPr>
            <a:r>
              <a:rPr lang="en-US" sz="2700" b="1" u="none" strike="noStrike" spc="81">
                <a:solidFill>
                  <a:srgbClr val="000000"/>
                </a:solidFill>
                <a:latin typeface="Source Sans Pro Bold"/>
                <a:ea typeface="Source Sans Pro Bold"/>
                <a:cs typeface="Source Sans Pro Bold"/>
                <a:sym typeface="Source Sans Pro Bold"/>
              </a:rPr>
              <a:t>Certified Threat Intelligence Analyst</a:t>
            </a:r>
          </a:p>
          <a:p>
            <a:pPr marL="0" lvl="0" indent="0" algn="l">
              <a:lnSpc>
                <a:spcPts val="3240"/>
              </a:lnSpc>
              <a:spcBef>
                <a:spcPct val="0"/>
              </a:spcBef>
            </a:pPr>
            <a:endParaRPr lang="en-US" sz="2700" b="1" u="none" strike="noStrike" spc="81">
              <a:solidFill>
                <a:srgbClr val="000000"/>
              </a:solidFill>
              <a:latin typeface="Source Sans Pro Bold"/>
              <a:ea typeface="Source Sans Pro Bold"/>
              <a:cs typeface="Source Sans Pro Bold"/>
              <a:sym typeface="Source Sans Pro Bold"/>
            </a:endParaRPr>
          </a:p>
        </p:txBody>
      </p:sp>
      <p:sp>
        <p:nvSpPr>
          <p:cNvPr id="56" name="TextBox 56"/>
          <p:cNvSpPr txBox="1"/>
          <p:nvPr/>
        </p:nvSpPr>
        <p:spPr>
          <a:xfrm>
            <a:off x="12917307" y="8559961"/>
            <a:ext cx="4261270" cy="819150"/>
          </a:xfrm>
          <a:prstGeom prst="rect">
            <a:avLst/>
          </a:prstGeom>
        </p:spPr>
        <p:txBody>
          <a:bodyPr lIns="0" tIns="0" rIns="0" bIns="0" rtlCol="0" anchor="t">
            <a:spAutoFit/>
          </a:bodyPr>
          <a:lstStyle/>
          <a:p>
            <a:pPr marL="0" lvl="0" indent="0" algn="l">
              <a:lnSpc>
                <a:spcPts val="3240"/>
              </a:lnSpc>
              <a:spcBef>
                <a:spcPct val="0"/>
              </a:spcBef>
            </a:pPr>
            <a:r>
              <a:rPr lang="en-US" sz="2700" b="1" u="none" strike="noStrike" spc="81">
                <a:solidFill>
                  <a:srgbClr val="000000"/>
                </a:solidFill>
                <a:latin typeface="Source Sans Pro Bold"/>
                <a:ea typeface="Source Sans Pro Bold"/>
                <a:cs typeface="Source Sans Pro Bold"/>
                <a:sym typeface="Source Sans Pro Bold"/>
              </a:rPr>
              <a:t>Web Application Hacking and Security</a:t>
            </a:r>
          </a:p>
        </p:txBody>
      </p:sp>
      <p:grpSp>
        <p:nvGrpSpPr>
          <p:cNvPr id="57" name="Group 57"/>
          <p:cNvGrpSpPr/>
          <p:nvPr/>
        </p:nvGrpSpPr>
        <p:grpSpPr>
          <a:xfrm>
            <a:off x="12599547" y="8378986"/>
            <a:ext cx="200975" cy="1193503"/>
            <a:chOff x="0" y="0"/>
            <a:chExt cx="52932" cy="314338"/>
          </a:xfrm>
        </p:grpSpPr>
        <p:sp>
          <p:nvSpPr>
            <p:cNvPr id="58" name="Freeform 58"/>
            <p:cNvSpPr/>
            <p:nvPr/>
          </p:nvSpPr>
          <p:spPr>
            <a:xfrm>
              <a:off x="0" y="0"/>
              <a:ext cx="52932" cy="314338"/>
            </a:xfrm>
            <a:custGeom>
              <a:avLst/>
              <a:gdLst/>
              <a:ahLst/>
              <a:cxnLst/>
              <a:rect l="l" t="t" r="r" b="b"/>
              <a:pathLst>
                <a:path w="52932" h="314338">
                  <a:moveTo>
                    <a:pt x="0" y="0"/>
                  </a:moveTo>
                  <a:lnTo>
                    <a:pt x="52932" y="0"/>
                  </a:lnTo>
                  <a:lnTo>
                    <a:pt x="52932" y="314338"/>
                  </a:lnTo>
                  <a:lnTo>
                    <a:pt x="0" y="314338"/>
                  </a:lnTo>
                  <a:close/>
                </a:path>
              </a:pathLst>
            </a:custGeom>
            <a:solidFill>
              <a:srgbClr val="A20D0D"/>
            </a:solidFill>
          </p:spPr>
        </p:sp>
        <p:sp>
          <p:nvSpPr>
            <p:cNvPr id="59" name="TextBox 59"/>
            <p:cNvSpPr txBox="1"/>
            <p:nvPr/>
          </p:nvSpPr>
          <p:spPr>
            <a:xfrm>
              <a:off x="0" y="-19050"/>
              <a:ext cx="52932" cy="333388"/>
            </a:xfrm>
            <a:prstGeom prst="rect">
              <a:avLst/>
            </a:prstGeom>
          </p:spPr>
          <p:txBody>
            <a:bodyPr lIns="50800" tIns="50800" rIns="50800" bIns="50800" rtlCol="0" anchor="ctr"/>
            <a:lstStyle/>
            <a:p>
              <a:pPr algn="ctr">
                <a:lnSpc>
                  <a:spcPts val="2859"/>
                </a:lnSpc>
              </a:pPr>
              <a:endParaRPr/>
            </a:p>
          </p:txBody>
        </p:sp>
      </p:grpSp>
      <p:sp>
        <p:nvSpPr>
          <p:cNvPr id="60" name="TextBox 15">
            <a:extLst>
              <a:ext uri="{FF2B5EF4-FFF2-40B4-BE49-F238E27FC236}">
                <a16:creationId xmlns:a16="http://schemas.microsoft.com/office/drawing/2014/main" id="{7FE622CE-139E-0153-7088-01F9050EC5E1}"/>
              </a:ext>
            </a:extLst>
          </p:cNvPr>
          <p:cNvSpPr txBox="1"/>
          <p:nvPr/>
        </p:nvSpPr>
        <p:spPr>
          <a:xfrm>
            <a:off x="17490336" y="9389084"/>
            <a:ext cx="283071" cy="633763"/>
          </a:xfrm>
          <a:prstGeom prst="rect">
            <a:avLst/>
          </a:prstGeom>
        </p:spPr>
        <p:txBody>
          <a:bodyPr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2" tooltip="https://www.linkedin.com/feed/update/urn:li:activity:7283784816095887360"/>
              </a:rPr>
              <a:t>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485571" cy="10287000"/>
            <a:chOff x="0" y="0"/>
            <a:chExt cx="127887" cy="2709333"/>
          </a:xfrm>
        </p:grpSpPr>
        <p:sp>
          <p:nvSpPr>
            <p:cNvPr id="4" name="Freeform 4"/>
            <p:cNvSpPr/>
            <p:nvPr/>
          </p:nvSpPr>
          <p:spPr>
            <a:xfrm>
              <a:off x="0" y="0"/>
              <a:ext cx="127887" cy="2709333"/>
            </a:xfrm>
            <a:custGeom>
              <a:avLst/>
              <a:gdLst/>
              <a:ahLst/>
              <a:cxnLst/>
              <a:rect l="l" t="t" r="r" b="b"/>
              <a:pathLst>
                <a:path w="127887" h="2709333">
                  <a:moveTo>
                    <a:pt x="0" y="0"/>
                  </a:moveTo>
                  <a:lnTo>
                    <a:pt x="127887" y="0"/>
                  </a:lnTo>
                  <a:lnTo>
                    <a:pt x="127887" y="2709333"/>
                  </a:lnTo>
                  <a:lnTo>
                    <a:pt x="0" y="2709333"/>
                  </a:lnTo>
                  <a:close/>
                </a:path>
              </a:pathLst>
            </a:custGeom>
            <a:gradFill rotWithShape="1">
              <a:gsLst>
                <a:gs pos="0">
                  <a:srgbClr val="F4A02C">
                    <a:alpha val="100000"/>
                  </a:srgbClr>
                </a:gs>
                <a:gs pos="100000">
                  <a:srgbClr val="FBCA02">
                    <a:alpha val="100000"/>
                  </a:srgbClr>
                </a:gs>
              </a:gsLst>
              <a:lin ang="0"/>
            </a:gradFill>
          </p:spPr>
        </p:sp>
        <p:sp>
          <p:nvSpPr>
            <p:cNvPr id="5" name="TextBox 5"/>
            <p:cNvSpPr txBox="1"/>
            <p:nvPr/>
          </p:nvSpPr>
          <p:spPr>
            <a:xfrm>
              <a:off x="0" y="-47625"/>
              <a:ext cx="127887" cy="2756958"/>
            </a:xfrm>
            <a:prstGeom prst="rect">
              <a:avLst/>
            </a:prstGeom>
          </p:spPr>
          <p:txBody>
            <a:bodyPr lIns="50800" tIns="50800" rIns="50800" bIns="50800" rtlCol="0" anchor="ctr"/>
            <a:lstStyle/>
            <a:p>
              <a:pPr algn="ctr">
                <a:lnSpc>
                  <a:spcPts val="2800"/>
                </a:lnSpc>
              </a:pPr>
              <a:endParaRPr/>
            </a:p>
          </p:txBody>
        </p:sp>
      </p:grpSp>
      <p:grpSp>
        <p:nvGrpSpPr>
          <p:cNvPr id="6" name="Group 6"/>
          <p:cNvGrpSpPr/>
          <p:nvPr/>
        </p:nvGrpSpPr>
        <p:grpSpPr>
          <a:xfrm>
            <a:off x="10583365" y="1028700"/>
            <a:ext cx="7372257" cy="4088524"/>
            <a:chOff x="0" y="0"/>
            <a:chExt cx="9829676" cy="5451365"/>
          </a:xfrm>
        </p:grpSpPr>
        <p:sp>
          <p:nvSpPr>
            <p:cNvPr id="7" name="Freeform 7"/>
            <p:cNvSpPr/>
            <p:nvPr/>
          </p:nvSpPr>
          <p:spPr>
            <a:xfrm>
              <a:off x="0" y="0"/>
              <a:ext cx="9829673" cy="5451391"/>
            </a:xfrm>
            <a:custGeom>
              <a:avLst/>
              <a:gdLst/>
              <a:ahLst/>
              <a:cxnLst/>
              <a:rect l="l" t="t" r="r" b="b"/>
              <a:pathLst>
                <a:path w="9829673" h="5451391">
                  <a:moveTo>
                    <a:pt x="0" y="0"/>
                  </a:moveTo>
                  <a:lnTo>
                    <a:pt x="9829673" y="0"/>
                  </a:lnTo>
                  <a:lnTo>
                    <a:pt x="9829673" y="5451391"/>
                  </a:lnTo>
                  <a:lnTo>
                    <a:pt x="0" y="5451391"/>
                  </a:lnTo>
                  <a:lnTo>
                    <a:pt x="0" y="0"/>
                  </a:lnTo>
                  <a:close/>
                </a:path>
              </a:pathLst>
            </a:custGeom>
            <a:blipFill>
              <a:blip r:embed="rId2"/>
              <a:stretch>
                <a:fillRect l="-2281" r="-2281" b="-1952"/>
              </a:stretch>
            </a:blipFill>
          </p:spPr>
        </p:sp>
      </p:grpSp>
      <p:sp>
        <p:nvSpPr>
          <p:cNvPr id="8" name="Freeform 8">
            <a:hlinkClick r:id="rId3" tooltip="https://www.cybersecuritycertification.fr/mod/resource/view.php?id=96"/>
          </p:cNvPr>
          <p:cNvSpPr/>
          <p:nvPr/>
        </p:nvSpPr>
        <p:spPr>
          <a:xfrm>
            <a:off x="6728956" y="6841356"/>
            <a:ext cx="2282606" cy="2416944"/>
          </a:xfrm>
          <a:custGeom>
            <a:avLst/>
            <a:gdLst/>
            <a:ahLst/>
            <a:cxnLst/>
            <a:rect l="l" t="t" r="r" b="b"/>
            <a:pathLst>
              <a:path w="2282606" h="2416944">
                <a:moveTo>
                  <a:pt x="0" y="0"/>
                </a:moveTo>
                <a:lnTo>
                  <a:pt x="2282606" y="0"/>
                </a:lnTo>
                <a:lnTo>
                  <a:pt x="2282606" y="2416944"/>
                </a:lnTo>
                <a:lnTo>
                  <a:pt x="0" y="2416944"/>
                </a:lnTo>
                <a:lnTo>
                  <a:pt x="0" y="0"/>
                </a:lnTo>
                <a:close/>
              </a:path>
            </a:pathLst>
          </a:custGeom>
          <a:blipFill>
            <a:blip r:embed="rId4"/>
            <a:stretch>
              <a:fillRect l="-13585" r="-13587"/>
            </a:stretch>
          </a:blipFill>
        </p:spPr>
      </p:sp>
      <p:sp>
        <p:nvSpPr>
          <p:cNvPr id="9" name="Freeform 9"/>
          <p:cNvSpPr/>
          <p:nvPr/>
        </p:nvSpPr>
        <p:spPr>
          <a:xfrm>
            <a:off x="6476944" y="1427688"/>
            <a:ext cx="504025" cy="504025"/>
          </a:xfrm>
          <a:custGeom>
            <a:avLst/>
            <a:gdLst/>
            <a:ahLst/>
            <a:cxnLst/>
            <a:rect l="l" t="t" r="r" b="b"/>
            <a:pathLst>
              <a:path w="504025" h="504025">
                <a:moveTo>
                  <a:pt x="0" y="0"/>
                </a:moveTo>
                <a:lnTo>
                  <a:pt x="504024" y="0"/>
                </a:lnTo>
                <a:lnTo>
                  <a:pt x="504024" y="504025"/>
                </a:lnTo>
                <a:lnTo>
                  <a:pt x="0" y="5040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6476944" y="2693564"/>
            <a:ext cx="504025" cy="504025"/>
          </a:xfrm>
          <a:custGeom>
            <a:avLst/>
            <a:gdLst/>
            <a:ahLst/>
            <a:cxnLst/>
            <a:rect l="l" t="t" r="r" b="b"/>
            <a:pathLst>
              <a:path w="504025" h="504025">
                <a:moveTo>
                  <a:pt x="0" y="0"/>
                </a:moveTo>
                <a:lnTo>
                  <a:pt x="504024" y="0"/>
                </a:lnTo>
                <a:lnTo>
                  <a:pt x="504024" y="504025"/>
                </a:lnTo>
                <a:lnTo>
                  <a:pt x="0" y="5040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6476944" y="4059922"/>
            <a:ext cx="504025" cy="504025"/>
          </a:xfrm>
          <a:custGeom>
            <a:avLst/>
            <a:gdLst/>
            <a:ahLst/>
            <a:cxnLst/>
            <a:rect l="l" t="t" r="r" b="b"/>
            <a:pathLst>
              <a:path w="504025" h="504025">
                <a:moveTo>
                  <a:pt x="0" y="0"/>
                </a:moveTo>
                <a:lnTo>
                  <a:pt x="504024" y="0"/>
                </a:lnTo>
                <a:lnTo>
                  <a:pt x="504024" y="504025"/>
                </a:lnTo>
                <a:lnTo>
                  <a:pt x="0" y="5040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TextBox 12"/>
          <p:cNvSpPr txBox="1"/>
          <p:nvPr/>
        </p:nvSpPr>
        <p:spPr>
          <a:xfrm>
            <a:off x="7152418" y="2664989"/>
            <a:ext cx="2353430" cy="907415"/>
          </a:xfrm>
          <a:prstGeom prst="rect">
            <a:avLst/>
          </a:prstGeom>
        </p:spPr>
        <p:txBody>
          <a:bodyPr lIns="0" tIns="0" rIns="0" bIns="0" rtlCol="0" anchor="t">
            <a:spAutoFit/>
          </a:bodyPr>
          <a:lstStyle/>
          <a:p>
            <a:pPr algn="l">
              <a:lnSpc>
                <a:spcPts val="3639"/>
              </a:lnSpc>
            </a:pPr>
            <a:r>
              <a:rPr lang="en-US" sz="2799" b="1" u="sng">
                <a:solidFill>
                  <a:srgbClr val="000000"/>
                </a:solidFill>
                <a:latin typeface="Source Sans Pro Bold"/>
                <a:ea typeface="Source Sans Pro Bold"/>
                <a:cs typeface="Source Sans Pro Bold"/>
                <a:sym typeface="Source Sans Pro Bold"/>
                <a:hlinkClick r:id="rId7" tooltip="https://ogsbc.com/formations/self-study/"/>
              </a:rPr>
              <a:t>SELF-STUDY</a:t>
            </a:r>
            <a:r>
              <a:rPr lang="en-US" sz="2799" b="1">
                <a:solidFill>
                  <a:srgbClr val="000000"/>
                </a:solidFill>
                <a:latin typeface="Source Sans Pro Bold"/>
                <a:ea typeface="Source Sans Pro Bold"/>
                <a:cs typeface="Source Sans Pro Bold"/>
                <a:sym typeface="Source Sans Pro Bold"/>
              </a:rPr>
              <a:t> </a:t>
            </a:r>
          </a:p>
          <a:p>
            <a:pPr algn="l">
              <a:lnSpc>
                <a:spcPts val="3639"/>
              </a:lnSpc>
            </a:pPr>
            <a:endParaRPr lang="en-US" sz="2799" b="1">
              <a:solidFill>
                <a:srgbClr val="000000"/>
              </a:solidFill>
              <a:latin typeface="Source Sans Pro Bold"/>
              <a:ea typeface="Source Sans Pro Bold"/>
              <a:cs typeface="Source Sans Pro Bold"/>
              <a:sym typeface="Source Sans Pro Bold"/>
            </a:endParaRPr>
          </a:p>
        </p:txBody>
      </p:sp>
      <p:sp>
        <p:nvSpPr>
          <p:cNvPr id="13" name="TextBox 13"/>
          <p:cNvSpPr txBox="1"/>
          <p:nvPr/>
        </p:nvSpPr>
        <p:spPr>
          <a:xfrm>
            <a:off x="7180993" y="1449218"/>
            <a:ext cx="3119802" cy="450215"/>
          </a:xfrm>
          <a:prstGeom prst="rect">
            <a:avLst/>
          </a:prstGeom>
        </p:spPr>
        <p:txBody>
          <a:bodyPr lIns="0" tIns="0" rIns="0" bIns="0" rtlCol="0" anchor="t">
            <a:spAutoFit/>
          </a:bodyPr>
          <a:lstStyle/>
          <a:p>
            <a:pPr algn="l">
              <a:lnSpc>
                <a:spcPts val="3639"/>
              </a:lnSpc>
            </a:pPr>
            <a:r>
              <a:rPr lang="en-US" sz="2799" b="1" u="sng" dirty="0">
                <a:solidFill>
                  <a:srgbClr val="000000"/>
                </a:solidFill>
                <a:latin typeface="Source Sans Pro Bold"/>
                <a:ea typeface="Source Sans Pro Bold"/>
                <a:cs typeface="Source Sans Pro Bold"/>
                <a:sym typeface="Source Sans Pro Bold"/>
                <a:hlinkClick r:id="rId8" tooltip="https://ogsbc.com/formations/presentiel/#projects_widget-0-0-0-formations"/>
              </a:rPr>
              <a:t>EN PRÉSENTIEL</a:t>
            </a:r>
          </a:p>
        </p:txBody>
      </p:sp>
      <p:sp>
        <p:nvSpPr>
          <p:cNvPr id="14" name="TextBox 14"/>
          <p:cNvSpPr txBox="1"/>
          <p:nvPr/>
        </p:nvSpPr>
        <p:spPr>
          <a:xfrm>
            <a:off x="7152418" y="4031347"/>
            <a:ext cx="2825043" cy="450215"/>
          </a:xfrm>
          <a:prstGeom prst="rect">
            <a:avLst/>
          </a:prstGeom>
        </p:spPr>
        <p:txBody>
          <a:bodyPr lIns="0" tIns="0" rIns="0" bIns="0" rtlCol="0" anchor="t">
            <a:spAutoFit/>
          </a:bodyPr>
          <a:lstStyle/>
          <a:p>
            <a:pPr marL="0" lvl="0" indent="0" algn="l">
              <a:lnSpc>
                <a:spcPts val="3639"/>
              </a:lnSpc>
              <a:spcBef>
                <a:spcPct val="0"/>
              </a:spcBef>
            </a:pPr>
            <a:r>
              <a:rPr lang="en-US" sz="2799" b="1" u="sng" strike="noStrike">
                <a:solidFill>
                  <a:srgbClr val="000000"/>
                </a:solidFill>
                <a:latin typeface="Source Sans Pro Bold"/>
                <a:ea typeface="Source Sans Pro Bold"/>
                <a:cs typeface="Source Sans Pro Bold"/>
                <a:sym typeface="Source Sans Pro Bold"/>
                <a:hlinkClick r:id="rId7" tooltip="https://ogsbc.com/formations/self-study/"/>
              </a:rPr>
              <a:t>HYBRIDE</a:t>
            </a:r>
          </a:p>
        </p:txBody>
      </p:sp>
      <p:sp>
        <p:nvSpPr>
          <p:cNvPr id="15" name="TextBox 15"/>
          <p:cNvSpPr txBox="1"/>
          <p:nvPr/>
        </p:nvSpPr>
        <p:spPr>
          <a:xfrm>
            <a:off x="726868" y="3837194"/>
            <a:ext cx="5508778" cy="2571725"/>
          </a:xfrm>
          <a:prstGeom prst="rect">
            <a:avLst/>
          </a:prstGeom>
        </p:spPr>
        <p:txBody>
          <a:bodyPr lIns="0" tIns="0" rIns="0" bIns="0" rtlCol="0" anchor="t">
            <a:spAutoFit/>
          </a:bodyPr>
          <a:lstStyle/>
          <a:p>
            <a:pPr algn="l">
              <a:lnSpc>
                <a:spcPts val="10199"/>
              </a:lnSpc>
            </a:pPr>
            <a:r>
              <a:rPr lang="en-US" sz="8499" spc="-169">
                <a:solidFill>
                  <a:srgbClr val="F4A02C"/>
                </a:solidFill>
                <a:latin typeface="The Youngest Serif"/>
                <a:ea typeface="The Youngest Serif"/>
                <a:cs typeface="The Youngest Serif"/>
                <a:sym typeface="The Youngest Serif"/>
              </a:rPr>
              <a:t>Mode de formations</a:t>
            </a:r>
          </a:p>
        </p:txBody>
      </p:sp>
      <p:sp>
        <p:nvSpPr>
          <p:cNvPr id="16" name="TextBox 16"/>
          <p:cNvSpPr txBox="1"/>
          <p:nvPr/>
        </p:nvSpPr>
        <p:spPr>
          <a:xfrm>
            <a:off x="10583365" y="7599723"/>
            <a:ext cx="5974146" cy="901465"/>
          </a:xfrm>
          <a:prstGeom prst="rect">
            <a:avLst/>
          </a:prstGeom>
        </p:spPr>
        <p:txBody>
          <a:bodyPr lIns="0" tIns="0" rIns="0" bIns="0" rtlCol="0" anchor="t">
            <a:spAutoFit/>
          </a:bodyPr>
          <a:lstStyle/>
          <a:p>
            <a:pPr marL="0" lvl="0" indent="0" algn="l">
              <a:lnSpc>
                <a:spcPts val="3639"/>
              </a:lnSpc>
              <a:spcBef>
                <a:spcPct val="0"/>
              </a:spcBef>
            </a:pPr>
            <a:r>
              <a:rPr lang="en-US" sz="2799" b="1" u="sng" strike="noStrike" dirty="0">
                <a:solidFill>
                  <a:srgbClr val="000000"/>
                </a:solidFill>
                <a:latin typeface="Source Sans Pro Bold"/>
                <a:ea typeface="Source Sans Pro Bold"/>
                <a:cs typeface="Source Sans Pro Bold"/>
                <a:sym typeface="Source Sans Pro Bold"/>
                <a:hlinkClick r:id="rId7" tooltip="https://ogsbc.com/formations/self-study/"/>
              </a:rPr>
              <a:t>TÉLÉCHARGER NOTRE CATALOGUE DE FORMATIONS [ICI]</a:t>
            </a:r>
          </a:p>
        </p:txBody>
      </p:sp>
      <p:sp>
        <p:nvSpPr>
          <p:cNvPr id="17" name="Freeform 17"/>
          <p:cNvSpPr/>
          <p:nvPr/>
        </p:nvSpPr>
        <p:spPr>
          <a:xfrm>
            <a:off x="1028700" y="1121998"/>
            <a:ext cx="3558061" cy="1243984"/>
          </a:xfrm>
          <a:custGeom>
            <a:avLst/>
            <a:gdLst/>
            <a:ahLst/>
            <a:cxnLst/>
            <a:rect l="l" t="t" r="r" b="b"/>
            <a:pathLst>
              <a:path w="3558061" h="1243984">
                <a:moveTo>
                  <a:pt x="0" y="0"/>
                </a:moveTo>
                <a:lnTo>
                  <a:pt x="3558061" y="0"/>
                </a:lnTo>
                <a:lnTo>
                  <a:pt x="3558061" y="1243984"/>
                </a:lnTo>
                <a:lnTo>
                  <a:pt x="0" y="1243984"/>
                </a:lnTo>
                <a:lnTo>
                  <a:pt x="0" y="0"/>
                </a:lnTo>
                <a:close/>
              </a:path>
            </a:pathLst>
          </a:custGeom>
          <a:blipFill>
            <a:blip r:embed="rId9"/>
            <a:stretch>
              <a:fillRect/>
            </a:stretch>
          </a:blipFill>
        </p:spPr>
      </p:sp>
      <p:sp>
        <p:nvSpPr>
          <p:cNvPr id="18" name="TextBox 15">
            <a:extLst>
              <a:ext uri="{FF2B5EF4-FFF2-40B4-BE49-F238E27FC236}">
                <a16:creationId xmlns:a16="http://schemas.microsoft.com/office/drawing/2014/main" id="{7DEA68EA-A725-665E-99F1-CDE043016AC2}"/>
              </a:ext>
            </a:extLst>
          </p:cNvPr>
          <p:cNvSpPr txBox="1"/>
          <p:nvPr/>
        </p:nvSpPr>
        <p:spPr>
          <a:xfrm>
            <a:off x="17490336" y="9389084"/>
            <a:ext cx="283071" cy="633763"/>
          </a:xfrm>
          <a:prstGeom prst="rect">
            <a:avLst/>
          </a:prstGeom>
        </p:spPr>
        <p:txBody>
          <a:bodyPr lIns="0" tIns="0" rIns="0" bIns="0" rtlCol="0" anchor="t">
            <a:spAutoFit/>
          </a:bodyPr>
          <a:lstStyle/>
          <a:p>
            <a:pPr algn="ctr">
              <a:lnSpc>
                <a:spcPts val="5338"/>
              </a:lnSpc>
              <a:spcBef>
                <a:spcPct val="0"/>
              </a:spcBef>
            </a:pPr>
            <a:r>
              <a:rPr lang="en-US" sz="3868" u="sng" spc="379" dirty="0">
                <a:solidFill>
                  <a:srgbClr val="000000"/>
                </a:solidFill>
                <a:latin typeface="Intro Rust"/>
                <a:ea typeface="Intro Rust"/>
                <a:cs typeface="Intro Rust"/>
                <a:sym typeface="Intro Rust"/>
                <a:hlinkClick r:id="rId10" tooltip="https://www.linkedin.com/feed/update/urn:li:activity:7283784816095887360"/>
              </a:rPr>
              <a:t>7</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1501</TotalTime>
  <Words>1787</Words>
  <Application>Microsoft Macintosh PowerPoint</Application>
  <PresentationFormat>Personnalisé</PresentationFormat>
  <Paragraphs>264</Paragraphs>
  <Slides>36</Slides>
  <Notes>0</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36</vt:i4>
      </vt:variant>
    </vt:vector>
  </HeadingPairs>
  <TitlesOfParts>
    <vt:vector size="51" baseType="lpstr">
      <vt:lpstr>Lato Bold</vt:lpstr>
      <vt:lpstr>Arial</vt:lpstr>
      <vt:lpstr>Source Sans Pro Bold</vt:lpstr>
      <vt:lpstr>Open Sauce</vt:lpstr>
      <vt:lpstr>The Youngest Serif</vt:lpstr>
      <vt:lpstr>Source Sans Pro</vt:lpstr>
      <vt:lpstr>Poppins</vt:lpstr>
      <vt:lpstr>Intro Rust</vt:lpstr>
      <vt:lpstr>Lato</vt:lpstr>
      <vt:lpstr>Poppins Italics</vt:lpstr>
      <vt:lpstr>Poppins Bold</vt:lpstr>
      <vt:lpstr>Intro Pro</vt:lpstr>
      <vt:lpstr>Calibri</vt:lpstr>
      <vt:lpstr>Intro Pro Bold</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formation - Devenez Risque manager Ebios rm</dc:title>
  <cp:lastModifiedBy>Lamiyae Bakkari</cp:lastModifiedBy>
  <cp:revision>16</cp:revision>
  <dcterms:created xsi:type="dcterms:W3CDTF">2006-08-16T00:00:00Z</dcterms:created>
  <dcterms:modified xsi:type="dcterms:W3CDTF">2025-01-28T20:25:19Z</dcterms:modified>
  <dc:identifier>DAGbhEfpo1c</dc:identifier>
</cp:coreProperties>
</file>