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45" r:id="rId4"/>
    <p:sldId id="344" r:id="rId5"/>
    <p:sldId id="306" r:id="rId6"/>
    <p:sldId id="307" r:id="rId7"/>
    <p:sldId id="343" r:id="rId8"/>
    <p:sldId id="309" r:id="rId9"/>
    <p:sldId id="310" r:id="rId10"/>
    <p:sldId id="311" r:id="rId11"/>
    <p:sldId id="258" r:id="rId12"/>
    <p:sldId id="352" r:id="rId13"/>
    <p:sldId id="353" r:id="rId14"/>
    <p:sldId id="354" r:id="rId15"/>
    <p:sldId id="316" r:id="rId16"/>
    <p:sldId id="261" r:id="rId17"/>
    <p:sldId id="318" r:id="rId18"/>
    <p:sldId id="320" r:id="rId19"/>
    <p:sldId id="322" r:id="rId20"/>
    <p:sldId id="323" r:id="rId21"/>
    <p:sldId id="324" r:id="rId22"/>
    <p:sldId id="262" r:id="rId23"/>
    <p:sldId id="326" r:id="rId24"/>
    <p:sldId id="328" r:id="rId25"/>
    <p:sldId id="331" r:id="rId26"/>
    <p:sldId id="332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7" r:id="rId37"/>
    <p:sldId id="314" r:id="rId38"/>
    <p:sldId id="315" r:id="rId39"/>
  </p:sldIdLst>
  <p:sldSz cx="18288000" cy="10287000"/>
  <p:notesSz cx="6858000" cy="9144000"/>
  <p:embeddedFontLst>
    <p:embeddedFont>
      <p:font typeface="Arimo Bold" panose="020B0604020202020204" charset="0"/>
      <p:regular r:id="rId41"/>
    </p:embeddedFont>
    <p:embeddedFont>
      <p:font typeface="Candara" panose="020E0502030303020204" pitchFamily="34" charset="0"/>
      <p:regular r:id="rId42"/>
      <p:bold r:id="rId43"/>
      <p:italic r:id="rId44"/>
      <p:boldItalic r:id="rId45"/>
    </p:embeddedFont>
    <p:embeddedFont>
      <p:font typeface="Intro Pro" panose="020B0604020202020204" charset="0"/>
      <p:regular r:id="rId46"/>
    </p:embeddedFont>
    <p:embeddedFont>
      <p:font typeface="Intro Rust" panose="020B0604020202020204" charset="0"/>
      <p:regular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Poppins" panose="00000500000000000000" pitchFamily="2" charset="0"/>
      <p:regular r:id="rId52"/>
      <p:bold r:id="rId53"/>
      <p:italic r:id="rId54"/>
      <p:boldItalic r:id="rId55"/>
    </p:embeddedFont>
    <p:embeddedFont>
      <p:font typeface="Source Sans Pro" panose="020B0503030403020204" pitchFamily="34" charset="0"/>
      <p:regular r:id="rId56"/>
      <p:bold r:id="rId57"/>
      <p:italic r:id="rId58"/>
      <p:boldItalic r:id="rId59"/>
    </p:embeddedFont>
    <p:embeddedFont>
      <p:font typeface="The Youngest Serif" panose="020B0604020202020204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34F"/>
    <a:srgbClr val="090303"/>
    <a:srgbClr val="1E497C"/>
    <a:srgbClr val="F5800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25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png"/><Relationship Id="rId12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2.svg"/><Relationship Id="rId12" Type="http://schemas.openxmlformats.org/officeDocument/2006/relationships/hyperlink" Target="about:blan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8.png"/></Relationships>
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4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11.sv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11.svg"/></Relationships>
</file>

<file path=ppt/slides/_rels/slide8.xml.rels><?xml version="1.0" encoding="UTF-8" standalone="yes"?>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.png"/><Relationship Id="rId5" Type="http://schemas.openxmlformats.org/officeDocument/2006/relationships/image" Target="../media/image47.png"/><Relationship Id="rId10" Type="http://schemas.openxmlformats.org/officeDocument/2006/relationships/hyperlink" Target="about:blank" TargetMode="External"/><Relationship Id="rId4" Type="http://schemas.openxmlformats.org/officeDocument/2006/relationships/image" Target="../media/image46.svg"/><Relationship Id="rId9" Type="http://schemas.openxmlformats.org/officeDocument/2006/relationships/hyperlink" Target="about:blank" TargetMode="External"/></Relationships>
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455411" y="3628008"/>
            <a:ext cx="10951589" cy="2714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7"/>
              </a:lnSpc>
            </a:pPr>
            <a:r>
              <a:rPr lang="en-US" sz="5168" b="1" dirty="0">
                <a:solidFill>
                  <a:srgbClr val="792121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ISO/IEC 27001:2022</a:t>
            </a:r>
          </a:p>
          <a:p>
            <a:pPr algn="ctr">
              <a:lnSpc>
                <a:spcPts val="7237"/>
              </a:lnSpc>
            </a:pPr>
            <a:r>
              <a:rPr lang="en-US" sz="5168" b="1" dirty="0">
                <a:solidFill>
                  <a:srgbClr val="792121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Devenir Lead Implementer Certifié !</a:t>
            </a:r>
          </a:p>
          <a:p>
            <a:pPr algn="ctr">
              <a:lnSpc>
                <a:spcPts val="7237"/>
              </a:lnSpc>
            </a:pPr>
            <a:endParaRPr lang="en-US" sz="5168" dirty="0">
              <a:solidFill>
                <a:srgbClr val="792121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379860" y="1028700"/>
            <a:ext cx="4384555" cy="1532946"/>
            <a:chOff x="0" y="0"/>
            <a:chExt cx="5846073" cy="2043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46064" cy="2043938"/>
            </a:xfrm>
            <a:custGeom>
              <a:avLst/>
              <a:gdLst/>
              <a:ahLst/>
              <a:cxnLst/>
              <a:rect l="l" t="t" r="r" b="b"/>
              <a:pathLst>
                <a:path w="5846064" h="2043938">
                  <a:moveTo>
                    <a:pt x="0" y="0"/>
                  </a:moveTo>
                  <a:lnTo>
                    <a:pt x="5846064" y="0"/>
                  </a:lnTo>
                  <a:lnTo>
                    <a:pt x="5846064" y="2043938"/>
                  </a:lnTo>
                  <a:lnTo>
                    <a:pt x="0" y="2043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574414" cy="10287000"/>
            <a:chOff x="0" y="0"/>
            <a:chExt cx="743255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32548" cy="13716000"/>
            </a:xfrm>
            <a:custGeom>
              <a:avLst/>
              <a:gdLst/>
              <a:ahLst/>
              <a:cxnLst/>
              <a:rect l="l" t="t" r="r" b="b"/>
              <a:pathLst>
                <a:path w="7432548" h="13716000">
                  <a:moveTo>
                    <a:pt x="0" y="0"/>
                  </a:moveTo>
                  <a:lnTo>
                    <a:pt x="7432548" y="0"/>
                  </a:lnTo>
                  <a:lnTo>
                    <a:pt x="743254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613" r="-11613"/>
              </a:stretch>
            </a:blipFill>
          </p:spPr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8CB4DDFB-85EB-680E-5F1D-83ACF8A52DD1}"/>
              </a:ext>
            </a:extLst>
          </p:cNvPr>
          <p:cNvSpPr txBox="1"/>
          <p:nvPr/>
        </p:nvSpPr>
        <p:spPr>
          <a:xfrm>
            <a:off x="10058400" y="7408503"/>
            <a:ext cx="4620415" cy="160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0"/>
              </a:lnSpc>
            </a:pPr>
            <a:r>
              <a:rPr lang="en-US" sz="3078" b="1" dirty="0">
                <a:solidFill>
                  <a:srgbClr val="792121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JAMAL SAAD</a:t>
            </a:r>
          </a:p>
          <a:p>
            <a:pPr algn="ctr">
              <a:lnSpc>
                <a:spcPts val="4310"/>
              </a:lnSpc>
            </a:pPr>
            <a:r>
              <a:rPr lang="en-US" sz="3078" b="1" dirty="0">
                <a:solidFill>
                  <a:srgbClr val="79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mo Bold"/>
              </a:rPr>
              <a:t>CHAIMAE HAROUCHE</a:t>
            </a:r>
          </a:p>
          <a:p>
            <a:pPr algn="ctr">
              <a:lnSpc>
                <a:spcPts val="4310"/>
              </a:lnSpc>
            </a:pPr>
            <a:r>
              <a:rPr lang="en-US" sz="3078">
                <a:solidFill>
                  <a:srgbClr val="792121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28 </a:t>
            </a:r>
            <a:r>
              <a:rPr lang="en-US" sz="3078" dirty="0">
                <a:solidFill>
                  <a:srgbClr val="792121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NOVEMBRE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0826"/>
            <a:ext cx="18288000" cy="5465737"/>
          </a:xfrm>
          <a:custGeom>
            <a:avLst/>
            <a:gdLst/>
            <a:ahLst/>
            <a:cxnLst/>
            <a:rect l="l" t="t" r="r" b="b"/>
            <a:pathLst>
              <a:path w="18288000" h="5465737">
                <a:moveTo>
                  <a:pt x="0" y="0"/>
                </a:moveTo>
                <a:lnTo>
                  <a:pt x="18288000" y="0"/>
                </a:lnTo>
                <a:lnTo>
                  <a:pt x="18288000" y="5465737"/>
                </a:lnTo>
                <a:lnTo>
                  <a:pt x="0" y="5465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46181" y="1782258"/>
            <a:ext cx="9753131" cy="10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8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NOUS ONT FAIT CONFIANCE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2291" y="4601369"/>
            <a:ext cx="3781615" cy="1841278"/>
            <a:chOff x="0" y="0"/>
            <a:chExt cx="5042154" cy="24550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42154" cy="2455037"/>
            </a:xfrm>
            <a:custGeom>
              <a:avLst/>
              <a:gdLst/>
              <a:ahLst/>
              <a:cxnLst/>
              <a:rect l="l" t="t" r="r" b="b"/>
              <a:pathLst>
                <a:path w="5042154" h="2455037">
                  <a:moveTo>
                    <a:pt x="0" y="0"/>
                  </a:moveTo>
                  <a:lnTo>
                    <a:pt x="5042154" y="0"/>
                  </a:lnTo>
                  <a:lnTo>
                    <a:pt x="5042154" y="2455037"/>
                  </a:lnTo>
                  <a:lnTo>
                    <a:pt x="0" y="245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459318" y="4596201"/>
            <a:ext cx="1970437" cy="1851660"/>
            <a:chOff x="0" y="0"/>
            <a:chExt cx="2627249" cy="2468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27249" cy="2468880"/>
            </a:xfrm>
            <a:custGeom>
              <a:avLst/>
              <a:gdLst/>
              <a:ahLst/>
              <a:cxnLst/>
              <a:rect l="l" t="t" r="r" b="b"/>
              <a:pathLst>
                <a:path w="2627249" h="2468880">
                  <a:moveTo>
                    <a:pt x="0" y="0"/>
                  </a:moveTo>
                  <a:lnTo>
                    <a:pt x="2627249" y="0"/>
                  </a:lnTo>
                  <a:lnTo>
                    <a:pt x="2627249" y="2468880"/>
                  </a:lnTo>
                  <a:lnTo>
                    <a:pt x="0" y="2468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" r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840925" y="4601369"/>
            <a:ext cx="1970437" cy="1846421"/>
            <a:chOff x="0" y="0"/>
            <a:chExt cx="2627249" cy="24618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7249" cy="2461895"/>
            </a:xfrm>
            <a:custGeom>
              <a:avLst/>
              <a:gdLst/>
              <a:ahLst/>
              <a:cxnLst/>
              <a:rect l="l" t="t" r="r" b="b"/>
              <a:pathLst>
                <a:path w="2627249" h="2461895">
                  <a:moveTo>
                    <a:pt x="0" y="0"/>
                  </a:moveTo>
                  <a:lnTo>
                    <a:pt x="2627249" y="0"/>
                  </a:lnTo>
                  <a:lnTo>
                    <a:pt x="2627249" y="2461895"/>
                  </a:lnTo>
                  <a:lnTo>
                    <a:pt x="0" y="2461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404" b="-440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221079" y="4793555"/>
            <a:ext cx="3084005" cy="1456944"/>
            <a:chOff x="0" y="0"/>
            <a:chExt cx="4112006" cy="19425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12006" cy="1942592"/>
            </a:xfrm>
            <a:custGeom>
              <a:avLst/>
              <a:gdLst/>
              <a:ahLst/>
              <a:cxnLst/>
              <a:rect l="l" t="t" r="r" b="b"/>
              <a:pathLst>
                <a:path w="4112006" h="1942592">
                  <a:moveTo>
                    <a:pt x="0" y="0"/>
                  </a:moveTo>
                  <a:lnTo>
                    <a:pt x="4112006" y="0"/>
                  </a:lnTo>
                  <a:lnTo>
                    <a:pt x="4112006" y="1942592"/>
                  </a:lnTo>
                  <a:lnTo>
                    <a:pt x="0" y="1942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833616" y="7188000"/>
            <a:ext cx="1970437" cy="1645730"/>
            <a:chOff x="0" y="0"/>
            <a:chExt cx="2627249" cy="21943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27249" cy="2194306"/>
            </a:xfrm>
            <a:custGeom>
              <a:avLst/>
              <a:gdLst/>
              <a:ahLst/>
              <a:cxnLst/>
              <a:rect l="l" t="t" r="r" b="b"/>
              <a:pathLst>
                <a:path w="2627249" h="2194306">
                  <a:moveTo>
                    <a:pt x="0" y="0"/>
                  </a:moveTo>
                  <a:lnTo>
                    <a:pt x="2627249" y="0"/>
                  </a:lnTo>
                  <a:lnTo>
                    <a:pt x="2627249" y="2194306"/>
                  </a:lnTo>
                  <a:lnTo>
                    <a:pt x="0" y="2194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1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1703056" y="6898315"/>
            <a:ext cx="5764339" cy="1935480"/>
            <a:chOff x="0" y="0"/>
            <a:chExt cx="7685786" cy="2580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685786" cy="2580640"/>
            </a:xfrm>
            <a:custGeom>
              <a:avLst/>
              <a:gdLst/>
              <a:ahLst/>
              <a:cxnLst/>
              <a:rect l="l" t="t" r="r" b="b"/>
              <a:pathLst>
                <a:path w="7685786" h="2580640">
                  <a:moveTo>
                    <a:pt x="0" y="0"/>
                  </a:moveTo>
                  <a:lnTo>
                    <a:pt x="7685786" y="0"/>
                  </a:lnTo>
                  <a:lnTo>
                    <a:pt x="7685786" y="2580640"/>
                  </a:lnTo>
                  <a:lnTo>
                    <a:pt x="0" y="2580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5154648" y="7188000"/>
            <a:ext cx="2972848" cy="1709071"/>
            <a:chOff x="0" y="0"/>
            <a:chExt cx="3963797" cy="22787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63797" cy="2278761"/>
            </a:xfrm>
            <a:custGeom>
              <a:avLst/>
              <a:gdLst/>
              <a:ahLst/>
              <a:cxnLst/>
              <a:rect l="l" t="t" r="r" b="b"/>
              <a:pathLst>
                <a:path w="3963797" h="2278761">
                  <a:moveTo>
                    <a:pt x="0" y="0"/>
                  </a:moveTo>
                  <a:lnTo>
                    <a:pt x="3963797" y="0"/>
                  </a:lnTo>
                  <a:lnTo>
                    <a:pt x="3963797" y="2278761"/>
                  </a:lnTo>
                  <a:lnTo>
                    <a:pt x="0" y="2278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89462" y="7304609"/>
            <a:ext cx="3960304" cy="1407414"/>
            <a:chOff x="0" y="0"/>
            <a:chExt cx="5280406" cy="18765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80406" cy="1876552"/>
            </a:xfrm>
            <a:custGeom>
              <a:avLst/>
              <a:gdLst/>
              <a:ahLst/>
              <a:cxnLst/>
              <a:rect l="l" t="t" r="r" b="b"/>
              <a:pathLst>
                <a:path w="5280406" h="1876552">
                  <a:moveTo>
                    <a:pt x="0" y="0"/>
                  </a:moveTo>
                  <a:lnTo>
                    <a:pt x="5280406" y="0"/>
                  </a:lnTo>
                  <a:lnTo>
                    <a:pt x="5280406" y="1876552"/>
                  </a:lnTo>
                  <a:lnTo>
                    <a:pt x="0" y="1876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" r="-1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9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1899E98A-2D78-8EA5-6E51-2FAFD91C646D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CA7145A-3E2B-8CB5-6C78-D5AAFECFD857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8888" b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1058" y="59052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8888" b="-38888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721572" y="3108111"/>
            <a:ext cx="867542" cy="867976"/>
            <a:chOff x="0" y="0"/>
            <a:chExt cx="1156723" cy="11573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6716" cy="1157351"/>
            </a:xfrm>
            <a:custGeom>
              <a:avLst/>
              <a:gdLst/>
              <a:ahLst/>
              <a:cxnLst/>
              <a:rect l="l" t="t" r="r" b="b"/>
              <a:pathLst>
                <a:path w="1156716" h="1157351">
                  <a:moveTo>
                    <a:pt x="578358" y="0"/>
                  </a:moveTo>
                  <a:cubicBezTo>
                    <a:pt x="258953" y="0"/>
                    <a:pt x="0" y="259080"/>
                    <a:pt x="0" y="578612"/>
                  </a:cubicBezTo>
                  <a:cubicBezTo>
                    <a:pt x="0" y="898144"/>
                    <a:pt x="258953" y="1157351"/>
                    <a:pt x="578358" y="1157351"/>
                  </a:cubicBezTo>
                  <a:cubicBezTo>
                    <a:pt x="897763" y="1157351"/>
                    <a:pt x="1156716" y="898271"/>
                    <a:pt x="1156716" y="578739"/>
                  </a:cubicBezTo>
                  <a:cubicBezTo>
                    <a:pt x="1156716" y="259207"/>
                    <a:pt x="897763" y="0"/>
                    <a:pt x="5783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853704" y="3108544"/>
            <a:ext cx="603277" cy="73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792121"/>
                </a:solidFill>
                <a:latin typeface="Intro Rust"/>
                <a:ea typeface="Intro Rust"/>
                <a:cs typeface="Intro Rust"/>
                <a:sym typeface="Intro Rust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721572" y="4586322"/>
            <a:ext cx="867542" cy="867976"/>
            <a:chOff x="0" y="0"/>
            <a:chExt cx="1156723" cy="11573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56716" cy="1157351"/>
            </a:xfrm>
            <a:custGeom>
              <a:avLst/>
              <a:gdLst/>
              <a:ahLst/>
              <a:cxnLst/>
              <a:rect l="l" t="t" r="r" b="b"/>
              <a:pathLst>
                <a:path w="1156716" h="1157351">
                  <a:moveTo>
                    <a:pt x="578358" y="0"/>
                  </a:moveTo>
                  <a:cubicBezTo>
                    <a:pt x="258953" y="0"/>
                    <a:pt x="0" y="259080"/>
                    <a:pt x="0" y="578612"/>
                  </a:cubicBezTo>
                  <a:cubicBezTo>
                    <a:pt x="0" y="898144"/>
                    <a:pt x="258953" y="1157351"/>
                    <a:pt x="578358" y="1157351"/>
                  </a:cubicBezTo>
                  <a:cubicBezTo>
                    <a:pt x="897763" y="1157351"/>
                    <a:pt x="1156716" y="898271"/>
                    <a:pt x="1156716" y="578739"/>
                  </a:cubicBezTo>
                  <a:cubicBezTo>
                    <a:pt x="1156716" y="259207"/>
                    <a:pt x="897763" y="0"/>
                    <a:pt x="5783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853704" y="4586755"/>
            <a:ext cx="603277" cy="73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792121"/>
                </a:solidFill>
                <a:latin typeface="Intro Rust"/>
                <a:ea typeface="Intro Rust"/>
                <a:cs typeface="Intro Rust"/>
                <a:sym typeface="Intro Rust"/>
              </a:rPr>
              <a:t>2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721572" y="6172200"/>
            <a:ext cx="867542" cy="867976"/>
            <a:chOff x="0" y="0"/>
            <a:chExt cx="1156723" cy="11573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56716" cy="1157351"/>
            </a:xfrm>
            <a:custGeom>
              <a:avLst/>
              <a:gdLst/>
              <a:ahLst/>
              <a:cxnLst/>
              <a:rect l="l" t="t" r="r" b="b"/>
              <a:pathLst>
                <a:path w="1156716" h="1157351">
                  <a:moveTo>
                    <a:pt x="578358" y="0"/>
                  </a:moveTo>
                  <a:cubicBezTo>
                    <a:pt x="258953" y="0"/>
                    <a:pt x="0" y="259080"/>
                    <a:pt x="0" y="578612"/>
                  </a:cubicBezTo>
                  <a:cubicBezTo>
                    <a:pt x="0" y="898144"/>
                    <a:pt x="258953" y="1157351"/>
                    <a:pt x="578358" y="1157351"/>
                  </a:cubicBezTo>
                  <a:cubicBezTo>
                    <a:pt x="897763" y="1157351"/>
                    <a:pt x="1156716" y="898271"/>
                    <a:pt x="1156716" y="578739"/>
                  </a:cubicBezTo>
                  <a:cubicBezTo>
                    <a:pt x="1156716" y="259207"/>
                    <a:pt x="897763" y="0"/>
                    <a:pt x="5783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853704" y="6172633"/>
            <a:ext cx="603277" cy="73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792121"/>
                </a:solidFill>
                <a:latin typeface="Intro Rust"/>
                <a:ea typeface="Intro Rust"/>
                <a:cs typeface="Intro Rust"/>
                <a:sym typeface="Intro Rust"/>
              </a:rPr>
              <a:t>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721572" y="7649776"/>
            <a:ext cx="867542" cy="867976"/>
            <a:chOff x="0" y="0"/>
            <a:chExt cx="1156723" cy="11573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56716" cy="1157351"/>
            </a:xfrm>
            <a:custGeom>
              <a:avLst/>
              <a:gdLst/>
              <a:ahLst/>
              <a:cxnLst/>
              <a:rect l="l" t="t" r="r" b="b"/>
              <a:pathLst>
                <a:path w="1156716" h="1157351">
                  <a:moveTo>
                    <a:pt x="578358" y="0"/>
                  </a:moveTo>
                  <a:cubicBezTo>
                    <a:pt x="258953" y="0"/>
                    <a:pt x="0" y="259080"/>
                    <a:pt x="0" y="578612"/>
                  </a:cubicBezTo>
                  <a:cubicBezTo>
                    <a:pt x="0" y="898144"/>
                    <a:pt x="258953" y="1157351"/>
                    <a:pt x="578358" y="1157351"/>
                  </a:cubicBezTo>
                  <a:cubicBezTo>
                    <a:pt x="897763" y="1157351"/>
                    <a:pt x="1156716" y="898271"/>
                    <a:pt x="1156716" y="578739"/>
                  </a:cubicBezTo>
                  <a:cubicBezTo>
                    <a:pt x="1156716" y="259207"/>
                    <a:pt x="897763" y="0"/>
                    <a:pt x="5783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853704" y="7650209"/>
            <a:ext cx="603277" cy="73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792121"/>
                </a:solidFill>
                <a:latin typeface="Intro Rust"/>
                <a:ea typeface="Intro Rust"/>
                <a:cs typeface="Intro Rust"/>
                <a:sym typeface="Intro Rust"/>
              </a:rPr>
              <a:t>4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14350" y="1028700"/>
            <a:ext cx="8636880" cy="8743950"/>
            <a:chOff x="0" y="0"/>
            <a:chExt cx="11515840" cy="11658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515852" cy="11658600"/>
            </a:xfrm>
            <a:custGeom>
              <a:avLst/>
              <a:gdLst/>
              <a:ahLst/>
              <a:cxnLst/>
              <a:rect l="l" t="t" r="r" b="b"/>
              <a:pathLst>
                <a:path w="11515852" h="11658600">
                  <a:moveTo>
                    <a:pt x="0" y="0"/>
                  </a:moveTo>
                  <a:lnTo>
                    <a:pt x="11515852" y="0"/>
                  </a:lnTo>
                  <a:lnTo>
                    <a:pt x="11515852" y="11658600"/>
                  </a:lnTo>
                  <a:lnTo>
                    <a:pt x="0" y="11658600"/>
                  </a:lnTo>
                  <a:close/>
                </a:path>
              </a:pathLst>
            </a:custGeom>
            <a:blipFill>
              <a:blip r:embed="rId4"/>
              <a:stretch>
                <a:fillRect l="-39980" r="-39980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0" y="5134506"/>
            <a:ext cx="4967240" cy="5152494"/>
          </a:xfrm>
          <a:custGeom>
            <a:avLst/>
            <a:gdLst/>
            <a:ahLst/>
            <a:cxnLst/>
            <a:rect l="l" t="t" r="r" b="b"/>
            <a:pathLst>
              <a:path w="4967240" h="5152494">
                <a:moveTo>
                  <a:pt x="0" y="0"/>
                </a:moveTo>
                <a:lnTo>
                  <a:pt x="4967240" y="0"/>
                </a:lnTo>
                <a:lnTo>
                  <a:pt x="4967240" y="5152494"/>
                </a:lnTo>
                <a:lnTo>
                  <a:pt x="0" y="51524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8821" y="7343541"/>
            <a:ext cx="4286081" cy="8862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SOMMAIRE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44216" y="3639461"/>
            <a:ext cx="7756786" cy="992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d'implémentation du SMSI</a:t>
            </a:r>
          </a:p>
          <a:p>
            <a:pPr algn="l">
              <a:lnSpc>
                <a:spcPts val="4773"/>
              </a:lnSpc>
            </a:pPr>
            <a:endParaRPr lang="en-US" sz="3409" b="1" dirty="0"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642522" y="4235208"/>
            <a:ext cx="8040517" cy="962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d'implémentation</a:t>
            </a:r>
          </a:p>
          <a:p>
            <a:pPr algn="l">
              <a:lnSpc>
                <a:spcPts val="4773"/>
              </a:lnSpc>
            </a:pPr>
            <a:endParaRPr lang="en-US" sz="24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24381" y="4848738"/>
            <a:ext cx="9520228" cy="478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91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Périmètre et le modèle de gouvernance du SMSI</a:t>
            </a:r>
            <a:endParaRPr lang="en-US" sz="2800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611346" y="5304802"/>
            <a:ext cx="7756786" cy="545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Appréciation des risques ISO 27005:2022</a:t>
            </a:r>
            <a:endParaRPr lang="en-US" sz="2800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595017" y="5871775"/>
            <a:ext cx="8040517" cy="5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Démarche ISO 27001:2022 - SMSI</a:t>
            </a:r>
            <a:endParaRPr lang="en-US" sz="2800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605121" y="6483059"/>
            <a:ext cx="8592665" cy="55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requise</a:t>
            </a:r>
            <a:endParaRPr lang="en-US" sz="2800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584979" y="7081869"/>
            <a:ext cx="6964242" cy="545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Démarche ISO 27003:2022</a:t>
            </a:r>
            <a:endParaRPr lang="en-US" sz="2800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949261" y="2335753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12147" y="2932744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13374" y="3518828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33295" y="4153428"/>
            <a:ext cx="1374497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933296" y="4780145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907769" y="5386254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8476" y="5945115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565662" y="7592128"/>
            <a:ext cx="7419608" cy="117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2800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Gestion des risques ISO 27005:2022</a:t>
            </a:r>
          </a:p>
          <a:p>
            <a:pPr algn="l">
              <a:lnSpc>
                <a:spcPts val="4773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949261" y="6536560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08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4169374" y="266028"/>
            <a:ext cx="3558061" cy="1243984"/>
            <a:chOff x="0" y="0"/>
            <a:chExt cx="4744081" cy="165864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1"/>
              </a:stretch>
            </a:blipFill>
          </p:spPr>
        </p:sp>
      </p:grpSp>
      <p:sp>
        <p:nvSpPr>
          <p:cNvPr id="42" name="TextBox 42"/>
          <p:cNvSpPr txBox="1"/>
          <p:nvPr/>
        </p:nvSpPr>
        <p:spPr>
          <a:xfrm>
            <a:off x="16773633" y="9383766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10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F80484DD-08DD-C97D-C4D5-0A8FE94D3620}"/>
              </a:ext>
            </a:extLst>
          </p:cNvPr>
          <p:cNvSpPr txBox="1"/>
          <p:nvPr/>
        </p:nvSpPr>
        <p:spPr>
          <a:xfrm>
            <a:off x="10576349" y="8095534"/>
            <a:ext cx="7419608" cy="116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2800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Indicateurs de performance ISO 27004:2022</a:t>
            </a:r>
          </a:p>
          <a:p>
            <a:pPr algn="l">
              <a:lnSpc>
                <a:spcPts val="4773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41F4F3CF-429D-BD37-3E26-B87BE468591B}"/>
              </a:ext>
            </a:extLst>
          </p:cNvPr>
          <p:cNvSpPr txBox="1"/>
          <p:nvPr/>
        </p:nvSpPr>
        <p:spPr>
          <a:xfrm>
            <a:off x="10565662" y="8614494"/>
            <a:ext cx="7419608" cy="117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2800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Retour d’experience et exemples</a:t>
            </a:r>
          </a:p>
          <a:p>
            <a:pPr algn="l">
              <a:lnSpc>
                <a:spcPts val="4773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50" name="TextBox 39">
            <a:extLst>
              <a:ext uri="{FF2B5EF4-FFF2-40B4-BE49-F238E27FC236}">
                <a16:creationId xmlns:a16="http://schemas.microsoft.com/office/drawing/2014/main" id="{A006DF0F-1EE2-07D9-6D0E-DA585C55479E}"/>
              </a:ext>
            </a:extLst>
          </p:cNvPr>
          <p:cNvSpPr txBox="1"/>
          <p:nvPr/>
        </p:nvSpPr>
        <p:spPr>
          <a:xfrm>
            <a:off x="9941318" y="7059759"/>
            <a:ext cx="1374497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09</a:t>
            </a: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BA2D8475-2F44-89A8-9B0E-2E1611E7385D}"/>
              </a:ext>
            </a:extLst>
          </p:cNvPr>
          <p:cNvSpPr txBox="1"/>
          <p:nvPr/>
        </p:nvSpPr>
        <p:spPr>
          <a:xfrm>
            <a:off x="9906211" y="7605418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ED0FA72C-7754-8914-3829-323EE403974E}"/>
              </a:ext>
            </a:extLst>
          </p:cNvPr>
          <p:cNvSpPr txBox="1"/>
          <p:nvPr/>
        </p:nvSpPr>
        <p:spPr>
          <a:xfrm>
            <a:off x="9913296" y="8151596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11</a:t>
            </a:r>
          </a:p>
        </p:txBody>
      </p:sp>
      <p:sp>
        <p:nvSpPr>
          <p:cNvPr id="33" name="TextBox 39">
            <a:extLst>
              <a:ext uri="{FF2B5EF4-FFF2-40B4-BE49-F238E27FC236}">
                <a16:creationId xmlns:a16="http://schemas.microsoft.com/office/drawing/2014/main" id="{7D9C082D-79F0-3F2E-2742-ABF3921C272E}"/>
              </a:ext>
            </a:extLst>
          </p:cNvPr>
          <p:cNvSpPr txBox="1"/>
          <p:nvPr/>
        </p:nvSpPr>
        <p:spPr>
          <a:xfrm>
            <a:off x="9912147" y="8647772"/>
            <a:ext cx="1374497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12</a:t>
            </a: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C7106B6F-5680-268B-EE4F-2B0FF6998809}"/>
              </a:ext>
            </a:extLst>
          </p:cNvPr>
          <p:cNvSpPr txBox="1"/>
          <p:nvPr/>
        </p:nvSpPr>
        <p:spPr>
          <a:xfrm>
            <a:off x="10615724" y="3057325"/>
            <a:ext cx="7756786" cy="992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800" dirty="0"/>
              <a:t>rôle crucial du Lead Implementer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773"/>
              </a:lnSpc>
            </a:pPr>
            <a:endParaRPr lang="en-US" sz="3409" b="1" dirty="0"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4E3AAAED-435D-B37B-2D3B-9EEAFE11005D}"/>
              </a:ext>
            </a:extLst>
          </p:cNvPr>
          <p:cNvSpPr txBox="1"/>
          <p:nvPr/>
        </p:nvSpPr>
        <p:spPr>
          <a:xfrm>
            <a:off x="10619914" y="2376597"/>
            <a:ext cx="7756786" cy="992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aperçu essentiel de la norme</a:t>
            </a:r>
          </a:p>
          <a:p>
            <a:pPr algn="l">
              <a:lnSpc>
                <a:spcPts val="4773"/>
              </a:lnSpc>
            </a:pPr>
            <a:endParaRPr lang="en-US" sz="3409" b="1" dirty="0"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A793E8B-083F-3746-B69C-48BAC1538A9F}"/>
              </a:ext>
            </a:extLst>
          </p:cNvPr>
          <p:cNvGrpSpPr/>
          <p:nvPr/>
        </p:nvGrpSpPr>
        <p:grpSpPr>
          <a:xfrm>
            <a:off x="51058" y="59052"/>
            <a:ext cx="18288000" cy="10287000"/>
            <a:chOff x="0" y="0"/>
            <a:chExt cx="24384000" cy="137160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7C26A66-CD75-16FE-1C65-FB6785D9C2FC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DC154141-7448-29AF-A1D5-2B67DDB81279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030DF41F-DB78-D1DC-F2E7-393EB976AD3D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C141398A-CCBF-BB28-97ED-D1608C421A75}"/>
              </a:ext>
            </a:extLst>
          </p:cNvPr>
          <p:cNvSpPr txBox="1"/>
          <p:nvPr/>
        </p:nvSpPr>
        <p:spPr>
          <a:xfrm>
            <a:off x="381282" y="324683"/>
            <a:ext cx="1513473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APERÇU ESSENTIEL DE LA NORME ISO/IEC 27001:2022</a:t>
            </a:r>
            <a:endParaRPr lang="fr-F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350DA284-8F6E-7F77-8E71-DFE618C13C4A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A5184AA6-D6E9-E96D-4633-B748D29D8FDF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pic>
        <p:nvPicPr>
          <p:cNvPr id="9" name="Google Shape;620;p50">
            <a:extLst>
              <a:ext uri="{FF2B5EF4-FFF2-40B4-BE49-F238E27FC236}">
                <a16:creationId xmlns:a16="http://schemas.microsoft.com/office/drawing/2014/main" id="{3362ACEC-DB1E-DC52-4D2D-04B9FFB05B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3009899"/>
            <a:ext cx="7941141" cy="546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1;p50">
            <a:extLst>
              <a:ext uri="{FF2B5EF4-FFF2-40B4-BE49-F238E27FC236}">
                <a16:creationId xmlns:a16="http://schemas.microsoft.com/office/drawing/2014/main" id="{FE89BBD4-6326-2E61-1315-C6E95FD548B2}"/>
              </a:ext>
            </a:extLst>
          </p:cNvPr>
          <p:cNvSpPr/>
          <p:nvPr/>
        </p:nvSpPr>
        <p:spPr>
          <a:xfrm>
            <a:off x="9684913" y="4011118"/>
            <a:ext cx="7086600" cy="346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dk1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La phase PLAN chapitre 4 à 7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dk1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La phase DO chapitre 8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dk1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La phase Check chapitre 9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dk1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La phase Act chapitre 10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44504E7-C821-7E55-CA90-264C55843612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11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90375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C5946-030C-07EB-02E7-17509604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C0D2115-33BB-7C57-EAF7-9AE5D14CE45D}"/>
              </a:ext>
            </a:extLst>
          </p:cNvPr>
          <p:cNvGrpSpPr/>
          <p:nvPr/>
        </p:nvGrpSpPr>
        <p:grpSpPr>
          <a:xfrm>
            <a:off x="51058" y="59052"/>
            <a:ext cx="18288000" cy="10287000"/>
            <a:chOff x="0" y="0"/>
            <a:chExt cx="24384000" cy="137160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66F2982-6A2D-D57A-F9BF-E857B4A15BB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8E066B11-FD60-408A-60E2-D9B7538EB54C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B94F0E71-EC76-92F6-A0F5-F6B939EC8F66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D9736D7E-5666-BC17-B1F8-BA34DE754F01}"/>
              </a:ext>
            </a:extLst>
          </p:cNvPr>
          <p:cNvSpPr txBox="1"/>
          <p:nvPr/>
        </p:nvSpPr>
        <p:spPr>
          <a:xfrm>
            <a:off x="381282" y="324683"/>
            <a:ext cx="1513473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RÔLE CRUCIAL DU LEAD IMPLEMENTER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11B65F70-4EB1-D67B-AE17-823D64A0E971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2ACFACEC-16F7-BC1C-E047-97C51C21119F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5A866C-7EE3-2CA7-8183-687D87E82E11}"/>
              </a:ext>
            </a:extLst>
          </p:cNvPr>
          <p:cNvSpPr txBox="1">
            <a:spLocks/>
          </p:cNvSpPr>
          <p:nvPr/>
        </p:nvSpPr>
        <p:spPr>
          <a:xfrm>
            <a:off x="419100" y="1935225"/>
            <a:ext cx="17449800" cy="8191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Rédiger et maintenir la documentation requise, y compris la politique de sécurité de l'information, les procédures, les instructions de travail, et les enregistrements.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Assurer que la documentation est accessible et compréhensible pour tous les employés concernés.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Développer et mettre en œuvre des programmes de formation et de sensibilisation pour tous les employés.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Assurer que le personnel comprend ses responsabilités en matière de sécurité de l'information.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Planifier et suivre les audits internes pour évaluer l'efficacité du SMSI.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Identifier les opportunités d'amélioration continue et mettre en œuvre des actions correctives et préventives.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5029CD41-86AA-118F-382A-DF95E08C2DAC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12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211010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8D64A-2DF8-8138-B19C-9662C4DBD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2C0D594B-99B4-720A-130B-FE555630BA23}"/>
              </a:ext>
            </a:extLst>
          </p:cNvPr>
          <p:cNvGrpSpPr/>
          <p:nvPr/>
        </p:nvGrpSpPr>
        <p:grpSpPr>
          <a:xfrm>
            <a:off x="51058" y="59052"/>
            <a:ext cx="18288000" cy="10287000"/>
            <a:chOff x="0" y="0"/>
            <a:chExt cx="24384000" cy="137160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66304F8-6997-7186-F881-C51EB6F92770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1532BDF9-1A1B-09A9-D768-7D22B3647876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1C640CD2-BD02-E76D-3057-B69E5F382D70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16F9AA13-F5E2-57BF-29C4-CE67D4D1ED18}"/>
              </a:ext>
            </a:extLst>
          </p:cNvPr>
          <p:cNvSpPr txBox="1"/>
          <p:nvPr/>
        </p:nvSpPr>
        <p:spPr>
          <a:xfrm>
            <a:off x="381282" y="324683"/>
            <a:ext cx="1513473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RÔLE CRUCIAL DU LEAD IMPLEMENTER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31E964B-F62B-15DC-B801-97E7383AD3A5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9DB5A3A0-03C0-8F53-6EFD-5B0656BCF017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2579F0A-4CB6-4FCF-BA92-8871AA1BBC35}"/>
              </a:ext>
            </a:extLst>
          </p:cNvPr>
          <p:cNvSpPr txBox="1">
            <a:spLocks/>
          </p:cNvSpPr>
          <p:nvPr/>
        </p:nvSpPr>
        <p:spPr>
          <a:xfrm>
            <a:off x="470158" y="2213604"/>
            <a:ext cx="17449800" cy="8191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Communiquer régulièrement avec la direction et les parties prenantes sur l'état du SMSI.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Fournir des rapports détaillés sur les performances du SMSI, les incidents, et les actions correctives.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Évaluer et gérer les risques associés aux relations avec les fournisseurs, les partenaires et les autres tiers.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Assurer que les contrats incluent des clauses de sécurité de l'information appropriées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Préparer l'organisation pour les audits de certification ISO 27001:2022.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Assurer la conformité continue avec les exigences de la norme ISO 27001:2022.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941D60F9-F0FE-78F9-C769-859EBB642A6F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13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3074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F202FF-0A79-E051-E780-F83F0A1CBB28}"/>
              </a:ext>
            </a:extLst>
          </p:cNvPr>
          <p:cNvGrpSpPr/>
          <p:nvPr/>
        </p:nvGrpSpPr>
        <p:grpSpPr>
          <a:xfrm>
            <a:off x="0" y="11430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AA5BC7-3361-9620-E503-10CE7B63024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DDE003FB-B026-DD2F-947B-C8AC3E3493BF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8471D4BF-9CB8-624F-541A-9C354DB3D2F2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374E58DF-DF31-A134-642C-42B52C09DD7F}"/>
              </a:ext>
            </a:extLst>
          </p:cNvPr>
          <p:cNvSpPr txBox="1"/>
          <p:nvPr/>
        </p:nvSpPr>
        <p:spPr>
          <a:xfrm>
            <a:off x="381282" y="324683"/>
            <a:ext cx="1059151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fr-FR" sz="4400" b="1" dirty="0">
                <a:solidFill>
                  <a:srgbClr val="C00000"/>
                </a:solidFill>
              </a:rPr>
              <a:t> D'IMPLÉMENTATION DU SMSI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41400233-7A70-2CE4-07B3-909B20B47085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1107BB48-DE9F-FD27-E81E-1BC6EDC7642E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065EDF3B-B1BC-7E09-FF4C-64BCE56ADD6D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14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07103D-C271-CDD8-19B8-1240DB615828}"/>
              </a:ext>
            </a:extLst>
          </p:cNvPr>
          <p:cNvSpPr txBox="1"/>
          <p:nvPr/>
        </p:nvSpPr>
        <p:spPr>
          <a:xfrm>
            <a:off x="381283" y="1943100"/>
            <a:ext cx="9437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d’implémentation général</a:t>
            </a:r>
          </a:p>
        </p:txBody>
      </p:sp>
      <p:sp>
        <p:nvSpPr>
          <p:cNvPr id="11" name="Pentagone 6">
            <a:extLst>
              <a:ext uri="{FF2B5EF4-FFF2-40B4-BE49-F238E27FC236}">
                <a16:creationId xmlns:a16="http://schemas.microsoft.com/office/drawing/2014/main" id="{A7C5C6B8-FE28-8477-057A-5AA5CF9FD1E7}"/>
              </a:ext>
            </a:extLst>
          </p:cNvPr>
          <p:cNvSpPr/>
          <p:nvPr/>
        </p:nvSpPr>
        <p:spPr>
          <a:xfrm>
            <a:off x="1828800" y="3695700"/>
            <a:ext cx="3547948" cy="4370354"/>
          </a:xfrm>
          <a:prstGeom prst="homePlate">
            <a:avLst>
              <a:gd name="adj" fmla="val 4880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Obtenir de l’approbation de la direction  pour initier un SMSI </a:t>
            </a:r>
          </a:p>
        </p:txBody>
      </p:sp>
      <p:sp>
        <p:nvSpPr>
          <p:cNvPr id="12" name="Pentagone 7">
            <a:extLst>
              <a:ext uri="{FF2B5EF4-FFF2-40B4-BE49-F238E27FC236}">
                <a16:creationId xmlns:a16="http://schemas.microsoft.com/office/drawing/2014/main" id="{6E82C6A6-9F3E-0D7B-0A5F-1A091D0205A7}"/>
              </a:ext>
            </a:extLst>
          </p:cNvPr>
          <p:cNvSpPr/>
          <p:nvPr/>
        </p:nvSpPr>
        <p:spPr>
          <a:xfrm>
            <a:off x="5376748" y="3695700"/>
            <a:ext cx="2929052" cy="4370354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Périmètre et modèle  de gouvernance du SMSI</a:t>
            </a:r>
          </a:p>
        </p:txBody>
      </p:sp>
      <p:sp>
        <p:nvSpPr>
          <p:cNvPr id="13" name="Pentagone 8">
            <a:extLst>
              <a:ext uri="{FF2B5EF4-FFF2-40B4-BE49-F238E27FC236}">
                <a16:creationId xmlns:a16="http://schemas.microsoft.com/office/drawing/2014/main" id="{E160DA7B-5E11-C0CD-DDDF-729448BE4CCC}"/>
              </a:ext>
            </a:extLst>
          </p:cNvPr>
          <p:cNvSpPr/>
          <p:nvPr/>
        </p:nvSpPr>
        <p:spPr>
          <a:xfrm>
            <a:off x="8305800" y="3701143"/>
            <a:ext cx="2590800" cy="4370354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Conduire l’analyse de l’organisation</a:t>
            </a:r>
          </a:p>
        </p:txBody>
      </p:sp>
      <p:sp>
        <p:nvSpPr>
          <p:cNvPr id="14" name="Pentagone 10">
            <a:extLst>
              <a:ext uri="{FF2B5EF4-FFF2-40B4-BE49-F238E27FC236}">
                <a16:creationId xmlns:a16="http://schemas.microsoft.com/office/drawing/2014/main" id="{C50519FA-22C3-47A5-A0DC-5192583697C1}"/>
              </a:ext>
            </a:extLst>
          </p:cNvPr>
          <p:cNvSpPr/>
          <p:nvPr/>
        </p:nvSpPr>
        <p:spPr>
          <a:xfrm>
            <a:off x="10896600" y="3712029"/>
            <a:ext cx="2743200" cy="4370354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 et  traitement des risques</a:t>
            </a:r>
          </a:p>
        </p:txBody>
      </p:sp>
      <p:sp>
        <p:nvSpPr>
          <p:cNvPr id="15" name="Pentagone 11">
            <a:extLst>
              <a:ext uri="{FF2B5EF4-FFF2-40B4-BE49-F238E27FC236}">
                <a16:creationId xmlns:a16="http://schemas.microsoft.com/office/drawing/2014/main" id="{EF0DD4B0-7C06-831B-797C-43926CE8D46C}"/>
              </a:ext>
            </a:extLst>
          </p:cNvPr>
          <p:cNvSpPr/>
          <p:nvPr/>
        </p:nvSpPr>
        <p:spPr>
          <a:xfrm>
            <a:off x="13639800" y="3722916"/>
            <a:ext cx="2743200" cy="4370353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Elaborer le SMSI</a:t>
            </a:r>
          </a:p>
          <a:p>
            <a:pPr algn="ctr" defTabSz="457200"/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8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>
            <a:extLst>
              <a:ext uri="{FF2B5EF4-FFF2-40B4-BE49-F238E27FC236}">
                <a16:creationId xmlns:a16="http://schemas.microsoft.com/office/drawing/2014/main" id="{63E49BF3-6D92-2DF0-AADA-95C2714C54C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E220693A-15BA-2D12-81DF-24029EA9EEF6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7BDA2DA2-057D-E2CA-912A-E86EE2C5CE79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29" name="TextBox 14">
            <a:extLst>
              <a:ext uri="{FF2B5EF4-FFF2-40B4-BE49-F238E27FC236}">
                <a16:creationId xmlns:a16="http://schemas.microsoft.com/office/drawing/2014/main" id="{D9B7901A-47A6-851D-FC84-A3CD59A236B7}"/>
              </a:ext>
            </a:extLst>
          </p:cNvPr>
          <p:cNvSpPr txBox="1"/>
          <p:nvPr/>
        </p:nvSpPr>
        <p:spPr>
          <a:xfrm>
            <a:off x="415897" y="386441"/>
            <a:ext cx="11810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LES DIFFÉRENTES PHASES D'IMPLÉMENTATION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BDF17218-DC1C-EBD4-9D29-9AF8DE1D9DB3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E89ECF8B-F49C-244E-3CAA-EDE9951A6685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B0FDA8D-EECA-8A3E-60BC-608A44FAE405}"/>
              </a:ext>
            </a:extLst>
          </p:cNvPr>
          <p:cNvSpPr txBox="1"/>
          <p:nvPr/>
        </p:nvSpPr>
        <p:spPr>
          <a:xfrm>
            <a:off x="990600" y="2400300"/>
            <a:ext cx="158496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Obtention de l’approbation de la Direction sur l’implémentation d’un SMSI 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Définir le périmètre du SMSI et le modèle de gouvernance du SMSI 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Conduire l’analyse de l’organisation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Conduire une analyse de risques et un plan de traitement des risques 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/>
              <a:t>É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laborer le SMSI </a:t>
            </a:r>
          </a:p>
          <a:p>
            <a:endParaRPr lang="fr-FR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65AF2C0A-627D-9174-3BDF-55DFD2C789B4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15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47F74-BA2E-5326-ED06-EC5E8A8DA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>
            <a:extLst>
              <a:ext uri="{FF2B5EF4-FFF2-40B4-BE49-F238E27FC236}">
                <a16:creationId xmlns:a16="http://schemas.microsoft.com/office/drawing/2014/main" id="{57BFF27B-BC28-23F4-8E48-A9E6365E589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10ABD655-526E-101F-6A8E-E98C4793A724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499E24D-4352-4911-D540-F0737ED2F11E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29" name="TextBox 14">
            <a:extLst>
              <a:ext uri="{FF2B5EF4-FFF2-40B4-BE49-F238E27FC236}">
                <a16:creationId xmlns:a16="http://schemas.microsoft.com/office/drawing/2014/main" id="{BF2847C2-ED42-CE2B-2E7D-1A1D6C559952}"/>
              </a:ext>
            </a:extLst>
          </p:cNvPr>
          <p:cNvSpPr txBox="1"/>
          <p:nvPr/>
        </p:nvSpPr>
        <p:spPr>
          <a:xfrm>
            <a:off x="381282" y="95774"/>
            <a:ext cx="1487374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LE PÉRIMÈTRE DU SMSI ET LE MODÈLE     DE GOUVERNANCE DU SMSI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B631017E-FF1E-A240-46D5-FE09B05E0DBD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2BD7DC6E-5727-1C66-826D-E26E06FDF7E0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C297466B-ABC0-7E72-1192-F8099CB8EDDE}"/>
              </a:ext>
            </a:extLst>
          </p:cNvPr>
          <p:cNvSpPr txBox="1"/>
          <p:nvPr/>
        </p:nvSpPr>
        <p:spPr>
          <a:xfrm>
            <a:off x="990600" y="2400300"/>
            <a:ext cx="170688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le périmètre du SMSI et la gouvernance du SMSI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les limites organisationnelles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les limites de la Technologie de l’information et des Technologies de communication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les limites physiques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Finaliser les limites du périmètre du SMSI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Développer la politique du SMSI</a:t>
            </a:r>
          </a:p>
          <a:p>
            <a:endParaRPr lang="fr-FR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3A051355-E1E5-2493-C263-88694C907EEF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16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289647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E404-8DA1-E17D-AE54-AB40BEEF0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>
            <a:extLst>
              <a:ext uri="{FF2B5EF4-FFF2-40B4-BE49-F238E27FC236}">
                <a16:creationId xmlns:a16="http://schemas.microsoft.com/office/drawing/2014/main" id="{49518DA5-BF09-648B-F4C2-7C7D0E457B3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7ACC3A46-493B-2F64-1B24-4C3F63A6B2A0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FD836AC-5917-D6E6-AFC7-E1334BCB9EC5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9" name="TextBox 14">
            <a:extLst>
              <a:ext uri="{FF2B5EF4-FFF2-40B4-BE49-F238E27FC236}">
                <a16:creationId xmlns:a16="http://schemas.microsoft.com/office/drawing/2014/main" id="{2F9925C0-283C-C5ED-C809-454CED07C142}"/>
              </a:ext>
            </a:extLst>
          </p:cNvPr>
          <p:cNvSpPr txBox="1"/>
          <p:nvPr/>
        </p:nvSpPr>
        <p:spPr>
          <a:xfrm>
            <a:off x="381282" y="324683"/>
            <a:ext cx="12572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APPRÉCIATION DES RISQUES ISO 27005:2022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15F3F2AA-242C-3B29-01B8-CFEFF39E7207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33B5E05F-8286-ACE8-D7B9-2AE5A0791BB8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63501B43-0C54-A6F6-365D-F9D3391F03EB}"/>
              </a:ext>
            </a:extLst>
          </p:cNvPr>
          <p:cNvSpPr txBox="1"/>
          <p:nvPr/>
        </p:nvSpPr>
        <p:spPr>
          <a:xfrm>
            <a:off x="990600" y="2400300"/>
            <a:ext cx="15849600" cy="561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Démarche :</a:t>
            </a:r>
          </a:p>
          <a:p>
            <a:pPr>
              <a:lnSpc>
                <a:spcPct val="170000"/>
              </a:lnSpc>
            </a:pP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des risques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 et priorisation des risques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des risques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Revue et acceptation des risques liés au SI</a:t>
            </a:r>
            <a:endParaRPr lang="fr-FR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E7867C34-AAC4-1324-3C71-D7CA59BCED24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17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158726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EF3F-1A2A-E702-1D35-57D59EE87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>
            <a:extLst>
              <a:ext uri="{FF2B5EF4-FFF2-40B4-BE49-F238E27FC236}">
                <a16:creationId xmlns:a16="http://schemas.microsoft.com/office/drawing/2014/main" id="{4D8AE93F-2303-9580-5C28-864E92C5E37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6E654D02-F0F9-4883-64C2-E62C572912EE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75F4EB9-ACB3-D334-C4C2-FF386378EBEA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29" name="TextBox 14">
            <a:extLst>
              <a:ext uri="{FF2B5EF4-FFF2-40B4-BE49-F238E27FC236}">
                <a16:creationId xmlns:a16="http://schemas.microsoft.com/office/drawing/2014/main" id="{FAD6463D-3B15-74D9-13CA-D8A69EDF2FFC}"/>
              </a:ext>
            </a:extLst>
          </p:cNvPr>
          <p:cNvSpPr txBox="1"/>
          <p:nvPr/>
        </p:nvSpPr>
        <p:spPr>
          <a:xfrm>
            <a:off x="381282" y="324683"/>
            <a:ext cx="11810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 IMPLÉMENTATION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6FF53CAB-6FF2-07C4-CFC5-9CB08D32FD2D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79C798-2118-F8DA-A690-CCC857E71440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693CBE19-FB83-B1C4-8FD5-9F7755DA36FC}"/>
              </a:ext>
            </a:extLst>
          </p:cNvPr>
          <p:cNvSpPr txBox="1"/>
          <p:nvPr/>
        </p:nvSpPr>
        <p:spPr>
          <a:xfrm>
            <a:off x="762000" y="2171700"/>
            <a:ext cx="15849600" cy="655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 des mesures de sécurité 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/>
              <a:t>É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tablissement de la DDA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traitement des risques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divers plans d’actions/Implémentation et suivi des mesures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Comité de direction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Indicateurs d’efficacités /Audit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d'actions correctives /Audit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C5CE2445-35B0-F19F-FF75-E1B58E2CB5F8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18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247112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608810" y="0"/>
            <a:ext cx="4679190" cy="10287000"/>
            <a:chOff x="0" y="0"/>
            <a:chExt cx="623892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38875" cy="13716000"/>
            </a:xfrm>
            <a:custGeom>
              <a:avLst/>
              <a:gdLst/>
              <a:ahLst/>
              <a:cxnLst/>
              <a:rect l="l" t="t" r="r" b="b"/>
              <a:pathLst>
                <a:path w="6238875" h="13716000">
                  <a:moveTo>
                    <a:pt x="0" y="0"/>
                  </a:moveTo>
                  <a:lnTo>
                    <a:pt x="6238875" y="0"/>
                  </a:lnTo>
                  <a:lnTo>
                    <a:pt x="623887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45419" r="-14542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830190" y="6016182"/>
            <a:ext cx="6618248" cy="2284217"/>
          </a:xfrm>
          <a:custGeom>
            <a:avLst/>
            <a:gdLst/>
            <a:ahLst/>
            <a:cxnLst/>
            <a:rect l="l" t="t" r="r" b="b"/>
            <a:pathLst>
              <a:path w="6618248" h="2284217">
                <a:moveTo>
                  <a:pt x="0" y="0"/>
                </a:moveTo>
                <a:lnTo>
                  <a:pt x="6618248" y="0"/>
                </a:lnTo>
                <a:lnTo>
                  <a:pt x="6618248" y="2284217"/>
                </a:lnTo>
                <a:lnTo>
                  <a:pt x="0" y="2284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29226" y="560686"/>
            <a:ext cx="1047958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NOS INTERVENANTS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618360" y="5429250"/>
            <a:ext cx="10479584" cy="127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792121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JAMAL SAAD</a:t>
            </a:r>
          </a:p>
          <a:p>
            <a:pPr algn="ctr">
              <a:lnSpc>
                <a:spcPts val="5179"/>
              </a:lnSpc>
            </a:pPr>
            <a:endParaRPr lang="en-US" sz="3699" b="1" dirty="0">
              <a:solidFill>
                <a:srgbClr val="792121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53584" y="6610284"/>
            <a:ext cx="5659563" cy="162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 dirty="0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Directeur des </a:t>
            </a:r>
            <a:r>
              <a:rPr lang="en-US" sz="2682" dirty="0" err="1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opérations</a:t>
            </a:r>
            <a:r>
              <a:rPr lang="en-US" sz="2682" dirty="0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 </a:t>
            </a:r>
            <a:r>
              <a:rPr lang="en-US" sz="2682" dirty="0" err="1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cybersécurité</a:t>
            </a:r>
            <a:r>
              <a:rPr lang="en-US" sz="2682" dirty="0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 et intelligence </a:t>
            </a:r>
            <a:r>
              <a:rPr lang="en-US" sz="2682" dirty="0" err="1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économique</a:t>
            </a:r>
            <a:r>
              <a:rPr lang="en-US" sz="2682" dirty="0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 chez OGSBC.</a:t>
            </a:r>
          </a:p>
          <a:p>
            <a:pPr algn="ctr">
              <a:lnSpc>
                <a:spcPts val="2495"/>
              </a:lnSpc>
            </a:pPr>
            <a:endParaRPr lang="en-US" sz="2682" dirty="0">
              <a:solidFill>
                <a:srgbClr val="792121"/>
              </a:solidFill>
              <a:latin typeface="Intro Pro"/>
              <a:ea typeface="Intro Pro"/>
              <a:cs typeface="Intro Pro"/>
              <a:sym typeface="Intro Pro"/>
            </a:endParaRPr>
          </a:p>
          <a:p>
            <a:pPr algn="ctr">
              <a:lnSpc>
                <a:spcPts val="2495"/>
              </a:lnSpc>
            </a:pPr>
            <a:endParaRPr lang="en-US" sz="2682" dirty="0">
              <a:solidFill>
                <a:srgbClr val="792121"/>
              </a:solidFill>
              <a:latin typeface="Intro Pro"/>
              <a:ea typeface="Intro Pro"/>
              <a:cs typeface="Intro Pro"/>
              <a:sym typeface="Intro Pr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899142" y="5429250"/>
            <a:ext cx="5419335" cy="61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 err="1">
                <a:solidFill>
                  <a:srgbClr val="792121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Chaimae</a:t>
            </a:r>
            <a:r>
              <a:rPr lang="en-US" sz="3699" b="1" dirty="0">
                <a:solidFill>
                  <a:srgbClr val="792121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HAROUCHE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99686" y="6016182"/>
            <a:ext cx="6618248" cy="2284217"/>
          </a:xfrm>
          <a:custGeom>
            <a:avLst/>
            <a:gdLst/>
            <a:ahLst/>
            <a:cxnLst/>
            <a:rect l="l" t="t" r="r" b="b"/>
            <a:pathLst>
              <a:path w="6618248" h="2284217">
                <a:moveTo>
                  <a:pt x="0" y="0"/>
                </a:moveTo>
                <a:lnTo>
                  <a:pt x="6618248" y="0"/>
                </a:lnTo>
                <a:lnTo>
                  <a:pt x="6618248" y="2284217"/>
                </a:lnTo>
                <a:lnTo>
                  <a:pt x="0" y="2284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779028" y="6547423"/>
            <a:ext cx="5659563" cy="94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</a:pPr>
            <a:endParaRPr dirty="0"/>
          </a:p>
          <a:p>
            <a:pPr algn="ctr">
              <a:lnSpc>
                <a:spcPts val="3755"/>
              </a:lnSpc>
            </a:pPr>
            <a:r>
              <a:rPr lang="en-US" sz="2682" dirty="0" err="1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Consultante</a:t>
            </a:r>
            <a:r>
              <a:rPr lang="en-US" sz="2682" dirty="0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 </a:t>
            </a:r>
            <a:r>
              <a:rPr lang="en-US" sz="2682" dirty="0" err="1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en</a:t>
            </a:r>
            <a:r>
              <a:rPr lang="en-US" sz="2682" dirty="0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 </a:t>
            </a:r>
            <a:r>
              <a:rPr lang="en-US" sz="2682" dirty="0" err="1">
                <a:solidFill>
                  <a:srgbClr val="792121"/>
                </a:solidFill>
                <a:latin typeface="Times New Roman" panose="02020603050405020304" pitchFamily="18" charset="0"/>
                <a:ea typeface="Intro Pro"/>
                <a:cs typeface="Times New Roman" panose="02020603050405020304" pitchFamily="18" charset="0"/>
                <a:sym typeface="Intro Pro"/>
              </a:rPr>
              <a:t>cybersécurité</a:t>
            </a:r>
            <a:endParaRPr lang="en-US" sz="2682" dirty="0">
              <a:solidFill>
                <a:srgbClr val="792121"/>
              </a:solidFill>
              <a:latin typeface="Intro Pro"/>
              <a:ea typeface="Intro Pro"/>
              <a:cs typeface="Intro Pro"/>
              <a:sym typeface="Intro Pro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4169374" y="266028"/>
            <a:ext cx="3558061" cy="1243984"/>
            <a:chOff x="0" y="0"/>
            <a:chExt cx="4744081" cy="16586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2113098" y="2049705"/>
            <a:ext cx="3127538" cy="3127538"/>
          </a:xfrm>
          <a:custGeom>
            <a:avLst/>
            <a:gdLst/>
            <a:ahLst/>
            <a:cxnLst/>
            <a:rect l="l" t="t" r="r" b="b"/>
            <a:pathLst>
              <a:path w="3127538" h="3127538">
                <a:moveTo>
                  <a:pt x="0" y="0"/>
                </a:moveTo>
                <a:lnTo>
                  <a:pt x="3127538" y="0"/>
                </a:lnTo>
                <a:lnTo>
                  <a:pt x="3127538" y="3127538"/>
                </a:lnTo>
                <a:lnTo>
                  <a:pt x="0" y="31275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>
                <a:solidFill>
                  <a:srgbClr val="792121"/>
                </a:solidFill>
                <a:latin typeface="Intro Rust"/>
                <a:ea typeface="Intro Rust"/>
                <a:cs typeface="Intro Rust"/>
                <a:sym typeface="Intro Rust"/>
              </a:rPr>
              <a:t>1</a:t>
            </a:r>
          </a:p>
          <a:p>
            <a:pPr algn="r">
              <a:lnSpc>
                <a:spcPts val="4689"/>
              </a:lnSpc>
            </a:pPr>
            <a:endParaRPr lang="en-US" sz="4689">
              <a:solidFill>
                <a:srgbClr val="792121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3D79A2C6-CD51-31C9-9682-34CF94C25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09C5AB-C031-6E55-6DB3-AF04BF5C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655CCF1-B811-70F9-A912-EB4389546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426" y="1860059"/>
            <a:ext cx="2900700" cy="34576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9CCB05DE-E082-01A7-9CD7-6972F74E9F6C}"/>
              </a:ext>
            </a:extLst>
          </p:cNvPr>
          <p:cNvSpPr/>
          <p:nvPr/>
        </p:nvSpPr>
        <p:spPr>
          <a:xfrm>
            <a:off x="25400" y="-309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DF1059C9-B9E7-D6BA-435B-7CDC792D8318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9E89D61A-C8AD-B367-C053-5C007A3FD72F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5" name="TextBox 14">
            <a:extLst>
              <a:ext uri="{FF2B5EF4-FFF2-40B4-BE49-F238E27FC236}">
                <a16:creationId xmlns:a16="http://schemas.microsoft.com/office/drawing/2014/main" id="{3467E354-16B4-E86F-A4E2-6114311F0982}"/>
              </a:ext>
            </a:extLst>
          </p:cNvPr>
          <p:cNvSpPr txBox="1"/>
          <p:nvPr/>
        </p:nvSpPr>
        <p:spPr>
          <a:xfrm>
            <a:off x="381282" y="324683"/>
            <a:ext cx="11810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DÉMARCHE GLOBALE 27001:2022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E4DDE676-63F0-339A-D3F5-3CE0843AA6D4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3AB6AE34-937E-7C0E-F3D5-AD5C39C023A2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AC03E9F-DFA5-F799-99F5-B23D9684EF5C}"/>
              </a:ext>
            </a:extLst>
          </p:cNvPr>
          <p:cNvSpPr/>
          <p:nvPr/>
        </p:nvSpPr>
        <p:spPr>
          <a:xfrm>
            <a:off x="7271526" y="2476500"/>
            <a:ext cx="3744948" cy="749900"/>
          </a:xfrm>
          <a:prstGeom prst="rect">
            <a:avLst/>
          </a:prstGeom>
          <a:solidFill>
            <a:srgbClr val="FFCE3C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 27005:2022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D28740-4164-FC8B-8F33-A138E373859D}"/>
              </a:ext>
            </a:extLst>
          </p:cNvPr>
          <p:cNvSpPr/>
          <p:nvPr/>
        </p:nvSpPr>
        <p:spPr>
          <a:xfrm>
            <a:off x="7467599" y="4686300"/>
            <a:ext cx="3352799" cy="914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Analyse des risques</a:t>
            </a:r>
          </a:p>
        </p:txBody>
      </p:sp>
      <p:sp>
        <p:nvSpPr>
          <p:cNvPr id="31" name="Double flèche verticale 19">
            <a:extLst>
              <a:ext uri="{FF2B5EF4-FFF2-40B4-BE49-F238E27FC236}">
                <a16:creationId xmlns:a16="http://schemas.microsoft.com/office/drawing/2014/main" id="{E140BFEB-93BE-EB7F-D95B-191227F1E6BB}"/>
              </a:ext>
            </a:extLst>
          </p:cNvPr>
          <p:cNvSpPr/>
          <p:nvPr/>
        </p:nvSpPr>
        <p:spPr>
          <a:xfrm flipH="1">
            <a:off x="8991599" y="3321811"/>
            <a:ext cx="304800" cy="1301886"/>
          </a:xfrm>
          <a:prstGeom prst="upDownArrow">
            <a:avLst/>
          </a:prstGeom>
          <a:solidFill>
            <a:srgbClr val="090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27935D-97F2-DC79-D2F4-753CF54ED520}"/>
              </a:ext>
            </a:extLst>
          </p:cNvPr>
          <p:cNvSpPr/>
          <p:nvPr/>
        </p:nvSpPr>
        <p:spPr>
          <a:xfrm>
            <a:off x="2748574" y="4686300"/>
            <a:ext cx="31242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Besoins et contraintes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5605C8-2199-D631-43C3-6D3D45149C09}"/>
              </a:ext>
            </a:extLst>
          </p:cNvPr>
          <p:cNvSpPr/>
          <p:nvPr/>
        </p:nvSpPr>
        <p:spPr>
          <a:xfrm>
            <a:off x="12496800" y="4661797"/>
            <a:ext cx="32766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Traitement des risques</a:t>
            </a:r>
          </a:p>
        </p:txBody>
      </p:sp>
      <p:sp>
        <p:nvSpPr>
          <p:cNvPr id="34" name="Flèche droite 17">
            <a:extLst>
              <a:ext uri="{FF2B5EF4-FFF2-40B4-BE49-F238E27FC236}">
                <a16:creationId xmlns:a16="http://schemas.microsoft.com/office/drawing/2014/main" id="{82CD88FB-9202-8D8C-D9CB-50604B72E10D}"/>
              </a:ext>
            </a:extLst>
          </p:cNvPr>
          <p:cNvSpPr/>
          <p:nvPr/>
        </p:nvSpPr>
        <p:spPr>
          <a:xfrm>
            <a:off x="6002042" y="4992877"/>
            <a:ext cx="1336288" cy="301245"/>
          </a:xfrm>
          <a:prstGeom prst="rightArrow">
            <a:avLst/>
          </a:prstGeom>
          <a:solidFill>
            <a:srgbClr val="090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5" name="Flèche droite 17">
            <a:extLst>
              <a:ext uri="{FF2B5EF4-FFF2-40B4-BE49-F238E27FC236}">
                <a16:creationId xmlns:a16="http://schemas.microsoft.com/office/drawing/2014/main" id="{AD558B06-7E86-9E80-45B8-250EE9C5A89D}"/>
              </a:ext>
            </a:extLst>
          </p:cNvPr>
          <p:cNvSpPr/>
          <p:nvPr/>
        </p:nvSpPr>
        <p:spPr>
          <a:xfrm>
            <a:off x="11027360" y="4992877"/>
            <a:ext cx="1336288" cy="301245"/>
          </a:xfrm>
          <a:prstGeom prst="rightArrow">
            <a:avLst/>
          </a:prstGeom>
          <a:solidFill>
            <a:srgbClr val="090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BF2F42-99EA-AE30-3F79-8D1AE42B9223}"/>
              </a:ext>
            </a:extLst>
          </p:cNvPr>
          <p:cNvSpPr/>
          <p:nvPr/>
        </p:nvSpPr>
        <p:spPr>
          <a:xfrm>
            <a:off x="8000070" y="6458434"/>
            <a:ext cx="2287859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 27001:2022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0F5B3C-5648-B005-46E9-96777F0F8F0C}"/>
              </a:ext>
            </a:extLst>
          </p:cNvPr>
          <p:cNvSpPr/>
          <p:nvPr/>
        </p:nvSpPr>
        <p:spPr>
          <a:xfrm>
            <a:off x="7772400" y="8248725"/>
            <a:ext cx="2733905" cy="108577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Clauses 4 à 8 ISO 27001</a:t>
            </a:r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:2022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D9D2ED-3989-6030-5C8C-548E2A456376}"/>
              </a:ext>
            </a:extLst>
          </p:cNvPr>
          <p:cNvSpPr/>
          <p:nvPr/>
        </p:nvSpPr>
        <p:spPr>
          <a:xfrm>
            <a:off x="2792450" y="6291197"/>
            <a:ext cx="2617750" cy="914400"/>
          </a:xfrm>
          <a:prstGeom prst="rect">
            <a:avLst/>
          </a:prstGeom>
          <a:solidFill>
            <a:srgbClr val="FFE469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 27002:2022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57042C-6891-0485-FE49-50AF4C19E050}"/>
              </a:ext>
            </a:extLst>
          </p:cNvPr>
          <p:cNvSpPr/>
          <p:nvPr/>
        </p:nvSpPr>
        <p:spPr>
          <a:xfrm>
            <a:off x="2770679" y="8248725"/>
            <a:ext cx="3124199" cy="1085776"/>
          </a:xfrm>
          <a:prstGeom prst="rect">
            <a:avLst/>
          </a:prstGeom>
          <a:solidFill>
            <a:srgbClr val="F5800B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SMSI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BC6E37-A3DE-FDBD-73D4-30EEEE585E42}"/>
              </a:ext>
            </a:extLst>
          </p:cNvPr>
          <p:cNvSpPr/>
          <p:nvPr/>
        </p:nvSpPr>
        <p:spPr>
          <a:xfrm>
            <a:off x="11734800" y="8420099"/>
            <a:ext cx="3276600" cy="9143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Gérées selon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2378C5E6-8986-3A59-3E59-41A8B667E38D}"/>
              </a:ext>
            </a:extLst>
          </p:cNvPr>
          <p:cNvCxnSpPr>
            <a:cxnSpLocks/>
          </p:cNvCxnSpPr>
          <p:nvPr/>
        </p:nvCxnSpPr>
        <p:spPr>
          <a:xfrm>
            <a:off x="5494368" y="6654331"/>
            <a:ext cx="2421533" cy="4062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0335727-39AE-F2CC-4BAD-18C1FCFDACCE}"/>
              </a:ext>
            </a:extLst>
          </p:cNvPr>
          <p:cNvCxnSpPr>
            <a:cxnSpLocks/>
          </p:cNvCxnSpPr>
          <p:nvPr/>
        </p:nvCxnSpPr>
        <p:spPr>
          <a:xfrm flipH="1">
            <a:off x="5916648" y="7505700"/>
            <a:ext cx="2922552" cy="1371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7B5B135-9DCF-093A-1F31-0ECB750D6F38}"/>
              </a:ext>
            </a:extLst>
          </p:cNvPr>
          <p:cNvCxnSpPr>
            <a:cxnSpLocks/>
          </p:cNvCxnSpPr>
          <p:nvPr/>
        </p:nvCxnSpPr>
        <p:spPr>
          <a:xfrm flipH="1">
            <a:off x="10360542" y="5701539"/>
            <a:ext cx="2969275" cy="1334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2A655F5-7ABB-0F1F-2910-6B1F5776A625}"/>
              </a:ext>
            </a:extLst>
          </p:cNvPr>
          <p:cNvCxnSpPr>
            <a:cxnSpLocks/>
          </p:cNvCxnSpPr>
          <p:nvPr/>
        </p:nvCxnSpPr>
        <p:spPr>
          <a:xfrm flipV="1">
            <a:off x="10564237" y="8791613"/>
            <a:ext cx="1021745" cy="223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550EBA05-AD99-5AA8-84E5-7E813F2635AA}"/>
              </a:ext>
            </a:extLst>
          </p:cNvPr>
          <p:cNvSpPr txBox="1"/>
          <p:nvPr/>
        </p:nvSpPr>
        <p:spPr>
          <a:xfrm>
            <a:off x="13788613" y="6504682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mesures </a:t>
            </a: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protection</a:t>
            </a:r>
            <a:endParaRPr lang="fr-F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DD00FEDE-0274-7CC7-D223-68F4E3FCA8C9}"/>
              </a:ext>
            </a:extLst>
          </p:cNvPr>
          <p:cNvCxnSpPr>
            <a:cxnSpLocks/>
          </p:cNvCxnSpPr>
          <p:nvPr/>
        </p:nvCxnSpPr>
        <p:spPr>
          <a:xfrm>
            <a:off x="14135100" y="7505700"/>
            <a:ext cx="0" cy="845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7">
            <a:extLst>
              <a:ext uri="{FF2B5EF4-FFF2-40B4-BE49-F238E27FC236}">
                <a16:creationId xmlns:a16="http://schemas.microsoft.com/office/drawing/2014/main" id="{7FFE0E25-63C6-AC8B-6641-0539CACDDB1E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19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208933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59FE1AD4-907F-414C-83AE-7AD9FB97085F}"/>
              </a:ext>
            </a:extLst>
          </p:cNvPr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61CBF4D5-D581-F4B7-16C5-3F621EBCA5B3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1BFC4478-770A-9515-CFCE-0C3B76CBE416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TextBox 14">
            <a:extLst>
              <a:ext uri="{FF2B5EF4-FFF2-40B4-BE49-F238E27FC236}">
                <a16:creationId xmlns:a16="http://schemas.microsoft.com/office/drawing/2014/main" id="{5456A757-2F0F-A04A-4625-A94D6CFBC874}"/>
              </a:ext>
            </a:extLst>
          </p:cNvPr>
          <p:cNvSpPr txBox="1"/>
          <p:nvPr/>
        </p:nvSpPr>
        <p:spPr>
          <a:xfrm>
            <a:off x="381282" y="324683"/>
            <a:ext cx="11810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SMSI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7D4DC0F0-5FDE-B8D4-DDC4-2C0B973289C8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A18BD6EF-74C5-C8ED-DE0D-BE5741FD54D4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AB3D9B9-449F-EB18-7C59-1966A99C6432}"/>
              </a:ext>
            </a:extLst>
          </p:cNvPr>
          <p:cNvSpPr/>
          <p:nvPr/>
        </p:nvSpPr>
        <p:spPr>
          <a:xfrm>
            <a:off x="3581400" y="2781300"/>
            <a:ext cx="4876800" cy="99060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Rôles et responsabilité de la politique SMSI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8C6EB-FC5E-BA13-FAA0-186526C38256}"/>
              </a:ext>
            </a:extLst>
          </p:cNvPr>
          <p:cNvSpPr/>
          <p:nvPr/>
        </p:nvSpPr>
        <p:spPr>
          <a:xfrm>
            <a:off x="8496300" y="2785533"/>
            <a:ext cx="4876800" cy="99060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Périmètre du SMSI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B46C6-4629-8BDA-0376-68325FD8ED23}"/>
              </a:ext>
            </a:extLst>
          </p:cNvPr>
          <p:cNvSpPr/>
          <p:nvPr/>
        </p:nvSpPr>
        <p:spPr>
          <a:xfrm>
            <a:off x="3581400" y="3848100"/>
            <a:ext cx="3047999" cy="99060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d’analyse de risques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83C271-5AD8-EB5F-AB44-D1C3DD873F0F}"/>
              </a:ext>
            </a:extLst>
          </p:cNvPr>
          <p:cNvSpPr/>
          <p:nvPr/>
        </p:nvSpPr>
        <p:spPr>
          <a:xfrm>
            <a:off x="3581399" y="4948426"/>
            <a:ext cx="3047999" cy="990599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 de traitement du risque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5793CA-460C-A5D7-D4E1-D068DA3738E4}"/>
              </a:ext>
            </a:extLst>
          </p:cNvPr>
          <p:cNvSpPr/>
          <p:nvPr/>
        </p:nvSpPr>
        <p:spPr>
          <a:xfrm>
            <a:off x="3581399" y="6100844"/>
            <a:ext cx="3047999" cy="87145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du risque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2D7DA8-6E45-98EA-AF42-C314F4ECBCCF}"/>
              </a:ext>
            </a:extLst>
          </p:cNvPr>
          <p:cNvSpPr/>
          <p:nvPr/>
        </p:nvSpPr>
        <p:spPr>
          <a:xfrm>
            <a:off x="3555998" y="7092487"/>
            <a:ext cx="3073399" cy="87145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Politique de sécurité et directives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D4962-6F38-DBBF-BFC0-FB8AF8D19B01}"/>
              </a:ext>
            </a:extLst>
          </p:cNvPr>
          <p:cNvSpPr/>
          <p:nvPr/>
        </p:nvSpPr>
        <p:spPr>
          <a:xfrm>
            <a:off x="3555998" y="8060969"/>
            <a:ext cx="3073398" cy="105643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Procédures de sécurité et mesures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B60D6F-3C54-A806-BA8C-A3902D958045}"/>
              </a:ext>
            </a:extLst>
          </p:cNvPr>
          <p:cNvSpPr/>
          <p:nvPr/>
        </p:nvSpPr>
        <p:spPr>
          <a:xfrm>
            <a:off x="3581399" y="9226086"/>
            <a:ext cx="9791701" cy="87145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Déclaration d’applicabilité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1218D-5089-B7EA-4123-93BF323170FD}"/>
              </a:ext>
            </a:extLst>
          </p:cNvPr>
          <p:cNvSpPr/>
          <p:nvPr/>
        </p:nvSpPr>
        <p:spPr>
          <a:xfrm>
            <a:off x="6654798" y="3868983"/>
            <a:ext cx="3547531" cy="129768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Comités de revues de direction</a:t>
            </a:r>
          </a:p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Comité de suivi sécurité opérationnels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811518-7943-E787-5A35-D0F7481E20A6}"/>
              </a:ext>
            </a:extLst>
          </p:cNvPr>
          <p:cNvSpPr/>
          <p:nvPr/>
        </p:nvSpPr>
        <p:spPr>
          <a:xfrm>
            <a:off x="6637864" y="5230521"/>
            <a:ext cx="3547533" cy="1079441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d’équipes</a:t>
            </a:r>
          </a:p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formation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27579A-B236-A6A3-83FE-5A709AB12B6C}"/>
              </a:ext>
            </a:extLst>
          </p:cNvPr>
          <p:cNvSpPr/>
          <p:nvPr/>
        </p:nvSpPr>
        <p:spPr>
          <a:xfrm>
            <a:off x="6637864" y="6347329"/>
            <a:ext cx="3547533" cy="88041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Procédure de communication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4077C-68D5-19FA-F2FE-483E4852345D}"/>
              </a:ext>
            </a:extLst>
          </p:cNvPr>
          <p:cNvSpPr/>
          <p:nvPr/>
        </p:nvSpPr>
        <p:spPr>
          <a:xfrm>
            <a:off x="6671732" y="7301679"/>
            <a:ext cx="3488266" cy="87145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Procédure de supervision permanente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CF1B18-E503-4D9E-B5FA-C790E63FECF6}"/>
              </a:ext>
            </a:extLst>
          </p:cNvPr>
          <p:cNvSpPr/>
          <p:nvPr/>
        </p:nvSpPr>
        <p:spPr>
          <a:xfrm>
            <a:off x="6654795" y="8236990"/>
            <a:ext cx="3547533" cy="88041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Contrôles opérationnels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18E69-237D-6AD3-6F78-EB5BF959BFF3}"/>
              </a:ext>
            </a:extLst>
          </p:cNvPr>
          <p:cNvSpPr/>
          <p:nvPr/>
        </p:nvSpPr>
        <p:spPr>
          <a:xfrm>
            <a:off x="10257269" y="3868983"/>
            <a:ext cx="1477531" cy="1274517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du SMSI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E67518-C35F-1623-3EF0-887446E1AA29}"/>
              </a:ext>
            </a:extLst>
          </p:cNvPr>
          <p:cNvSpPr/>
          <p:nvPr/>
        </p:nvSpPr>
        <p:spPr>
          <a:xfrm>
            <a:off x="11789740" y="3865061"/>
            <a:ext cx="1583360" cy="1274517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Usages du SMSI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7C9551-DE18-DF7F-8BCF-466509ECE7C0}"/>
              </a:ext>
            </a:extLst>
          </p:cNvPr>
          <p:cNvSpPr/>
          <p:nvPr/>
        </p:nvSpPr>
        <p:spPr>
          <a:xfrm>
            <a:off x="10227728" y="5236350"/>
            <a:ext cx="3145372" cy="195664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Procédures de gestion documentaire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FD488B-CFBE-CD16-4757-3DA8E1358ACB}"/>
              </a:ext>
            </a:extLst>
          </p:cNvPr>
          <p:cNvSpPr/>
          <p:nvPr/>
        </p:nvSpPr>
        <p:spPr>
          <a:xfrm>
            <a:off x="10257268" y="7301678"/>
            <a:ext cx="3115831" cy="1815725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Procédures et programme</a:t>
            </a:r>
          </a:p>
          <a:p>
            <a:pPr algn="ctr" defTabSz="457200"/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D’audit interne du SMSI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A63CB75-0365-5F71-B3E7-75E087488CA7}"/>
              </a:ext>
            </a:extLst>
          </p:cNvPr>
          <p:cNvSpPr txBox="1"/>
          <p:nvPr/>
        </p:nvSpPr>
        <p:spPr>
          <a:xfrm>
            <a:off x="381282" y="1774836"/>
            <a:ext cx="13487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de Management de la Sécurité de l'Information (SMSI)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B754B41D-F860-0F53-BA6E-3E35C0428284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20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264780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8888" b="-38888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6771512" y="9190615"/>
            <a:ext cx="975576" cy="61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21</a:t>
            </a: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ADBCD585-E0F1-1E4A-CF06-ECCEB7F9AACB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4788E0B9-9367-BDE3-EE98-C0A0B3A00A9D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EC9C7253-B8C4-4877-63CE-47C0E0E82BC7}"/>
              </a:ext>
            </a:extLst>
          </p:cNvPr>
          <p:cNvSpPr txBox="1"/>
          <p:nvPr/>
        </p:nvSpPr>
        <p:spPr>
          <a:xfrm>
            <a:off x="381282" y="324683"/>
            <a:ext cx="1333471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EXIGENCES RELATIVES À LA DOCUMENTATION</a:t>
            </a:r>
            <a:br>
              <a:rPr lang="fr-FR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18E4402B-0361-22F2-46A4-A1DD7A8B85B0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43F653BD-D629-8DC2-377A-DF8801A1613E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66781A90-84A2-60A5-8DD5-8BE0885F8C1E}"/>
              </a:ext>
            </a:extLst>
          </p:cNvPr>
          <p:cNvSpPr txBox="1"/>
          <p:nvPr/>
        </p:nvSpPr>
        <p:spPr>
          <a:xfrm>
            <a:off x="740356" y="1743307"/>
            <a:ext cx="16807288" cy="830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 d’enregistrements [Management]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du SMSI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Compte-rendu des comités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Comités de revue de direction, comités opérationnels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d’audits internes ou externes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Approbation des correspondances (CV, rôles et responsabilités)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Contrats signés (fournisseurs, prestataires, sous-traitants,..)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de communication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d’analyse de risques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de plans d’actions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C8BE6-F47C-6EFC-B9A2-178C30278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54DD1F3-526E-A247-EA3A-FCDB8172E30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F961B8E-A196-AB7B-E0E1-E83CB719340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8654ADF8-F438-D5A2-3613-1AB82D2F9BE2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22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91D494B0-B655-81E3-599E-AE5A8944706D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4AEBAD9B-C7DD-7D73-937B-4B03B18B87AF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6D72EEDE-F40E-7A3F-AE5E-2046799AF49B}"/>
              </a:ext>
            </a:extLst>
          </p:cNvPr>
          <p:cNvSpPr txBox="1"/>
          <p:nvPr/>
        </p:nvSpPr>
        <p:spPr>
          <a:xfrm>
            <a:off x="381282" y="324683"/>
            <a:ext cx="1333471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EXIGENCES RELATIVES À LA DOCUMENTATION</a:t>
            </a:r>
            <a:br>
              <a:rPr lang="fr-FR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CB199859-66B0-0430-9CC4-B2E6282EC003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396EDF40-B4BC-FE9C-DC07-56B592D8E934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AC96368C-F04E-FEEF-5A52-229D042E83E5}"/>
              </a:ext>
            </a:extLst>
          </p:cNvPr>
          <p:cNvSpPr txBox="1"/>
          <p:nvPr/>
        </p:nvSpPr>
        <p:spPr>
          <a:xfrm>
            <a:off x="740356" y="2267586"/>
            <a:ext cx="16807288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 d ’enregistrements [Sécurité]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Rapports d’audits de sécurité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Rapports d’incidents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Enregistrement de la supervision permanente (logs)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Enregistrements des contrôles opérationnels</a:t>
            </a:r>
          </a:p>
        </p:txBody>
      </p:sp>
    </p:spTree>
    <p:extLst>
      <p:ext uri="{BB962C8B-B14F-4D97-AF65-F5344CB8AC3E}">
        <p14:creationId xmlns:p14="http://schemas.microsoft.com/office/powerpoint/2010/main" val="284879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0D361-947F-A3C1-0A07-D931D421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16C134-4F4E-6D35-D251-5A44BA8671A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FB5156-6D5F-55C1-85FD-06BAA3BEEF79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CF7483AF-0B11-26D3-89C8-AA642A1C2D46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23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73D14CFA-C6C6-2A16-E065-3A817A045D00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AFE393A5-8276-917A-74BC-C9149061C58E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57EFBC9A-8C65-5320-C3BA-8930DD3931ED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DÉMARCHE ISO 27003:2022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872438CE-7549-29CB-716A-2D554F4CBEA7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133AA398-2345-7E81-7CA7-F5333314570B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F6CC50A3-9586-08AC-DD59-8652C3F97AF7}"/>
              </a:ext>
            </a:extLst>
          </p:cNvPr>
          <p:cNvSpPr txBox="1"/>
          <p:nvPr/>
        </p:nvSpPr>
        <p:spPr>
          <a:xfrm>
            <a:off x="740356" y="2267586"/>
            <a:ext cx="16807288" cy="664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 un ensemble d’étapes à suivre pour implémenter un SMSI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norme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Constitue un support à l’implémentation des clauses 4 à 10 de l’ISO 27001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:2022</a:t>
            </a: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 dans l’établissement des politiques, des procédures et des contrôles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l’implémentation du SMSI par une approche basée sur :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définition des enjeux de l’entreprise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analyse de la situation actuelle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analyse de risques</a:t>
            </a:r>
          </a:p>
        </p:txBody>
      </p:sp>
    </p:spTree>
    <p:extLst>
      <p:ext uri="{BB962C8B-B14F-4D97-AF65-F5344CB8AC3E}">
        <p14:creationId xmlns:p14="http://schemas.microsoft.com/office/powerpoint/2010/main" val="651726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C878-3479-9925-B63A-4D744FB27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5309825-980C-ECA5-E587-6851ED672C50}"/>
              </a:ext>
            </a:extLst>
          </p:cNvPr>
          <p:cNvGrpSpPr/>
          <p:nvPr/>
        </p:nvGrpSpPr>
        <p:grpSpPr>
          <a:xfrm>
            <a:off x="0" y="11430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2588252-DCE4-B376-3303-E6271413656B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95FD501-2C55-C23F-0B81-DB8DA0ABD1AE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24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D1D41727-CD4B-95AD-B7B3-D74B97CCCDE9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1AA5D941-A004-7344-8E49-EF6560901E28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F7218268-2573-B33F-58FA-03B9FA5DEAA2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LA NORME ISO 27003:2022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6736EE89-693A-5287-0267-9CF9FF377158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62569FB2-76E8-ACD8-04E8-5AAC68DA0E80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12164F5-40C1-7045-6A3E-BBA5F6A78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699433"/>
            <a:ext cx="14173200" cy="726288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830DA41-CB41-57F8-0276-0D51E47BA65B}"/>
              </a:ext>
            </a:extLst>
          </p:cNvPr>
          <p:cNvSpPr txBox="1"/>
          <p:nvPr/>
        </p:nvSpPr>
        <p:spPr>
          <a:xfrm>
            <a:off x="381282" y="1686085"/>
            <a:ext cx="12267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d’implémentation général</a:t>
            </a:r>
          </a:p>
        </p:txBody>
      </p:sp>
    </p:spTree>
    <p:extLst>
      <p:ext uri="{BB962C8B-B14F-4D97-AF65-F5344CB8AC3E}">
        <p14:creationId xmlns:p14="http://schemas.microsoft.com/office/powerpoint/2010/main" val="2589017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71C5C-A233-5DE2-D9FA-46D60CD59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8F66BC-DA8D-5E12-D86F-21C086F9F4BE}"/>
              </a:ext>
            </a:extLst>
          </p:cNvPr>
          <p:cNvGrpSpPr/>
          <p:nvPr/>
        </p:nvGrpSpPr>
        <p:grpSpPr>
          <a:xfrm>
            <a:off x="0" y="-3810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776EE73-F4FD-26AB-6C87-4A76E794D917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D1D09B89-359A-3745-1A26-6BBD73885490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25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DDD45DAB-A9D2-CA84-2FB5-ED2135A86CFC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E45EE2CF-F69A-B7A2-3111-56D0E2460E6B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A267983C-974C-7D5F-204E-723BBDC983C1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DES RISQUE ISO 27005:2022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003ECC38-38E1-C150-55AB-E5EB0A3A8ECC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BA47B88-FAF5-EBD3-A4A7-C4DE4EDB8E5C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71F46B63-00C2-939F-8FA2-F069A2FC1315}"/>
              </a:ext>
            </a:extLst>
          </p:cNvPr>
          <p:cNvSpPr txBox="1"/>
          <p:nvPr/>
        </p:nvSpPr>
        <p:spPr>
          <a:xfrm>
            <a:off x="740356" y="2267586"/>
            <a:ext cx="16807288" cy="655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gestion adaptée des risques inhérents au SI conduit à un SMSI opérationnel et efficace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Démarche :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des risques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 et priorisation des risques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des risques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Revue et acceptation des risques liés au SI</a:t>
            </a:r>
          </a:p>
        </p:txBody>
      </p:sp>
    </p:spTree>
    <p:extLst>
      <p:ext uri="{BB962C8B-B14F-4D97-AF65-F5344CB8AC3E}">
        <p14:creationId xmlns:p14="http://schemas.microsoft.com/office/powerpoint/2010/main" val="383109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41B8C-A5EC-C5A5-39D7-AD5E3239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2220DCD-B985-910B-CCC0-EF57D59C617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E3C339D-CF13-FC7E-74F8-22F0EE872E6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F86B8A8F-9AEF-9719-FA2D-5A32957D209C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26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41F46FF8-5583-BF25-A4E4-050A9A45332C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A02CC494-6C68-E480-5F66-1796E436095D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2230434B-BEF1-DA87-32BF-F7B73772F4CE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RETOUR D’EXPÉRIENCE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410FFFD0-3D51-DA83-1AEC-EC309463E9F6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08312F20-09F2-9AD7-733D-86AA9E4961AA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4B2CF998-C727-D2D3-477F-4F1B4267563C}"/>
              </a:ext>
            </a:extLst>
          </p:cNvPr>
          <p:cNvSpPr txBox="1"/>
          <p:nvPr/>
        </p:nvSpPr>
        <p:spPr>
          <a:xfrm>
            <a:off x="740356" y="2132633"/>
            <a:ext cx="16807288" cy="747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Quel périmètre?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 l’objectif de la certification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Conformité à la réglementation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Conformité à une exigence client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Gain de compétitivité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Périmètre réduit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sur les processus critiques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«  approche risque» même sur le processus de certification en lui-même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SMSI : Difficile, lourd, couteux à maintenir sur un périmètre étendu</a:t>
            </a:r>
          </a:p>
        </p:txBody>
      </p:sp>
    </p:spTree>
    <p:extLst>
      <p:ext uri="{BB962C8B-B14F-4D97-AF65-F5344CB8AC3E}">
        <p14:creationId xmlns:p14="http://schemas.microsoft.com/office/powerpoint/2010/main" val="3783394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AD7D-4D6F-EC7F-EF4E-48BAAF99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BCE42B-087D-225E-494D-DB86F64F760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B37616B-30D7-084E-80B1-5B6A05A964E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CDFA0ED-1A2E-6B5E-9ECB-0DDA61AF2AD3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27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C7DCF3BA-B2CA-8951-E8A3-7AC1757A4C13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6EA073B6-8285-96A6-9602-9EA9CB0A33B1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32060119-FF48-AA78-B843-31B1B0EE0844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RETOUR D’EXPÉRIENCE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6C478390-FF4C-546A-8FE2-5727A9B711C8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25224E7D-4EEB-59BC-9AA5-BABDE1CA3D79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A63CB2FB-8CEE-60B0-116F-96650131FCD0}"/>
              </a:ext>
            </a:extLst>
          </p:cNvPr>
          <p:cNvSpPr txBox="1"/>
          <p:nvPr/>
        </p:nvSpPr>
        <p:spPr>
          <a:xfrm>
            <a:off x="740356" y="2267586"/>
            <a:ext cx="16807288" cy="640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Entreprises multinationales </a:t>
            </a:r>
          </a:p>
          <a:p>
            <a:pPr marL="1028700" lvl="1" indent="-5715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certification par étapes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Zones géologiques (par pays)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 métiers ou par secteurs d’activités</a:t>
            </a:r>
          </a:p>
          <a:p>
            <a:pPr marL="571500" indent="-5715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ISO 9001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:2015</a:t>
            </a: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facilite le processus</a:t>
            </a:r>
          </a:p>
          <a:p>
            <a:pPr marL="1028700" lvl="1" indent="-5715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même approche managériale</a:t>
            </a:r>
          </a:p>
          <a:p>
            <a:pPr marL="1028700" lvl="1" indent="-5715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procédures et une organisation existantes</a:t>
            </a:r>
          </a:p>
          <a:p>
            <a:pPr marL="1028700" lvl="1" indent="-5715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équipe dirigeante ayant déjà été impliquée Dans un processus de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3872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875F-8EAB-1584-4F40-619AA8BBC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BAFC2B-1892-F803-7672-ABF44972418C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D63900-C682-9811-A652-FCD073C97B0D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E323D844-10BC-8EC4-8EF3-C24691844B09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28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A97404B6-CF29-08DD-1F68-361483434053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14529F82-60F0-7D9A-4B9D-2C37759D8EAB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188E8A88-A9A9-034B-3590-5441F2887701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GRANDES CLASSES D’INDICATEURS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14C7E9D2-9486-D2DA-8C0B-7DC507EF8D4A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9D8F6D6-A218-8AAE-D845-63D211FF9B2C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A4ECAFD3-4899-D38C-F03F-84D928086D8B}"/>
              </a:ext>
            </a:extLst>
          </p:cNvPr>
          <p:cNvSpPr txBox="1"/>
          <p:nvPr/>
        </p:nvSpPr>
        <p:spPr>
          <a:xfrm>
            <a:off x="740356" y="1756622"/>
            <a:ext cx="16807288" cy="830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Avancement du déploiement du SMSI</a:t>
            </a:r>
          </a:p>
          <a:p>
            <a:pPr lvl="1">
              <a:lnSpc>
                <a:spcPct val="150000"/>
              </a:lnSpc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Mon projet SMSI suit-il correctement sa feuille de route ?</a:t>
            </a:r>
          </a:p>
          <a:p>
            <a:pPr lvl="1">
              <a:lnSpc>
                <a:spcPct val="150000"/>
              </a:lnSpc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Les «projets» de mon plan de traitement suivent-ils correctement leur feuille de route?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du SMSI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je suis les procédures SMSI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Efficacité</a:t>
            </a: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SMSI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je m’améliore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(application) des procédures sécurité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mes procédures sécurité sont appliquées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Efficacité des mesures de sécurité opérationnelle</a:t>
            </a:r>
          </a:p>
        </p:txBody>
      </p:sp>
    </p:spTree>
    <p:extLst>
      <p:ext uri="{BB962C8B-B14F-4D97-AF65-F5344CB8AC3E}">
        <p14:creationId xmlns:p14="http://schemas.microsoft.com/office/powerpoint/2010/main" val="413935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1A34-912B-B7DC-F8F0-029B6F30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DA305D-29F2-5BAB-56CE-FF36C7416653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2832B68-2CB5-0151-351D-126986099653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4D14F9A4-43C1-B158-EF3A-0FC9C8EA0B15}"/>
              </a:ext>
            </a:extLst>
          </p:cNvPr>
          <p:cNvSpPr/>
          <p:nvPr/>
        </p:nvSpPr>
        <p:spPr>
          <a:xfrm>
            <a:off x="0" y="5600700"/>
            <a:ext cx="18300651" cy="4658424"/>
          </a:xfrm>
          <a:custGeom>
            <a:avLst/>
            <a:gdLst/>
            <a:ahLst/>
            <a:cxnLst/>
            <a:rect l="l" t="t" r="r" b="b"/>
            <a:pathLst>
              <a:path w="18300651" h="4658424">
                <a:moveTo>
                  <a:pt x="0" y="0"/>
                </a:moveTo>
                <a:lnTo>
                  <a:pt x="18300651" y="0"/>
                </a:lnTo>
                <a:lnTo>
                  <a:pt x="18300651" y="4658424"/>
                </a:lnTo>
                <a:lnTo>
                  <a:pt x="0" y="4658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B5F46AA0-A6EE-4523-6CE9-AF51C90DAE2C}"/>
              </a:ext>
            </a:extLst>
          </p:cNvPr>
          <p:cNvSpPr txBox="1"/>
          <p:nvPr/>
        </p:nvSpPr>
        <p:spPr>
          <a:xfrm>
            <a:off x="16873248" y="9386864"/>
            <a:ext cx="975576" cy="62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</a:t>
            </a:r>
          </a:p>
        </p:txBody>
      </p:sp>
      <p:grpSp>
        <p:nvGrpSpPr>
          <p:cNvPr id="46" name="Group 15">
            <a:extLst>
              <a:ext uri="{FF2B5EF4-FFF2-40B4-BE49-F238E27FC236}">
                <a16:creationId xmlns:a16="http://schemas.microsoft.com/office/drawing/2014/main" id="{B631418C-B18A-BC45-CA35-1BF975D47DB3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B35060C-D4FD-9805-CE13-6171BBA03202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</p:sp>
      </p:grpSp>
      <p:sp>
        <p:nvSpPr>
          <p:cNvPr id="70" name="TextBox 9">
            <a:extLst>
              <a:ext uri="{FF2B5EF4-FFF2-40B4-BE49-F238E27FC236}">
                <a16:creationId xmlns:a16="http://schemas.microsoft.com/office/drawing/2014/main" id="{D05C0C51-AAC7-F9F9-DF4D-B2FD8D8F6129}"/>
              </a:ext>
            </a:extLst>
          </p:cNvPr>
          <p:cNvSpPr txBox="1"/>
          <p:nvPr/>
        </p:nvSpPr>
        <p:spPr>
          <a:xfrm>
            <a:off x="4572000" y="3253357"/>
            <a:ext cx="8555170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QUI SOMMES-NOUS ?</a:t>
            </a:r>
          </a:p>
        </p:txBody>
      </p:sp>
      <p:sp>
        <p:nvSpPr>
          <p:cNvPr id="71" name="TextBox 10">
            <a:extLst>
              <a:ext uri="{FF2B5EF4-FFF2-40B4-BE49-F238E27FC236}">
                <a16:creationId xmlns:a16="http://schemas.microsoft.com/office/drawing/2014/main" id="{8DA0663D-D4A5-ACBD-DE64-4D23F3D86959}"/>
              </a:ext>
            </a:extLst>
          </p:cNvPr>
          <p:cNvSpPr txBox="1"/>
          <p:nvPr/>
        </p:nvSpPr>
        <p:spPr>
          <a:xfrm>
            <a:off x="1371600" y="7502887"/>
            <a:ext cx="15163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99"/>
              </a:lnSpc>
            </a:pP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OGSBC </a:t>
            </a:r>
            <a:r>
              <a:rPr lang="en-US" sz="3600" dirty="0" err="1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est</a:t>
            </a: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un cabinet de Conseil, </a:t>
            </a:r>
            <a:r>
              <a:rPr lang="en-US" sz="3600" dirty="0" err="1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d’Audit</a:t>
            </a: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600" dirty="0" err="1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en</a:t>
            </a: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cyber </a:t>
            </a:r>
            <a:r>
              <a:rPr lang="en-US" sz="3600" dirty="0" err="1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sécurité</a:t>
            </a: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3600" dirty="0" err="1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délivre</a:t>
            </a: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des services de gestion des infrastructures et de </a:t>
            </a:r>
            <a:r>
              <a:rPr lang="en-US" sz="3600" dirty="0" err="1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sécurité</a:t>
            </a: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de </a:t>
            </a:r>
            <a:r>
              <a:rPr lang="en-US" sz="3600" dirty="0" err="1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l’information</a:t>
            </a:r>
            <a:r>
              <a:rPr lang="en-US" sz="3600" dirty="0">
                <a:solidFill>
                  <a:srgbClr val="2A0947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66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EC362-D5F5-4B48-1035-B86B1806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3A9A9C-3A7F-5183-0F6E-7BC687D5B57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4420311-A7ED-D4EA-BABC-020F23DB5811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41030E6-3332-EDD4-1DF8-74DB63D1BD97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29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3F22377C-822A-3DCB-3AAB-EDE7AC41C871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C2A24B0-2F9E-1BC2-EA30-5DCEC64E1EBE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17A27F41-C79C-751C-63DE-4EB3503BB331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INDICATEURS SMSI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C65AAD64-102C-AC33-C2FB-80A9F0E4D146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7276B737-1E7E-A0F2-AD97-618C7B241C6C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019A2159-EC78-053E-63FF-9D9C892514C1}"/>
              </a:ext>
            </a:extLst>
          </p:cNvPr>
          <p:cNvSpPr txBox="1"/>
          <p:nvPr/>
        </p:nvSpPr>
        <p:spPr>
          <a:xfrm>
            <a:off x="740356" y="1872386"/>
            <a:ext cx="16807288" cy="790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Avancement du déploiement du SMSI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de projet : respect des jalons et des coûts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avancement du projet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affectation temps passé sur projet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du SMSI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des procédures SMSI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des programmations de tenue des différentes revues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de couverture des audits internes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des plans de formation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Efficacité du SMSI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Tendance d’évolution des indicateurs de sécurité opérationnelle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d’incidents détectés, nombre de risques traités</a:t>
            </a:r>
          </a:p>
        </p:txBody>
      </p:sp>
    </p:spTree>
    <p:extLst>
      <p:ext uri="{BB962C8B-B14F-4D97-AF65-F5344CB8AC3E}">
        <p14:creationId xmlns:p14="http://schemas.microsoft.com/office/powerpoint/2010/main" val="1867736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0707D-DFD3-8C48-B9C8-FF643E952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6676333-6B5C-6529-36DF-FE150575D75E}"/>
              </a:ext>
            </a:extLst>
          </p:cNvPr>
          <p:cNvGrpSpPr/>
          <p:nvPr/>
        </p:nvGrpSpPr>
        <p:grpSpPr>
          <a:xfrm>
            <a:off x="0" y="-3810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217688E-7E0B-F7CE-1796-4D5DA8D1D405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222EE6C1-4119-2F38-49A0-B6C6CE652956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30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BFCD42DF-A35A-ABCE-CD91-E9B656EE58C2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84619F34-55EC-6040-9AF2-BC2AA52F8BD4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C339FD33-2D3F-D16E-95A3-961E55948E40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INDICATEURS SÉCURITÉ OPÉRATIONNELLE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628D4B40-B95E-C23F-53FA-ED627CBA2A0D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53F2658-2368-CA16-99B2-D5B9C0BC424A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40F3A278-D3DB-F778-74BC-B8B2C52AD658}"/>
              </a:ext>
            </a:extLst>
          </p:cNvPr>
          <p:cNvSpPr txBox="1"/>
          <p:nvPr/>
        </p:nvSpPr>
        <p:spPr>
          <a:xfrm>
            <a:off x="740356" y="2267586"/>
            <a:ext cx="16807288" cy="655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des procédures sécurité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des procédures, surveillance permanente</a:t>
            </a:r>
          </a:p>
          <a:p>
            <a:pPr marL="1485900" lvl="2" indent="-5715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d’application de procédures par département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Efficacité des mesures de sécurité opérationnelle</a:t>
            </a:r>
          </a:p>
          <a:p>
            <a:pPr marL="1028700" lvl="1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Indicateurs techniques</a:t>
            </a:r>
          </a:p>
          <a:p>
            <a:pPr marL="1485900" lvl="2" indent="-5715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de systèmes patchés</a:t>
            </a:r>
          </a:p>
          <a:p>
            <a:pPr marL="1485900" lvl="2" indent="-5715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de vulnérabilités détectées</a:t>
            </a:r>
          </a:p>
        </p:txBody>
      </p:sp>
    </p:spTree>
    <p:extLst>
      <p:ext uri="{BB962C8B-B14F-4D97-AF65-F5344CB8AC3E}">
        <p14:creationId xmlns:p14="http://schemas.microsoft.com/office/powerpoint/2010/main" val="1285589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EE014-3654-27D2-D729-F9BA2CF1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58709B-005A-4CD8-A971-8686C0A612F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B92B881-9B78-1FBB-BD28-56DD1E80300B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5B22849E-BE82-E9AB-6E5F-DE3C8759B608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31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E09369B2-F07D-F8CA-A76F-0F9D23C4523C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CA28648E-7894-A81F-CA4D-EB96379F74CA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C00D32DE-DFA4-8EB0-CCB3-75E750AA69A7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ISO/IEC 27004:2022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D288AA84-9F90-B83C-243A-9125974B9102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27DE00C-990E-836A-CCD9-63CC1E8F1196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42B0F6D2-710C-2670-93E7-707AB2967F27}"/>
              </a:ext>
            </a:extLst>
          </p:cNvPr>
          <p:cNvSpPr txBox="1"/>
          <p:nvPr/>
        </p:nvSpPr>
        <p:spPr>
          <a:xfrm>
            <a:off x="740356" y="2857500"/>
            <a:ext cx="16807288" cy="339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27004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:2022</a:t>
            </a: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«  Management de la sécurité de l’information – Mesurage »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Décembre 2016</a:t>
            </a:r>
          </a:p>
          <a:p>
            <a:pPr marL="1485900" lvl="2" indent="-571500">
              <a:lnSpc>
                <a:spcPct val="170000"/>
              </a:lnSpc>
              <a:buFont typeface="Courier New" panose="02070309020205020404" pitchFamily="49" charset="0"/>
              <a:buChar char="o"/>
            </a:pP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78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26501-0526-32FC-6C16-F8C9B057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675250-9CC4-0EBB-0362-2CC06C8FF4EE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62629E-38EB-894C-7B73-89F1861C7E2D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E7BCDAD4-49CB-E5BC-D6C5-79BCC6921247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32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772E1A90-2A4B-3B32-2007-2A45911E11AC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C9680C0-690B-91F8-C24F-DBC10A64C3CB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59FEADD5-2F2E-5860-7987-AB4F9A02DEAC}"/>
              </a:ext>
            </a:extLst>
          </p:cNvPr>
          <p:cNvSpPr txBox="1"/>
          <p:nvPr/>
        </p:nvSpPr>
        <p:spPr>
          <a:xfrm>
            <a:off x="381282" y="324683"/>
            <a:ext cx="14096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27004:2022 – NATURE ET OBJET DU STANDARD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76E0B92E-C241-416D-9D7B-2A45C9EB09D6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48F45876-ED17-90FA-DAE2-784A436CAD43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8E7529FF-59B8-C909-7FCC-04EEDA5A011C}"/>
              </a:ext>
            </a:extLst>
          </p:cNvPr>
          <p:cNvSpPr txBox="1"/>
          <p:nvPr/>
        </p:nvSpPr>
        <p:spPr>
          <a:xfrm>
            <a:off x="939800" y="3086100"/>
            <a:ext cx="16807288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Afin d’évaluer un SMSI et les cont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ôles qui y sont associées conformément au standard ISO/IEC 27001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:2022</a:t>
            </a: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88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FFE9C-20A6-04EC-98C2-4B7A3B809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768E4FD-1176-15B8-D912-149C1F69E77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A7C6305-5EE1-D8A6-1255-E631477C0DE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C0EDF3ED-70BB-998B-A7A9-8B201A490E79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33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55C7548A-7C3C-B19A-D35E-A23161059BF1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BE5E0F42-93DD-E005-E730-F6431FDA86E7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A91FE8F1-FBFD-A4ED-47BC-C64DBABEF594}"/>
              </a:ext>
            </a:extLst>
          </p:cNvPr>
          <p:cNvSpPr txBox="1"/>
          <p:nvPr/>
        </p:nvSpPr>
        <p:spPr>
          <a:xfrm>
            <a:off x="381282" y="324683"/>
            <a:ext cx="13334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9FA35FAB-BFD6-D549-5AA3-DB991783F4A4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29002BC-1661-E848-E9CA-CFA5858360D7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9F2D6296-501B-5B03-EFE8-5298377A5DA3}"/>
              </a:ext>
            </a:extLst>
          </p:cNvPr>
          <p:cNvSpPr txBox="1"/>
          <p:nvPr/>
        </p:nvSpPr>
        <p:spPr>
          <a:xfrm>
            <a:off x="540912" y="2099976"/>
            <a:ext cx="16807288" cy="747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 du contrôle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Evaluer la conformité vis-à-vis des exigences annuelles de formations à la sécurité de  l’information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mesure contrôlée 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Sensibilisation, apprentissage et formation à la sécurité de l’information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L’ensemble des salariés de l’organisation et, quand cela est pertinent, des sous-traitants, doit bénéficier d’une sensibilisation et de formations adaptées et recevoir régulièrement les mises à jour des politiques et procédures de l’organisation s’appliquant à leurs fonctions</a:t>
            </a:r>
          </a:p>
        </p:txBody>
      </p:sp>
    </p:spTree>
    <p:extLst>
      <p:ext uri="{BB962C8B-B14F-4D97-AF65-F5344CB8AC3E}">
        <p14:creationId xmlns:p14="http://schemas.microsoft.com/office/powerpoint/2010/main" val="1902051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79ED-2EA8-B83E-209A-7A25C5DF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36678B-3BAF-7E36-9346-3E311B046BE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818EAB-45FC-CF00-659D-736E339D5C7F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977997C5-CD51-6E76-A72B-4D2FC1D92CD1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34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EA3AE33B-8F13-5654-1B25-7409E1B05CB4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E74D83B-3FC8-A188-3B8B-9A0F33D67D3B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A09D6AA4-0113-F5BF-9EF7-08C524C7F462}"/>
              </a:ext>
            </a:extLst>
          </p:cNvPr>
          <p:cNvSpPr txBox="1"/>
          <p:nvPr/>
        </p:nvSpPr>
        <p:spPr>
          <a:xfrm>
            <a:off x="381282" y="324683"/>
            <a:ext cx="1487374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27004:2022 – NATURE ET OBJET DU STANDARD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7AFBCBC2-08B3-8A49-78BA-2BDC357C7A75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504FE41-EA95-0738-1C6B-5BB7C234F37F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82E2827E-82F1-DD4A-BEC2-0DE05B0A965E}"/>
              </a:ext>
            </a:extLst>
          </p:cNvPr>
          <p:cNvSpPr txBox="1"/>
          <p:nvPr/>
        </p:nvSpPr>
        <p:spPr>
          <a:xfrm>
            <a:off x="530026" y="2019300"/>
            <a:ext cx="8461574" cy="830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 / période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 de collecte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Mensuelle (1</a:t>
            </a:r>
            <a:r>
              <a:rPr lang="fr-FR" sz="3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jour ouvré du mois) 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 d’analyse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Trimestrielle                                                  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 de reporting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Trimestrielle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 de révision du contrôle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Annuelle</a:t>
            </a:r>
          </a:p>
          <a:p>
            <a:pPr lvl="1">
              <a:lnSpc>
                <a:spcPct val="150000"/>
              </a:lnSpc>
            </a:pP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91F7A-781D-4B43-A97D-F19962350405}"/>
              </a:ext>
            </a:extLst>
          </p:cNvPr>
          <p:cNvSpPr txBox="1"/>
          <p:nvPr/>
        </p:nvSpPr>
        <p:spPr>
          <a:xfrm>
            <a:off x="9409013" y="4305300"/>
            <a:ext cx="8461574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 de mesure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Annuelle </a:t>
            </a:r>
          </a:p>
          <a:p>
            <a:pPr lvl="1">
              <a:lnSpc>
                <a:spcPct val="150000"/>
              </a:lnSpc>
            </a:pP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9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F31EA-9831-D22C-ED7A-38AF7BB23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BF31E7F-141F-E4BF-7C33-310E40B2642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547752-35DF-A435-7CFB-3410BF70A149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30E3045D-146F-3ABD-A030-937D9F05FDB7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35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7CF50E47-B5CB-627D-D78E-FBEC6C65F310}"/>
              </a:ext>
            </a:extLst>
          </p:cNvPr>
          <p:cNvGrpSpPr/>
          <p:nvPr/>
        </p:nvGrpSpPr>
        <p:grpSpPr>
          <a:xfrm>
            <a:off x="0" y="32485"/>
            <a:ext cx="18288000" cy="1449945"/>
            <a:chOff x="0" y="0"/>
            <a:chExt cx="24384000" cy="193326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34EA2E40-A74E-82D9-54B5-9D8EA9C89BC9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68C5AAB5-B19F-96E4-B677-7F989D12E6F0}"/>
              </a:ext>
            </a:extLst>
          </p:cNvPr>
          <p:cNvSpPr txBox="1"/>
          <p:nvPr/>
        </p:nvSpPr>
        <p:spPr>
          <a:xfrm>
            <a:off x="343238" y="512009"/>
            <a:ext cx="13334718" cy="478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fr-F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PROCHAINES FORMATIONS ISO 27001:2022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9C4DF63B-82A7-572A-5604-AC54A6F6256A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31AAC71C-149F-196A-E44B-3464A14FDCCF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BA3B4C12-BCAF-4F22-38F6-5BA2C45BAF93}"/>
              </a:ext>
            </a:extLst>
          </p:cNvPr>
          <p:cNvGrpSpPr/>
          <p:nvPr/>
        </p:nvGrpSpPr>
        <p:grpSpPr>
          <a:xfrm>
            <a:off x="10680546" y="5009531"/>
            <a:ext cx="4026054" cy="4700756"/>
            <a:chOff x="5165534" y="1160901"/>
            <a:chExt cx="3678157" cy="5697099"/>
          </a:xfrm>
        </p:grpSpPr>
        <p:sp>
          <p:nvSpPr>
            <p:cNvPr id="6" name="Freeform 329">
              <a:extLst>
                <a:ext uri="{FF2B5EF4-FFF2-40B4-BE49-F238E27FC236}">
                  <a16:creationId xmlns:a16="http://schemas.microsoft.com/office/drawing/2014/main" id="{C6504916-1E3F-B667-FC9E-7A2184531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3155" y="1883147"/>
              <a:ext cx="446175" cy="1299485"/>
            </a:xfrm>
            <a:custGeom>
              <a:avLst/>
              <a:gdLst>
                <a:gd name="T0" fmla="*/ 21 w 67"/>
                <a:gd name="T1" fmla="*/ 15 h 197"/>
                <a:gd name="T2" fmla="*/ 30 w 67"/>
                <a:gd name="T3" fmla="*/ 118 h 197"/>
                <a:gd name="T4" fmla="*/ 12 w 67"/>
                <a:gd name="T5" fmla="*/ 100 h 197"/>
                <a:gd name="T6" fmla="*/ 21 w 67"/>
                <a:gd name="T7" fmla="*/ 1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97">
                  <a:moveTo>
                    <a:pt x="21" y="15"/>
                  </a:moveTo>
                  <a:cubicBezTo>
                    <a:pt x="48" y="0"/>
                    <a:pt x="67" y="22"/>
                    <a:pt x="30" y="118"/>
                  </a:cubicBezTo>
                  <a:cubicBezTo>
                    <a:pt x="0" y="197"/>
                    <a:pt x="12" y="100"/>
                    <a:pt x="12" y="100"/>
                  </a:cubicBezTo>
                  <a:cubicBezTo>
                    <a:pt x="21" y="15"/>
                    <a:pt x="21" y="15"/>
                    <a:pt x="21" y="15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330">
              <a:extLst>
                <a:ext uri="{FF2B5EF4-FFF2-40B4-BE49-F238E27FC236}">
                  <a16:creationId xmlns:a16="http://schemas.microsoft.com/office/drawing/2014/main" id="{C28CCD9B-C324-EE7D-83A5-606DB4714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545" y="2491060"/>
              <a:ext cx="239819" cy="309534"/>
            </a:xfrm>
            <a:custGeom>
              <a:avLst/>
              <a:gdLst>
                <a:gd name="T0" fmla="*/ 3 w 36"/>
                <a:gd name="T1" fmla="*/ 9 h 47"/>
                <a:gd name="T2" fmla="*/ 34 w 36"/>
                <a:gd name="T3" fmla="*/ 23 h 47"/>
                <a:gd name="T4" fmla="*/ 0 w 36"/>
                <a:gd name="T5" fmla="*/ 37 h 47"/>
                <a:gd name="T6" fmla="*/ 3 w 36"/>
                <a:gd name="T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7">
                  <a:moveTo>
                    <a:pt x="3" y="9"/>
                  </a:moveTo>
                  <a:cubicBezTo>
                    <a:pt x="21" y="0"/>
                    <a:pt x="33" y="12"/>
                    <a:pt x="34" y="23"/>
                  </a:cubicBezTo>
                  <a:cubicBezTo>
                    <a:pt x="36" y="35"/>
                    <a:pt x="26" y="47"/>
                    <a:pt x="0" y="37"/>
                  </a:cubicBez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331">
              <a:extLst>
                <a:ext uri="{FF2B5EF4-FFF2-40B4-BE49-F238E27FC236}">
                  <a16:creationId xmlns:a16="http://schemas.microsoft.com/office/drawing/2014/main" id="{62580EB9-CF6D-8587-386E-61A22CF2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952" y="2597027"/>
              <a:ext cx="117121" cy="136641"/>
            </a:xfrm>
            <a:custGeom>
              <a:avLst/>
              <a:gdLst>
                <a:gd name="T0" fmla="*/ 1 w 18"/>
                <a:gd name="T1" fmla="*/ 6 h 21"/>
                <a:gd name="T2" fmla="*/ 0 w 18"/>
                <a:gd name="T3" fmla="*/ 14 h 21"/>
                <a:gd name="T4" fmla="*/ 1 w 18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" y="6"/>
                  </a:moveTo>
                  <a:cubicBezTo>
                    <a:pt x="18" y="0"/>
                    <a:pt x="17" y="21"/>
                    <a:pt x="0" y="14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BD7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332">
              <a:extLst>
                <a:ext uri="{FF2B5EF4-FFF2-40B4-BE49-F238E27FC236}">
                  <a16:creationId xmlns:a16="http://schemas.microsoft.com/office/drawing/2014/main" id="{04412F47-C2DD-4D5B-9179-BEA984738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934" y="2555198"/>
              <a:ext cx="86447" cy="47406"/>
            </a:xfrm>
            <a:custGeom>
              <a:avLst/>
              <a:gdLst>
                <a:gd name="T0" fmla="*/ 4 w 13"/>
                <a:gd name="T1" fmla="*/ 0 h 7"/>
                <a:gd name="T2" fmla="*/ 0 w 13"/>
                <a:gd name="T3" fmla="*/ 2 h 7"/>
                <a:gd name="T4" fmla="*/ 5 w 13"/>
                <a:gd name="T5" fmla="*/ 7 h 7"/>
                <a:gd name="T6" fmla="*/ 8 w 13"/>
                <a:gd name="T7" fmla="*/ 7 h 7"/>
                <a:gd name="T8" fmla="*/ 12 w 13"/>
                <a:gd name="T9" fmla="*/ 5 h 7"/>
                <a:gd name="T10" fmla="*/ 7 w 13"/>
                <a:gd name="T11" fmla="*/ 0 h 7"/>
                <a:gd name="T12" fmla="*/ 4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4"/>
                    <a:pt x="2" y="6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2" y="7"/>
                    <a:pt x="12" y="5"/>
                  </a:cubicBezTo>
                  <a:cubicBezTo>
                    <a:pt x="13" y="3"/>
                    <a:pt x="11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F9C0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333">
              <a:extLst>
                <a:ext uri="{FF2B5EF4-FFF2-40B4-BE49-F238E27FC236}">
                  <a16:creationId xmlns:a16="http://schemas.microsoft.com/office/drawing/2014/main" id="{6510CF59-61A4-2344-AC42-AD460F3F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657" y="1570824"/>
              <a:ext cx="423866" cy="1288331"/>
            </a:xfrm>
            <a:custGeom>
              <a:avLst/>
              <a:gdLst>
                <a:gd name="T0" fmla="*/ 51 w 64"/>
                <a:gd name="T1" fmla="*/ 195 h 195"/>
                <a:gd name="T2" fmla="*/ 64 w 64"/>
                <a:gd name="T3" fmla="*/ 34 h 195"/>
                <a:gd name="T4" fmla="*/ 51 w 64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95">
                  <a:moveTo>
                    <a:pt x="51" y="195"/>
                  </a:moveTo>
                  <a:cubicBezTo>
                    <a:pt x="0" y="105"/>
                    <a:pt x="22" y="0"/>
                    <a:pt x="64" y="34"/>
                  </a:cubicBezTo>
                  <a:cubicBezTo>
                    <a:pt x="51" y="195"/>
                    <a:pt x="51" y="195"/>
                    <a:pt x="51" y="195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334">
              <a:extLst>
                <a:ext uri="{FF2B5EF4-FFF2-40B4-BE49-F238E27FC236}">
                  <a16:creationId xmlns:a16="http://schemas.microsoft.com/office/drawing/2014/main" id="{EA0BB3CB-0FD1-E3AD-953C-E15B7D30D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257" y="2376728"/>
              <a:ext cx="234242" cy="312323"/>
            </a:xfrm>
            <a:custGeom>
              <a:avLst/>
              <a:gdLst>
                <a:gd name="T0" fmla="*/ 34 w 35"/>
                <a:gd name="T1" fmla="*/ 10 h 47"/>
                <a:gd name="T2" fmla="*/ 2 w 35"/>
                <a:gd name="T3" fmla="*/ 24 h 47"/>
                <a:gd name="T4" fmla="*/ 35 w 35"/>
                <a:gd name="T5" fmla="*/ 37 h 47"/>
                <a:gd name="T6" fmla="*/ 34 w 35"/>
                <a:gd name="T7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7">
                  <a:moveTo>
                    <a:pt x="34" y="10"/>
                  </a:moveTo>
                  <a:cubicBezTo>
                    <a:pt x="16" y="0"/>
                    <a:pt x="3" y="12"/>
                    <a:pt x="2" y="24"/>
                  </a:cubicBezTo>
                  <a:cubicBezTo>
                    <a:pt x="0" y="35"/>
                    <a:pt x="10" y="47"/>
                    <a:pt x="35" y="37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335">
              <a:extLst>
                <a:ext uri="{FF2B5EF4-FFF2-40B4-BE49-F238E27FC236}">
                  <a16:creationId xmlns:a16="http://schemas.microsoft.com/office/drawing/2014/main" id="{61B7ED0A-E684-2D5E-A2FF-B9DB906B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49" y="2477117"/>
              <a:ext cx="117121" cy="145007"/>
            </a:xfrm>
            <a:custGeom>
              <a:avLst/>
              <a:gdLst>
                <a:gd name="T0" fmla="*/ 18 w 18"/>
                <a:gd name="T1" fmla="*/ 7 h 22"/>
                <a:gd name="T2" fmla="*/ 18 w 18"/>
                <a:gd name="T3" fmla="*/ 15 h 22"/>
                <a:gd name="T4" fmla="*/ 18 w 18"/>
                <a:gd name="T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18" y="7"/>
                  </a:moveTo>
                  <a:cubicBezTo>
                    <a:pt x="0" y="0"/>
                    <a:pt x="1" y="22"/>
                    <a:pt x="18" y="15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BD7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336">
              <a:extLst>
                <a:ext uri="{FF2B5EF4-FFF2-40B4-BE49-F238E27FC236}">
                  <a16:creationId xmlns:a16="http://schemas.microsoft.com/office/drawing/2014/main" id="{F51CCC87-C347-F0AC-DFF4-9ADB88DC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606" y="2443654"/>
              <a:ext cx="86447" cy="52984"/>
            </a:xfrm>
            <a:custGeom>
              <a:avLst/>
              <a:gdLst>
                <a:gd name="T0" fmla="*/ 8 w 13"/>
                <a:gd name="T1" fmla="*/ 0 h 8"/>
                <a:gd name="T2" fmla="*/ 6 w 13"/>
                <a:gd name="T3" fmla="*/ 1 h 8"/>
                <a:gd name="T4" fmla="*/ 1 w 13"/>
                <a:gd name="T5" fmla="*/ 5 h 8"/>
                <a:gd name="T6" fmla="*/ 5 w 13"/>
                <a:gd name="T7" fmla="*/ 8 h 8"/>
                <a:gd name="T8" fmla="*/ 7 w 13"/>
                <a:gd name="T9" fmla="*/ 8 h 8"/>
                <a:gd name="T10" fmla="*/ 13 w 13"/>
                <a:gd name="T11" fmla="*/ 3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11" y="7"/>
                    <a:pt x="13" y="5"/>
                    <a:pt x="13" y="3"/>
                  </a:cubicBezTo>
                  <a:cubicBezTo>
                    <a:pt x="12" y="1"/>
                    <a:pt x="11" y="0"/>
                    <a:pt x="8" y="0"/>
                  </a:cubicBezTo>
                </a:path>
              </a:pathLst>
            </a:custGeom>
            <a:solidFill>
              <a:srgbClr val="F9C0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338">
              <a:extLst>
                <a:ext uri="{FF2B5EF4-FFF2-40B4-BE49-F238E27FC236}">
                  <a16:creationId xmlns:a16="http://schemas.microsoft.com/office/drawing/2014/main" id="{8971B7E2-B81A-B076-0093-DF92CC968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110" y="1941707"/>
              <a:ext cx="1525362" cy="3421606"/>
            </a:xfrm>
            <a:custGeom>
              <a:avLst/>
              <a:gdLst>
                <a:gd name="T0" fmla="*/ 1 w 230"/>
                <a:gd name="T1" fmla="*/ 462 h 518"/>
                <a:gd name="T2" fmla="*/ 9 w 230"/>
                <a:gd name="T3" fmla="*/ 483 h 518"/>
                <a:gd name="T4" fmla="*/ 131 w 230"/>
                <a:gd name="T5" fmla="*/ 511 h 518"/>
                <a:gd name="T6" fmla="*/ 165 w 230"/>
                <a:gd name="T7" fmla="*/ 499 h 518"/>
                <a:gd name="T8" fmla="*/ 171 w 230"/>
                <a:gd name="T9" fmla="*/ 496 h 518"/>
                <a:gd name="T10" fmla="*/ 230 w 230"/>
                <a:gd name="T11" fmla="*/ 58 h 518"/>
                <a:gd name="T12" fmla="*/ 227 w 230"/>
                <a:gd name="T13" fmla="*/ 15 h 518"/>
                <a:gd name="T14" fmla="*/ 193 w 230"/>
                <a:gd name="T15" fmla="*/ 12 h 518"/>
                <a:gd name="T16" fmla="*/ 187 w 230"/>
                <a:gd name="T17" fmla="*/ 12 h 518"/>
                <a:gd name="T18" fmla="*/ 71 w 230"/>
                <a:gd name="T19" fmla="*/ 4 h 518"/>
                <a:gd name="T20" fmla="*/ 60 w 230"/>
                <a:gd name="T21" fmla="*/ 3 h 518"/>
                <a:gd name="T22" fmla="*/ 19 w 230"/>
                <a:gd name="T23" fmla="*/ 0 h 518"/>
                <a:gd name="T24" fmla="*/ 13 w 230"/>
                <a:gd name="T25" fmla="*/ 38 h 518"/>
                <a:gd name="T26" fmla="*/ 1 w 230"/>
                <a:gd name="T27" fmla="*/ 46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518">
                  <a:moveTo>
                    <a:pt x="1" y="462"/>
                  </a:moveTo>
                  <a:cubicBezTo>
                    <a:pt x="5" y="466"/>
                    <a:pt x="1" y="478"/>
                    <a:pt x="9" y="483"/>
                  </a:cubicBezTo>
                  <a:cubicBezTo>
                    <a:pt x="37" y="500"/>
                    <a:pt x="87" y="518"/>
                    <a:pt x="131" y="511"/>
                  </a:cubicBezTo>
                  <a:cubicBezTo>
                    <a:pt x="143" y="509"/>
                    <a:pt x="155" y="505"/>
                    <a:pt x="165" y="499"/>
                  </a:cubicBezTo>
                  <a:cubicBezTo>
                    <a:pt x="167" y="498"/>
                    <a:pt x="169" y="497"/>
                    <a:pt x="171" y="496"/>
                  </a:cubicBezTo>
                  <a:cubicBezTo>
                    <a:pt x="172" y="495"/>
                    <a:pt x="227" y="182"/>
                    <a:pt x="230" y="58"/>
                  </a:cubicBezTo>
                  <a:cubicBezTo>
                    <a:pt x="230" y="39"/>
                    <a:pt x="230" y="24"/>
                    <a:pt x="227" y="15"/>
                  </a:cubicBezTo>
                  <a:cubicBezTo>
                    <a:pt x="216" y="14"/>
                    <a:pt x="204" y="13"/>
                    <a:pt x="193" y="12"/>
                  </a:cubicBezTo>
                  <a:cubicBezTo>
                    <a:pt x="191" y="12"/>
                    <a:pt x="189" y="12"/>
                    <a:pt x="187" y="12"/>
                  </a:cubicBezTo>
                  <a:cubicBezTo>
                    <a:pt x="148" y="9"/>
                    <a:pt x="110" y="6"/>
                    <a:pt x="71" y="4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46" y="2"/>
                    <a:pt x="33" y="1"/>
                    <a:pt x="19" y="0"/>
                  </a:cubicBezTo>
                  <a:cubicBezTo>
                    <a:pt x="17" y="8"/>
                    <a:pt x="15" y="22"/>
                    <a:pt x="13" y="38"/>
                  </a:cubicBezTo>
                  <a:cubicBezTo>
                    <a:pt x="0" y="152"/>
                    <a:pt x="5" y="436"/>
                    <a:pt x="1" y="462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339">
              <a:extLst>
                <a:ext uri="{FF2B5EF4-FFF2-40B4-BE49-F238E27FC236}">
                  <a16:creationId xmlns:a16="http://schemas.microsoft.com/office/drawing/2014/main" id="{E355AC1D-C15D-32C4-0C5E-41E150E2D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49" y="3257924"/>
              <a:ext cx="1511419" cy="1650848"/>
            </a:xfrm>
            <a:custGeom>
              <a:avLst/>
              <a:gdLst>
                <a:gd name="T0" fmla="*/ 13 w 228"/>
                <a:gd name="T1" fmla="*/ 0 h 250"/>
                <a:gd name="T2" fmla="*/ 1 w 228"/>
                <a:gd name="T3" fmla="*/ 221 h 250"/>
                <a:gd name="T4" fmla="*/ 195 w 228"/>
                <a:gd name="T5" fmla="*/ 250 h 250"/>
                <a:gd name="T6" fmla="*/ 225 w 228"/>
                <a:gd name="T7" fmla="*/ 17 h 250"/>
                <a:gd name="T8" fmla="*/ 123 w 228"/>
                <a:gd name="T9" fmla="*/ 43 h 250"/>
                <a:gd name="T10" fmla="*/ 13 w 228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50">
                  <a:moveTo>
                    <a:pt x="13" y="0"/>
                  </a:moveTo>
                  <a:cubicBezTo>
                    <a:pt x="9" y="38"/>
                    <a:pt x="0" y="219"/>
                    <a:pt x="1" y="221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5" y="243"/>
                    <a:pt x="228" y="29"/>
                    <a:pt x="225" y="17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341">
              <a:extLst>
                <a:ext uri="{FF2B5EF4-FFF2-40B4-BE49-F238E27FC236}">
                  <a16:creationId xmlns:a16="http://schemas.microsoft.com/office/drawing/2014/main" id="{AFC9D6E3-53F0-3A39-F51E-E123835A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606" y="6573563"/>
              <a:ext cx="780806" cy="284437"/>
            </a:xfrm>
            <a:custGeom>
              <a:avLst/>
              <a:gdLst>
                <a:gd name="T0" fmla="*/ 87 w 118"/>
                <a:gd name="T1" fmla="*/ 0 h 43"/>
                <a:gd name="T2" fmla="*/ 46 w 118"/>
                <a:gd name="T3" fmla="*/ 13 h 43"/>
                <a:gd name="T4" fmla="*/ 6 w 118"/>
                <a:gd name="T5" fmla="*/ 26 h 43"/>
                <a:gd name="T6" fmla="*/ 0 w 118"/>
                <a:gd name="T7" fmla="*/ 43 h 43"/>
                <a:gd name="T8" fmla="*/ 117 w 118"/>
                <a:gd name="T9" fmla="*/ 42 h 43"/>
                <a:gd name="T10" fmla="*/ 106 w 118"/>
                <a:gd name="T11" fmla="*/ 3 h 43"/>
                <a:gd name="T12" fmla="*/ 87 w 11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43">
                  <a:moveTo>
                    <a:pt x="87" y="0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13" y="8"/>
                    <a:pt x="6" y="26"/>
                  </a:cubicBezTo>
                  <a:cubicBezTo>
                    <a:pt x="2" y="38"/>
                    <a:pt x="0" y="43"/>
                    <a:pt x="0" y="43"/>
                  </a:cubicBezTo>
                  <a:cubicBezTo>
                    <a:pt x="33" y="43"/>
                    <a:pt x="117" y="42"/>
                    <a:pt x="117" y="42"/>
                  </a:cubicBezTo>
                  <a:cubicBezTo>
                    <a:pt x="118" y="32"/>
                    <a:pt x="106" y="3"/>
                    <a:pt x="106" y="3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342">
              <a:extLst>
                <a:ext uri="{FF2B5EF4-FFF2-40B4-BE49-F238E27FC236}">
                  <a16:creationId xmlns:a16="http://schemas.microsoft.com/office/drawing/2014/main" id="{81C8D390-8DE3-6D51-BE49-C4DBFA971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613" y="5106763"/>
              <a:ext cx="630222" cy="1684311"/>
            </a:xfrm>
            <a:custGeom>
              <a:avLst/>
              <a:gdLst>
                <a:gd name="T0" fmla="*/ 51 w 95"/>
                <a:gd name="T1" fmla="*/ 23 h 255"/>
                <a:gd name="T2" fmla="*/ 95 w 95"/>
                <a:gd name="T3" fmla="*/ 255 h 255"/>
                <a:gd name="T4" fmla="*/ 36 w 95"/>
                <a:gd name="T5" fmla="*/ 233 h 255"/>
                <a:gd name="T6" fmla="*/ 38 w 95"/>
                <a:gd name="T7" fmla="*/ 130 h 255"/>
                <a:gd name="T8" fmla="*/ 0 w 95"/>
                <a:gd name="T9" fmla="*/ 0 h 255"/>
                <a:gd name="T10" fmla="*/ 51 w 95"/>
                <a:gd name="T11" fmla="*/ 2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255">
                  <a:moveTo>
                    <a:pt x="51" y="23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29" y="88"/>
                    <a:pt x="0" y="0"/>
                    <a:pt x="0" y="0"/>
                  </a:cubicBezTo>
                  <a:lnTo>
                    <a:pt x="51" y="23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343">
              <a:extLst>
                <a:ext uri="{FF2B5EF4-FFF2-40B4-BE49-F238E27FC236}">
                  <a16:creationId xmlns:a16="http://schemas.microsoft.com/office/drawing/2014/main" id="{693FC33A-BF54-5A9E-C695-C3821025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622" y="6573563"/>
              <a:ext cx="775229" cy="284437"/>
            </a:xfrm>
            <a:custGeom>
              <a:avLst/>
              <a:gdLst>
                <a:gd name="T0" fmla="*/ 30 w 117"/>
                <a:gd name="T1" fmla="*/ 0 h 43"/>
                <a:gd name="T2" fmla="*/ 71 w 117"/>
                <a:gd name="T3" fmla="*/ 13 h 43"/>
                <a:gd name="T4" fmla="*/ 111 w 117"/>
                <a:gd name="T5" fmla="*/ 26 h 43"/>
                <a:gd name="T6" fmla="*/ 117 w 117"/>
                <a:gd name="T7" fmla="*/ 43 h 43"/>
                <a:gd name="T8" fmla="*/ 0 w 117"/>
                <a:gd name="T9" fmla="*/ 42 h 43"/>
                <a:gd name="T10" fmla="*/ 3 w 117"/>
                <a:gd name="T11" fmla="*/ 3 h 43"/>
                <a:gd name="T12" fmla="*/ 30 w 11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3">
                  <a:moveTo>
                    <a:pt x="30" y="0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104" y="8"/>
                    <a:pt x="111" y="26"/>
                  </a:cubicBezTo>
                  <a:cubicBezTo>
                    <a:pt x="116" y="38"/>
                    <a:pt x="117" y="43"/>
                    <a:pt x="117" y="43"/>
                  </a:cubicBezTo>
                  <a:cubicBezTo>
                    <a:pt x="84" y="43"/>
                    <a:pt x="0" y="42"/>
                    <a:pt x="0" y="42"/>
                  </a:cubicBezTo>
                  <a:cubicBezTo>
                    <a:pt x="0" y="32"/>
                    <a:pt x="3" y="3"/>
                    <a:pt x="3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44">
              <a:extLst>
                <a:ext uri="{FF2B5EF4-FFF2-40B4-BE49-F238E27FC236}">
                  <a16:creationId xmlns:a16="http://schemas.microsoft.com/office/drawing/2014/main" id="{BDE2A2DD-5AAF-EA04-C022-8DED2A8BC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803" y="5207152"/>
              <a:ext cx="591182" cy="1572768"/>
            </a:xfrm>
            <a:custGeom>
              <a:avLst/>
              <a:gdLst>
                <a:gd name="T0" fmla="*/ 0 w 89"/>
                <a:gd name="T1" fmla="*/ 11 h 238"/>
                <a:gd name="T2" fmla="*/ 35 w 89"/>
                <a:gd name="T3" fmla="*/ 238 h 238"/>
                <a:gd name="T4" fmla="*/ 89 w 89"/>
                <a:gd name="T5" fmla="*/ 215 h 238"/>
                <a:gd name="T6" fmla="*/ 48 w 89"/>
                <a:gd name="T7" fmla="*/ 114 h 238"/>
                <a:gd name="T8" fmla="*/ 48 w 89"/>
                <a:gd name="T9" fmla="*/ 0 h 238"/>
                <a:gd name="T10" fmla="*/ 0 w 89"/>
                <a:gd name="T11" fmla="*/ 1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8">
                  <a:moveTo>
                    <a:pt x="0" y="11"/>
                  </a:moveTo>
                  <a:cubicBezTo>
                    <a:pt x="35" y="238"/>
                    <a:pt x="35" y="238"/>
                    <a:pt x="35" y="238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5" y="70"/>
                    <a:pt x="48" y="0"/>
                    <a:pt x="48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45">
              <a:extLst>
                <a:ext uri="{FF2B5EF4-FFF2-40B4-BE49-F238E27FC236}">
                  <a16:creationId xmlns:a16="http://schemas.microsoft.com/office/drawing/2014/main" id="{ECF24EBC-42D7-C546-3A46-526A463B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266" y="3592556"/>
              <a:ext cx="25097" cy="86447"/>
            </a:xfrm>
            <a:custGeom>
              <a:avLst/>
              <a:gdLst>
                <a:gd name="T0" fmla="*/ 7 w 9"/>
                <a:gd name="T1" fmla="*/ 0 h 31"/>
                <a:gd name="T2" fmla="*/ 7 w 9"/>
                <a:gd name="T3" fmla="*/ 22 h 31"/>
                <a:gd name="T4" fmla="*/ 0 w 9"/>
                <a:gd name="T5" fmla="*/ 19 h 31"/>
                <a:gd name="T6" fmla="*/ 2 w 9"/>
                <a:gd name="T7" fmla="*/ 31 h 31"/>
                <a:gd name="T8" fmla="*/ 9 w 9"/>
                <a:gd name="T9" fmla="*/ 31 h 31"/>
                <a:gd name="T10" fmla="*/ 7 w 9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1">
                  <a:moveTo>
                    <a:pt x="7" y="0"/>
                  </a:moveTo>
                  <a:lnTo>
                    <a:pt x="7" y="22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9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347">
              <a:extLst>
                <a:ext uri="{FF2B5EF4-FFF2-40B4-BE49-F238E27FC236}">
                  <a16:creationId xmlns:a16="http://schemas.microsoft.com/office/drawing/2014/main" id="{50A30794-38A8-321F-ECDF-08F746D2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919" y="3606499"/>
              <a:ext cx="504736" cy="964854"/>
            </a:xfrm>
            <a:custGeom>
              <a:avLst/>
              <a:gdLst>
                <a:gd name="T0" fmla="*/ 59 w 181"/>
                <a:gd name="T1" fmla="*/ 0 h 346"/>
                <a:gd name="T2" fmla="*/ 0 w 181"/>
                <a:gd name="T3" fmla="*/ 240 h 346"/>
                <a:gd name="T4" fmla="*/ 85 w 181"/>
                <a:gd name="T5" fmla="*/ 346 h 346"/>
                <a:gd name="T6" fmla="*/ 181 w 181"/>
                <a:gd name="T7" fmla="*/ 256 h 346"/>
                <a:gd name="T8" fmla="*/ 145 w 181"/>
                <a:gd name="T9" fmla="*/ 5 h 346"/>
                <a:gd name="T10" fmla="*/ 59 w 181"/>
                <a:gd name="T1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46">
                  <a:moveTo>
                    <a:pt x="59" y="0"/>
                  </a:moveTo>
                  <a:lnTo>
                    <a:pt x="0" y="240"/>
                  </a:lnTo>
                  <a:lnTo>
                    <a:pt x="85" y="346"/>
                  </a:lnTo>
                  <a:lnTo>
                    <a:pt x="181" y="256"/>
                  </a:lnTo>
                  <a:lnTo>
                    <a:pt x="14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48">
              <a:extLst>
                <a:ext uri="{FF2B5EF4-FFF2-40B4-BE49-F238E27FC236}">
                  <a16:creationId xmlns:a16="http://schemas.microsoft.com/office/drawing/2014/main" id="{CB858787-724E-9AFC-414C-75930C774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919" y="3606499"/>
              <a:ext cx="504736" cy="964854"/>
            </a:xfrm>
            <a:custGeom>
              <a:avLst/>
              <a:gdLst>
                <a:gd name="T0" fmla="*/ 59 w 181"/>
                <a:gd name="T1" fmla="*/ 0 h 346"/>
                <a:gd name="T2" fmla="*/ 0 w 181"/>
                <a:gd name="T3" fmla="*/ 240 h 346"/>
                <a:gd name="T4" fmla="*/ 85 w 181"/>
                <a:gd name="T5" fmla="*/ 346 h 346"/>
                <a:gd name="T6" fmla="*/ 181 w 181"/>
                <a:gd name="T7" fmla="*/ 256 h 346"/>
                <a:gd name="T8" fmla="*/ 145 w 181"/>
                <a:gd name="T9" fmla="*/ 5 h 346"/>
                <a:gd name="T10" fmla="*/ 59 w 181"/>
                <a:gd name="T1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46">
                  <a:moveTo>
                    <a:pt x="59" y="0"/>
                  </a:moveTo>
                  <a:lnTo>
                    <a:pt x="0" y="240"/>
                  </a:lnTo>
                  <a:lnTo>
                    <a:pt x="85" y="346"/>
                  </a:lnTo>
                  <a:lnTo>
                    <a:pt x="181" y="256"/>
                  </a:lnTo>
                  <a:lnTo>
                    <a:pt x="145" y="5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349">
              <a:extLst>
                <a:ext uri="{FF2B5EF4-FFF2-40B4-BE49-F238E27FC236}">
                  <a16:creationId xmlns:a16="http://schemas.microsoft.com/office/drawing/2014/main" id="{F3749297-852A-120E-762F-6A01C9FBC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349" y="3461492"/>
              <a:ext cx="298380" cy="192413"/>
            </a:xfrm>
            <a:custGeom>
              <a:avLst/>
              <a:gdLst>
                <a:gd name="T0" fmla="*/ 5 w 107"/>
                <a:gd name="T1" fmla="*/ 0 h 69"/>
                <a:gd name="T2" fmla="*/ 0 w 107"/>
                <a:gd name="T3" fmla="*/ 52 h 69"/>
                <a:gd name="T4" fmla="*/ 102 w 107"/>
                <a:gd name="T5" fmla="*/ 69 h 69"/>
                <a:gd name="T6" fmla="*/ 107 w 107"/>
                <a:gd name="T7" fmla="*/ 5 h 69"/>
                <a:gd name="T8" fmla="*/ 5 w 10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9">
                  <a:moveTo>
                    <a:pt x="5" y="0"/>
                  </a:moveTo>
                  <a:lnTo>
                    <a:pt x="0" y="52"/>
                  </a:lnTo>
                  <a:lnTo>
                    <a:pt x="102" y="69"/>
                  </a:lnTo>
                  <a:lnTo>
                    <a:pt x="10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50">
              <a:extLst>
                <a:ext uri="{FF2B5EF4-FFF2-40B4-BE49-F238E27FC236}">
                  <a16:creationId xmlns:a16="http://schemas.microsoft.com/office/drawing/2014/main" id="{16E94091-04CC-4587-639F-D71A8DDD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349" y="3461492"/>
              <a:ext cx="298380" cy="192413"/>
            </a:xfrm>
            <a:custGeom>
              <a:avLst/>
              <a:gdLst>
                <a:gd name="T0" fmla="*/ 5 w 107"/>
                <a:gd name="T1" fmla="*/ 0 h 69"/>
                <a:gd name="T2" fmla="*/ 0 w 107"/>
                <a:gd name="T3" fmla="*/ 52 h 69"/>
                <a:gd name="T4" fmla="*/ 102 w 107"/>
                <a:gd name="T5" fmla="*/ 69 h 69"/>
                <a:gd name="T6" fmla="*/ 107 w 107"/>
                <a:gd name="T7" fmla="*/ 5 h 69"/>
                <a:gd name="T8" fmla="*/ 5 w 10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9">
                  <a:moveTo>
                    <a:pt x="5" y="0"/>
                  </a:moveTo>
                  <a:lnTo>
                    <a:pt x="0" y="52"/>
                  </a:lnTo>
                  <a:lnTo>
                    <a:pt x="102" y="69"/>
                  </a:lnTo>
                  <a:lnTo>
                    <a:pt x="107" y="5"/>
                  </a:lnTo>
                  <a:lnTo>
                    <a:pt x="5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51">
              <a:extLst>
                <a:ext uri="{FF2B5EF4-FFF2-40B4-BE49-F238E27FC236}">
                  <a16:creationId xmlns:a16="http://schemas.microsoft.com/office/drawing/2014/main" id="{97F93D65-5A59-7F27-0171-FB227A0B0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266" y="3645539"/>
              <a:ext cx="5577" cy="33463"/>
            </a:xfrm>
            <a:custGeom>
              <a:avLst/>
              <a:gdLst>
                <a:gd name="T0" fmla="*/ 0 w 2"/>
                <a:gd name="T1" fmla="*/ 0 h 12"/>
                <a:gd name="T2" fmla="*/ 2 w 2"/>
                <a:gd name="T3" fmla="*/ 12 h 12"/>
                <a:gd name="T4" fmla="*/ 2 w 2"/>
                <a:gd name="T5" fmla="*/ 12 h 12"/>
                <a:gd name="T6" fmla="*/ 0 w 2"/>
                <a:gd name="T7" fmla="*/ 0 h 12"/>
                <a:gd name="T8" fmla="*/ 0 w 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52">
              <a:extLst>
                <a:ext uri="{FF2B5EF4-FFF2-40B4-BE49-F238E27FC236}">
                  <a16:creationId xmlns:a16="http://schemas.microsoft.com/office/drawing/2014/main" id="{8943111E-5575-9FBA-450F-A109ED3B1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266" y="3645539"/>
              <a:ext cx="5577" cy="33463"/>
            </a:xfrm>
            <a:custGeom>
              <a:avLst/>
              <a:gdLst>
                <a:gd name="T0" fmla="*/ 0 w 2"/>
                <a:gd name="T1" fmla="*/ 0 h 12"/>
                <a:gd name="T2" fmla="*/ 2 w 2"/>
                <a:gd name="T3" fmla="*/ 12 h 12"/>
                <a:gd name="T4" fmla="*/ 2 w 2"/>
                <a:gd name="T5" fmla="*/ 12 h 12"/>
                <a:gd name="T6" fmla="*/ 0 w 2"/>
                <a:gd name="T7" fmla="*/ 0 h 12"/>
                <a:gd name="T8" fmla="*/ 0 w 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53">
              <a:extLst>
                <a:ext uri="{FF2B5EF4-FFF2-40B4-BE49-F238E27FC236}">
                  <a16:creationId xmlns:a16="http://schemas.microsoft.com/office/drawing/2014/main" id="{60043A01-43F0-0C55-30A1-49FAB0D1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292" y="3620442"/>
              <a:ext cx="256551" cy="58561"/>
            </a:xfrm>
            <a:custGeom>
              <a:avLst/>
              <a:gdLst>
                <a:gd name="T0" fmla="*/ 4 w 92"/>
                <a:gd name="T1" fmla="*/ 0 h 21"/>
                <a:gd name="T2" fmla="*/ 0 w 92"/>
                <a:gd name="T3" fmla="*/ 16 h 21"/>
                <a:gd name="T4" fmla="*/ 92 w 92"/>
                <a:gd name="T5" fmla="*/ 21 h 21"/>
                <a:gd name="T6" fmla="*/ 90 w 92"/>
                <a:gd name="T7" fmla="*/ 9 h 21"/>
                <a:gd name="T8" fmla="*/ 28 w 92"/>
                <a:gd name="T9" fmla="*/ 0 h 21"/>
                <a:gd name="T10" fmla="*/ 4 w 9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1">
                  <a:moveTo>
                    <a:pt x="4" y="0"/>
                  </a:moveTo>
                  <a:lnTo>
                    <a:pt x="0" y="16"/>
                  </a:lnTo>
                  <a:lnTo>
                    <a:pt x="92" y="21"/>
                  </a:lnTo>
                  <a:lnTo>
                    <a:pt x="90" y="9"/>
                  </a:lnTo>
                  <a:lnTo>
                    <a:pt x="2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54">
              <a:extLst>
                <a:ext uri="{FF2B5EF4-FFF2-40B4-BE49-F238E27FC236}">
                  <a16:creationId xmlns:a16="http://schemas.microsoft.com/office/drawing/2014/main" id="{79E2E304-EE5B-E6B3-515F-2C1829A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292" y="3620442"/>
              <a:ext cx="256551" cy="58561"/>
            </a:xfrm>
            <a:custGeom>
              <a:avLst/>
              <a:gdLst>
                <a:gd name="T0" fmla="*/ 4 w 92"/>
                <a:gd name="T1" fmla="*/ 0 h 21"/>
                <a:gd name="T2" fmla="*/ 0 w 92"/>
                <a:gd name="T3" fmla="*/ 16 h 21"/>
                <a:gd name="T4" fmla="*/ 92 w 92"/>
                <a:gd name="T5" fmla="*/ 21 h 21"/>
                <a:gd name="T6" fmla="*/ 90 w 92"/>
                <a:gd name="T7" fmla="*/ 9 h 21"/>
                <a:gd name="T8" fmla="*/ 28 w 92"/>
                <a:gd name="T9" fmla="*/ 0 h 21"/>
                <a:gd name="T10" fmla="*/ 4 w 9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1">
                  <a:moveTo>
                    <a:pt x="4" y="0"/>
                  </a:moveTo>
                  <a:lnTo>
                    <a:pt x="0" y="16"/>
                  </a:lnTo>
                  <a:lnTo>
                    <a:pt x="92" y="21"/>
                  </a:lnTo>
                  <a:lnTo>
                    <a:pt x="90" y="9"/>
                  </a:lnTo>
                  <a:lnTo>
                    <a:pt x="28" y="0"/>
                  </a:lnTo>
                  <a:lnTo>
                    <a:pt x="4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55">
              <a:extLst>
                <a:ext uri="{FF2B5EF4-FFF2-40B4-BE49-F238E27FC236}">
                  <a16:creationId xmlns:a16="http://schemas.microsoft.com/office/drawing/2014/main" id="{ABC5E8DD-BB5D-3F7C-B817-4EC11477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372" y="3620442"/>
              <a:ext cx="172893" cy="25097"/>
            </a:xfrm>
            <a:custGeom>
              <a:avLst/>
              <a:gdLst>
                <a:gd name="T0" fmla="*/ 0 w 62"/>
                <a:gd name="T1" fmla="*/ 0 h 9"/>
                <a:gd name="T2" fmla="*/ 62 w 62"/>
                <a:gd name="T3" fmla="*/ 9 h 9"/>
                <a:gd name="T4" fmla="*/ 62 w 62"/>
                <a:gd name="T5" fmla="*/ 9 h 9"/>
                <a:gd name="T6" fmla="*/ 62 w 62"/>
                <a:gd name="T7" fmla="*/ 5 h 9"/>
                <a:gd name="T8" fmla="*/ 0 w 6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">
                  <a:moveTo>
                    <a:pt x="0" y="0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6">
              <a:extLst>
                <a:ext uri="{FF2B5EF4-FFF2-40B4-BE49-F238E27FC236}">
                  <a16:creationId xmlns:a16="http://schemas.microsoft.com/office/drawing/2014/main" id="{52083F8D-3742-3816-8F22-25B9DE30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372" y="3620442"/>
              <a:ext cx="172893" cy="25097"/>
            </a:xfrm>
            <a:custGeom>
              <a:avLst/>
              <a:gdLst>
                <a:gd name="T0" fmla="*/ 0 w 62"/>
                <a:gd name="T1" fmla="*/ 0 h 9"/>
                <a:gd name="T2" fmla="*/ 62 w 62"/>
                <a:gd name="T3" fmla="*/ 9 h 9"/>
                <a:gd name="T4" fmla="*/ 62 w 62"/>
                <a:gd name="T5" fmla="*/ 9 h 9"/>
                <a:gd name="T6" fmla="*/ 62 w 62"/>
                <a:gd name="T7" fmla="*/ 5 h 9"/>
                <a:gd name="T8" fmla="*/ 0 w 6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">
                  <a:moveTo>
                    <a:pt x="0" y="0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5"/>
                  </a:lnTo>
                  <a:lnTo>
                    <a:pt x="0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57">
              <a:extLst>
                <a:ext uri="{FF2B5EF4-FFF2-40B4-BE49-F238E27FC236}">
                  <a16:creationId xmlns:a16="http://schemas.microsoft.com/office/drawing/2014/main" id="{1731F3C6-A60F-81E3-9D0B-3290D880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829" y="3489377"/>
              <a:ext cx="342997" cy="175681"/>
            </a:xfrm>
            <a:custGeom>
              <a:avLst/>
              <a:gdLst>
                <a:gd name="T0" fmla="*/ 4 w 123"/>
                <a:gd name="T1" fmla="*/ 0 h 63"/>
                <a:gd name="T2" fmla="*/ 0 w 123"/>
                <a:gd name="T3" fmla="*/ 47 h 63"/>
                <a:gd name="T4" fmla="*/ 119 w 123"/>
                <a:gd name="T5" fmla="*/ 63 h 63"/>
                <a:gd name="T6" fmla="*/ 123 w 123"/>
                <a:gd name="T7" fmla="*/ 4 h 63"/>
                <a:gd name="T8" fmla="*/ 4 w 12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3">
                  <a:moveTo>
                    <a:pt x="4" y="0"/>
                  </a:moveTo>
                  <a:lnTo>
                    <a:pt x="0" y="47"/>
                  </a:lnTo>
                  <a:lnTo>
                    <a:pt x="119" y="63"/>
                  </a:lnTo>
                  <a:lnTo>
                    <a:pt x="12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58">
              <a:extLst>
                <a:ext uri="{FF2B5EF4-FFF2-40B4-BE49-F238E27FC236}">
                  <a16:creationId xmlns:a16="http://schemas.microsoft.com/office/drawing/2014/main" id="{54154920-0604-0A8E-6B14-29A8E65AE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1959" y="3706887"/>
              <a:ext cx="443387" cy="725035"/>
            </a:xfrm>
            <a:custGeom>
              <a:avLst/>
              <a:gdLst>
                <a:gd name="T0" fmla="*/ 148 w 159"/>
                <a:gd name="T1" fmla="*/ 97 h 260"/>
                <a:gd name="T2" fmla="*/ 38 w 159"/>
                <a:gd name="T3" fmla="*/ 0 h 260"/>
                <a:gd name="T4" fmla="*/ 22 w 159"/>
                <a:gd name="T5" fmla="*/ 61 h 260"/>
                <a:gd name="T6" fmla="*/ 159 w 159"/>
                <a:gd name="T7" fmla="*/ 166 h 260"/>
                <a:gd name="T8" fmla="*/ 148 w 159"/>
                <a:gd name="T9" fmla="*/ 97 h 260"/>
                <a:gd name="T10" fmla="*/ 10 w 159"/>
                <a:gd name="T11" fmla="*/ 111 h 260"/>
                <a:gd name="T12" fmla="*/ 0 w 159"/>
                <a:gd name="T13" fmla="*/ 147 h 260"/>
                <a:gd name="T14" fmla="*/ 124 w 159"/>
                <a:gd name="T15" fmla="*/ 260 h 260"/>
                <a:gd name="T16" fmla="*/ 155 w 159"/>
                <a:gd name="T17" fmla="*/ 230 h 260"/>
                <a:gd name="T18" fmla="*/ 10 w 159"/>
                <a:gd name="T19" fmla="*/ 1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260">
                  <a:moveTo>
                    <a:pt x="148" y="97"/>
                  </a:moveTo>
                  <a:lnTo>
                    <a:pt x="38" y="0"/>
                  </a:lnTo>
                  <a:lnTo>
                    <a:pt x="22" y="61"/>
                  </a:lnTo>
                  <a:lnTo>
                    <a:pt x="159" y="166"/>
                  </a:lnTo>
                  <a:lnTo>
                    <a:pt x="148" y="97"/>
                  </a:lnTo>
                  <a:close/>
                  <a:moveTo>
                    <a:pt x="10" y="111"/>
                  </a:moveTo>
                  <a:lnTo>
                    <a:pt x="0" y="147"/>
                  </a:lnTo>
                  <a:lnTo>
                    <a:pt x="124" y="260"/>
                  </a:lnTo>
                  <a:lnTo>
                    <a:pt x="155" y="230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59">
              <a:extLst>
                <a:ext uri="{FF2B5EF4-FFF2-40B4-BE49-F238E27FC236}">
                  <a16:creationId xmlns:a16="http://schemas.microsoft.com/office/drawing/2014/main" id="{B9DB40CB-4C0B-7BC0-AACF-7A8991A5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050" y="2410191"/>
              <a:ext cx="181259" cy="178470"/>
            </a:xfrm>
            <a:custGeom>
              <a:avLst/>
              <a:gdLst>
                <a:gd name="T0" fmla="*/ 27 w 27"/>
                <a:gd name="T1" fmla="*/ 13 h 27"/>
                <a:gd name="T2" fmla="*/ 13 w 27"/>
                <a:gd name="T3" fmla="*/ 0 h 27"/>
                <a:gd name="T4" fmla="*/ 0 w 27"/>
                <a:gd name="T5" fmla="*/ 13 h 27"/>
                <a:gd name="T6" fmla="*/ 13 w 27"/>
                <a:gd name="T7" fmla="*/ 26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7"/>
                    <a:pt x="26" y="21"/>
                    <a:pt x="27" y="13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60">
              <a:extLst>
                <a:ext uri="{FF2B5EF4-FFF2-40B4-BE49-F238E27FC236}">
                  <a16:creationId xmlns:a16="http://schemas.microsoft.com/office/drawing/2014/main" id="{B954CF91-E8F6-CE7C-6507-3CBAAE16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936" y="2438077"/>
              <a:ext cx="66927" cy="64138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10 w 10"/>
                <a:gd name="T9" fmla="*/ 5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61">
              <a:extLst>
                <a:ext uri="{FF2B5EF4-FFF2-40B4-BE49-F238E27FC236}">
                  <a16:creationId xmlns:a16="http://schemas.microsoft.com/office/drawing/2014/main" id="{BCC0A450-4078-DDF1-DC56-572F75D54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159" y="2463174"/>
              <a:ext cx="178470" cy="17847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2">
              <a:extLst>
                <a:ext uri="{FF2B5EF4-FFF2-40B4-BE49-F238E27FC236}">
                  <a16:creationId xmlns:a16="http://schemas.microsoft.com/office/drawing/2014/main" id="{FB2B9ED5-10CE-1C1F-B7E3-F872A9A5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256" y="2491060"/>
              <a:ext cx="66927" cy="64138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10 w 10"/>
                <a:gd name="T9" fmla="*/ 5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63">
              <a:extLst>
                <a:ext uri="{FF2B5EF4-FFF2-40B4-BE49-F238E27FC236}">
                  <a16:creationId xmlns:a16="http://schemas.microsoft.com/office/drawing/2014/main" id="{E0DC51BC-5FD4-1D4A-9DFF-8B0B9B43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556" y="1160901"/>
              <a:ext cx="1982691" cy="1098706"/>
            </a:xfrm>
            <a:custGeom>
              <a:avLst/>
              <a:gdLst>
                <a:gd name="T0" fmla="*/ 217 w 299"/>
                <a:gd name="T1" fmla="*/ 105 h 166"/>
                <a:gd name="T2" fmla="*/ 216 w 299"/>
                <a:gd name="T3" fmla="*/ 105 h 166"/>
                <a:gd name="T4" fmla="*/ 171 w 299"/>
                <a:gd name="T5" fmla="*/ 74 h 166"/>
                <a:gd name="T6" fmla="*/ 104 w 299"/>
                <a:gd name="T7" fmla="*/ 66 h 166"/>
                <a:gd name="T8" fmla="*/ 16 w 299"/>
                <a:gd name="T9" fmla="*/ 96 h 166"/>
                <a:gd name="T10" fmla="*/ 0 w 299"/>
                <a:gd name="T11" fmla="*/ 129 h 166"/>
                <a:gd name="T12" fmla="*/ 214 w 299"/>
                <a:gd name="T13" fmla="*/ 133 h 166"/>
                <a:gd name="T14" fmla="*/ 217 w 299"/>
                <a:gd name="T15" fmla="*/ 10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166">
                  <a:moveTo>
                    <a:pt x="217" y="105"/>
                  </a:moveTo>
                  <a:cubicBezTo>
                    <a:pt x="216" y="105"/>
                    <a:pt x="216" y="105"/>
                    <a:pt x="216" y="105"/>
                  </a:cubicBezTo>
                  <a:cubicBezTo>
                    <a:pt x="299" y="66"/>
                    <a:pt x="253" y="63"/>
                    <a:pt x="171" y="74"/>
                  </a:cubicBezTo>
                  <a:cubicBezTo>
                    <a:pt x="207" y="44"/>
                    <a:pt x="168" y="48"/>
                    <a:pt x="104" y="66"/>
                  </a:cubicBezTo>
                  <a:cubicBezTo>
                    <a:pt x="153" y="0"/>
                    <a:pt x="58" y="65"/>
                    <a:pt x="16" y="9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43" y="166"/>
                    <a:pt x="157" y="151"/>
                    <a:pt x="214" y="133"/>
                  </a:cubicBezTo>
                  <a:cubicBezTo>
                    <a:pt x="280" y="116"/>
                    <a:pt x="284" y="90"/>
                    <a:pt x="217" y="105"/>
                  </a:cubicBezTo>
                  <a:close/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64">
              <a:extLst>
                <a:ext uri="{FF2B5EF4-FFF2-40B4-BE49-F238E27FC236}">
                  <a16:creationId xmlns:a16="http://schemas.microsoft.com/office/drawing/2014/main" id="{1D479DBC-4C6E-9BF4-A7A7-A2ED89D7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580" y="2198258"/>
              <a:ext cx="443387" cy="192413"/>
            </a:xfrm>
            <a:custGeom>
              <a:avLst/>
              <a:gdLst>
                <a:gd name="T0" fmla="*/ 10 w 67"/>
                <a:gd name="T1" fmla="*/ 11 h 29"/>
                <a:gd name="T2" fmla="*/ 18 w 67"/>
                <a:gd name="T3" fmla="*/ 26 h 29"/>
                <a:gd name="T4" fmla="*/ 57 w 67"/>
                <a:gd name="T5" fmla="*/ 20 h 29"/>
                <a:gd name="T6" fmla="*/ 52 w 67"/>
                <a:gd name="T7" fmla="*/ 2 h 29"/>
                <a:gd name="T8" fmla="*/ 10 w 67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9">
                  <a:moveTo>
                    <a:pt x="10" y="11"/>
                  </a:moveTo>
                  <a:cubicBezTo>
                    <a:pt x="0" y="15"/>
                    <a:pt x="6" y="29"/>
                    <a:pt x="18" y="26"/>
                  </a:cubicBezTo>
                  <a:cubicBezTo>
                    <a:pt x="30" y="24"/>
                    <a:pt x="48" y="21"/>
                    <a:pt x="57" y="20"/>
                  </a:cubicBezTo>
                  <a:cubicBezTo>
                    <a:pt x="67" y="18"/>
                    <a:pt x="66" y="0"/>
                    <a:pt x="52" y="2"/>
                  </a:cubicBezTo>
                  <a:cubicBezTo>
                    <a:pt x="38" y="5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65">
              <a:extLst>
                <a:ext uri="{FF2B5EF4-FFF2-40B4-BE49-F238E27FC236}">
                  <a16:creationId xmlns:a16="http://schemas.microsoft.com/office/drawing/2014/main" id="{D6A6EE09-7F0E-7F21-FE90-FED6C9209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232" y="2240087"/>
              <a:ext cx="451753" cy="231453"/>
            </a:xfrm>
            <a:custGeom>
              <a:avLst/>
              <a:gdLst>
                <a:gd name="T0" fmla="*/ 57 w 68"/>
                <a:gd name="T1" fmla="*/ 16 h 35"/>
                <a:gd name="T2" fmla="*/ 48 w 68"/>
                <a:gd name="T3" fmla="*/ 31 h 35"/>
                <a:gd name="T4" fmla="*/ 10 w 68"/>
                <a:gd name="T5" fmla="*/ 20 h 35"/>
                <a:gd name="T6" fmla="*/ 17 w 68"/>
                <a:gd name="T7" fmla="*/ 3 h 35"/>
                <a:gd name="T8" fmla="*/ 57 w 68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57" y="16"/>
                  </a:moveTo>
                  <a:cubicBezTo>
                    <a:pt x="68" y="22"/>
                    <a:pt x="60" y="35"/>
                    <a:pt x="48" y="31"/>
                  </a:cubicBezTo>
                  <a:cubicBezTo>
                    <a:pt x="37" y="27"/>
                    <a:pt x="19" y="22"/>
                    <a:pt x="10" y="20"/>
                  </a:cubicBezTo>
                  <a:cubicBezTo>
                    <a:pt x="0" y="17"/>
                    <a:pt x="3" y="0"/>
                    <a:pt x="17" y="3"/>
                  </a:cubicBezTo>
                  <a:cubicBezTo>
                    <a:pt x="31" y="7"/>
                    <a:pt x="57" y="16"/>
                    <a:pt x="57" y="16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66">
              <a:extLst>
                <a:ext uri="{FF2B5EF4-FFF2-40B4-BE49-F238E27FC236}">
                  <a16:creationId xmlns:a16="http://schemas.microsoft.com/office/drawing/2014/main" id="{0BDE55DB-8DAB-362E-6569-7256D846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434" y="3600921"/>
              <a:ext cx="3056301" cy="2035675"/>
            </a:xfrm>
            <a:custGeom>
              <a:avLst/>
              <a:gdLst>
                <a:gd name="T0" fmla="*/ 446 w 461"/>
                <a:gd name="T1" fmla="*/ 297 h 308"/>
                <a:gd name="T2" fmla="*/ 435 w 461"/>
                <a:gd name="T3" fmla="*/ 307 h 308"/>
                <a:gd name="T4" fmla="*/ 11 w 461"/>
                <a:gd name="T5" fmla="*/ 285 h 308"/>
                <a:gd name="T6" fmla="*/ 0 w 461"/>
                <a:gd name="T7" fmla="*/ 273 h 308"/>
                <a:gd name="T8" fmla="*/ 14 w 461"/>
                <a:gd name="T9" fmla="*/ 11 h 308"/>
                <a:gd name="T10" fmla="*/ 26 w 461"/>
                <a:gd name="T11" fmla="*/ 0 h 308"/>
                <a:gd name="T12" fmla="*/ 450 w 461"/>
                <a:gd name="T13" fmla="*/ 22 h 308"/>
                <a:gd name="T14" fmla="*/ 460 w 461"/>
                <a:gd name="T15" fmla="*/ 34 h 308"/>
                <a:gd name="T16" fmla="*/ 446 w 461"/>
                <a:gd name="T17" fmla="*/ 29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308">
                  <a:moveTo>
                    <a:pt x="446" y="297"/>
                  </a:moveTo>
                  <a:cubicBezTo>
                    <a:pt x="446" y="303"/>
                    <a:pt x="441" y="308"/>
                    <a:pt x="435" y="307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5" y="285"/>
                    <a:pt x="0" y="279"/>
                    <a:pt x="0" y="27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4"/>
                    <a:pt x="20" y="0"/>
                    <a:pt x="26" y="0"/>
                  </a:cubicBezTo>
                  <a:cubicBezTo>
                    <a:pt x="450" y="22"/>
                    <a:pt x="450" y="22"/>
                    <a:pt x="450" y="22"/>
                  </a:cubicBezTo>
                  <a:cubicBezTo>
                    <a:pt x="456" y="23"/>
                    <a:pt x="461" y="28"/>
                    <a:pt x="460" y="34"/>
                  </a:cubicBezTo>
                  <a:cubicBezTo>
                    <a:pt x="446" y="297"/>
                    <a:pt x="446" y="297"/>
                    <a:pt x="446" y="29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367">
              <a:extLst>
                <a:ext uri="{FF2B5EF4-FFF2-40B4-BE49-F238E27FC236}">
                  <a16:creationId xmlns:a16="http://schemas.microsoft.com/office/drawing/2014/main" id="{4BCD50AC-4BF8-FE62-09F5-79D17112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319" y="4069405"/>
              <a:ext cx="429444" cy="950911"/>
            </a:xfrm>
            <a:custGeom>
              <a:avLst/>
              <a:gdLst>
                <a:gd name="T0" fmla="*/ 12 w 65"/>
                <a:gd name="T1" fmla="*/ 0 h 144"/>
                <a:gd name="T2" fmla="*/ 7 w 65"/>
                <a:gd name="T3" fmla="*/ 1 h 144"/>
                <a:gd name="T4" fmla="*/ 0 w 65"/>
                <a:gd name="T5" fmla="*/ 133 h 144"/>
                <a:gd name="T6" fmla="*/ 0 w 65"/>
                <a:gd name="T7" fmla="*/ 134 h 144"/>
                <a:gd name="T8" fmla="*/ 2 w 65"/>
                <a:gd name="T9" fmla="*/ 134 h 144"/>
                <a:gd name="T10" fmla="*/ 38 w 65"/>
                <a:gd name="T11" fmla="*/ 144 h 144"/>
                <a:gd name="T12" fmla="*/ 40 w 65"/>
                <a:gd name="T13" fmla="*/ 144 h 144"/>
                <a:gd name="T14" fmla="*/ 62 w 65"/>
                <a:gd name="T15" fmla="*/ 126 h 144"/>
                <a:gd name="T16" fmla="*/ 58 w 65"/>
                <a:gd name="T17" fmla="*/ 107 h 144"/>
                <a:gd name="T18" fmla="*/ 37 w 65"/>
                <a:gd name="T19" fmla="*/ 96 h 144"/>
                <a:gd name="T20" fmla="*/ 38 w 65"/>
                <a:gd name="T21" fmla="*/ 96 h 144"/>
                <a:gd name="T22" fmla="*/ 57 w 65"/>
                <a:gd name="T23" fmla="*/ 71 h 144"/>
                <a:gd name="T24" fmla="*/ 47 w 65"/>
                <a:gd name="T25" fmla="*/ 50 h 144"/>
                <a:gd name="T26" fmla="*/ 40 w 65"/>
                <a:gd name="T27" fmla="*/ 48 h 144"/>
                <a:gd name="T28" fmla="*/ 52 w 65"/>
                <a:gd name="T29" fmla="*/ 26 h 144"/>
                <a:gd name="T30" fmla="*/ 42 w 65"/>
                <a:gd name="T31" fmla="*/ 5 h 144"/>
                <a:gd name="T32" fmla="*/ 12 w 65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44">
                  <a:moveTo>
                    <a:pt x="12" y="0"/>
                  </a:moveTo>
                  <a:cubicBezTo>
                    <a:pt x="10" y="0"/>
                    <a:pt x="9" y="1"/>
                    <a:pt x="7" y="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" y="134"/>
                    <a:pt x="1" y="134"/>
                    <a:pt x="2" y="134"/>
                  </a:cubicBezTo>
                  <a:cubicBezTo>
                    <a:pt x="16" y="140"/>
                    <a:pt x="37" y="144"/>
                    <a:pt x="38" y="144"/>
                  </a:cubicBezTo>
                  <a:cubicBezTo>
                    <a:pt x="39" y="144"/>
                    <a:pt x="39" y="144"/>
                    <a:pt x="40" y="144"/>
                  </a:cubicBezTo>
                  <a:cubicBezTo>
                    <a:pt x="48" y="144"/>
                    <a:pt x="59" y="136"/>
                    <a:pt x="62" y="126"/>
                  </a:cubicBezTo>
                  <a:cubicBezTo>
                    <a:pt x="65" y="118"/>
                    <a:pt x="64" y="112"/>
                    <a:pt x="58" y="107"/>
                  </a:cubicBezTo>
                  <a:cubicBezTo>
                    <a:pt x="53" y="102"/>
                    <a:pt x="45" y="99"/>
                    <a:pt x="37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47" y="95"/>
                    <a:pt x="56" y="82"/>
                    <a:pt x="57" y="71"/>
                  </a:cubicBezTo>
                  <a:cubicBezTo>
                    <a:pt x="59" y="61"/>
                    <a:pt x="55" y="53"/>
                    <a:pt x="47" y="50"/>
                  </a:cubicBezTo>
                  <a:cubicBezTo>
                    <a:pt x="45" y="49"/>
                    <a:pt x="43" y="48"/>
                    <a:pt x="40" y="48"/>
                  </a:cubicBezTo>
                  <a:cubicBezTo>
                    <a:pt x="46" y="43"/>
                    <a:pt x="50" y="34"/>
                    <a:pt x="52" y="26"/>
                  </a:cubicBezTo>
                  <a:cubicBezTo>
                    <a:pt x="53" y="16"/>
                    <a:pt x="50" y="9"/>
                    <a:pt x="42" y="5"/>
                  </a:cubicBezTo>
                  <a:cubicBezTo>
                    <a:pt x="33" y="1"/>
                    <a:pt x="21" y="0"/>
                    <a:pt x="1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80">
              <a:extLst>
                <a:ext uri="{FF2B5EF4-FFF2-40B4-BE49-F238E27FC236}">
                  <a16:creationId xmlns:a16="http://schemas.microsoft.com/office/drawing/2014/main" id="{604041FB-7F4A-2A6D-9B87-9BFB8B99B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111" y="4348265"/>
              <a:ext cx="711092" cy="334631"/>
            </a:xfrm>
            <a:custGeom>
              <a:avLst/>
              <a:gdLst>
                <a:gd name="T0" fmla="*/ 39 w 107"/>
                <a:gd name="T1" fmla="*/ 51 h 51"/>
                <a:gd name="T2" fmla="*/ 80 w 107"/>
                <a:gd name="T3" fmla="*/ 49 h 51"/>
                <a:gd name="T4" fmla="*/ 89 w 107"/>
                <a:gd name="T5" fmla="*/ 8 h 51"/>
                <a:gd name="T6" fmla="*/ 27 w 107"/>
                <a:gd name="T7" fmla="*/ 6 h 51"/>
                <a:gd name="T8" fmla="*/ 39 w 107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1">
                  <a:moveTo>
                    <a:pt x="39" y="51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93" y="47"/>
                    <a:pt x="107" y="16"/>
                    <a:pt x="89" y="8"/>
                  </a:cubicBezTo>
                  <a:cubicBezTo>
                    <a:pt x="70" y="0"/>
                    <a:pt x="34" y="5"/>
                    <a:pt x="27" y="6"/>
                  </a:cubicBezTo>
                  <a:cubicBezTo>
                    <a:pt x="19" y="7"/>
                    <a:pt x="0" y="36"/>
                    <a:pt x="39" y="51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381">
              <a:extLst>
                <a:ext uri="{FF2B5EF4-FFF2-40B4-BE49-F238E27FC236}">
                  <a16:creationId xmlns:a16="http://schemas.microsoft.com/office/drawing/2014/main" id="{DEA7C23B-E2E2-7156-90E9-DE3386C4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558" y="4643856"/>
              <a:ext cx="663686" cy="356940"/>
            </a:xfrm>
            <a:custGeom>
              <a:avLst/>
              <a:gdLst>
                <a:gd name="T0" fmla="*/ 33 w 100"/>
                <a:gd name="T1" fmla="*/ 42 h 54"/>
                <a:gd name="T2" fmla="*/ 68 w 100"/>
                <a:gd name="T3" fmla="*/ 52 h 54"/>
                <a:gd name="T4" fmla="*/ 86 w 100"/>
                <a:gd name="T5" fmla="*/ 19 h 54"/>
                <a:gd name="T6" fmla="*/ 34 w 100"/>
                <a:gd name="T7" fmla="*/ 1 h 54"/>
                <a:gd name="T8" fmla="*/ 33 w 100"/>
                <a:gd name="T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4">
                  <a:moveTo>
                    <a:pt x="33" y="42"/>
                  </a:moveTo>
                  <a:cubicBezTo>
                    <a:pt x="47" y="48"/>
                    <a:pt x="68" y="52"/>
                    <a:pt x="68" y="52"/>
                  </a:cubicBezTo>
                  <a:cubicBezTo>
                    <a:pt x="80" y="54"/>
                    <a:pt x="100" y="31"/>
                    <a:pt x="86" y="19"/>
                  </a:cubicBezTo>
                  <a:cubicBezTo>
                    <a:pt x="73" y="7"/>
                    <a:pt x="41" y="2"/>
                    <a:pt x="34" y="1"/>
                  </a:cubicBezTo>
                  <a:cubicBezTo>
                    <a:pt x="27" y="0"/>
                    <a:pt x="0" y="29"/>
                    <a:pt x="33" y="42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382">
              <a:extLst>
                <a:ext uri="{FF2B5EF4-FFF2-40B4-BE49-F238E27FC236}">
                  <a16:creationId xmlns:a16="http://schemas.microsoft.com/office/drawing/2014/main" id="{E454B6FD-FA23-7EB6-8594-2CF191ACF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534" y="4049885"/>
              <a:ext cx="674840" cy="337420"/>
            </a:xfrm>
            <a:custGeom>
              <a:avLst/>
              <a:gdLst>
                <a:gd name="T0" fmla="*/ 37 w 102"/>
                <a:gd name="T1" fmla="*/ 51 h 51"/>
                <a:gd name="T2" fmla="*/ 76 w 102"/>
                <a:gd name="T3" fmla="*/ 49 h 51"/>
                <a:gd name="T4" fmla="*/ 85 w 102"/>
                <a:gd name="T5" fmla="*/ 8 h 51"/>
                <a:gd name="T6" fmla="*/ 26 w 102"/>
                <a:gd name="T7" fmla="*/ 7 h 51"/>
                <a:gd name="T8" fmla="*/ 37 w 10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">
                  <a:moveTo>
                    <a:pt x="37" y="51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89" y="47"/>
                    <a:pt x="102" y="16"/>
                    <a:pt x="85" y="8"/>
                  </a:cubicBezTo>
                  <a:cubicBezTo>
                    <a:pt x="67" y="0"/>
                    <a:pt x="33" y="4"/>
                    <a:pt x="26" y="7"/>
                  </a:cubicBezTo>
                  <a:cubicBezTo>
                    <a:pt x="19" y="9"/>
                    <a:pt x="0" y="36"/>
                    <a:pt x="37" y="51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383">
              <a:extLst>
                <a:ext uri="{FF2B5EF4-FFF2-40B4-BE49-F238E27FC236}">
                  <a16:creationId xmlns:a16="http://schemas.microsoft.com/office/drawing/2014/main" id="{A4D18A20-2337-D5CB-7BF4-6CF858F70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694" y="4392882"/>
              <a:ext cx="5577" cy="92024"/>
            </a:xfrm>
            <a:custGeom>
              <a:avLst/>
              <a:gdLst>
                <a:gd name="T0" fmla="*/ 2 w 2"/>
                <a:gd name="T1" fmla="*/ 0 h 33"/>
                <a:gd name="T2" fmla="*/ 0 w 2"/>
                <a:gd name="T3" fmla="*/ 33 h 33"/>
                <a:gd name="T4" fmla="*/ 2 w 2"/>
                <a:gd name="T5" fmla="*/ 0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2" y="0"/>
                  </a:moveTo>
                  <a:lnTo>
                    <a:pt x="0" y="3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384">
              <a:extLst>
                <a:ext uri="{FF2B5EF4-FFF2-40B4-BE49-F238E27FC236}">
                  <a16:creationId xmlns:a16="http://schemas.microsoft.com/office/drawing/2014/main" id="{28854E37-63A7-7C4D-1706-898A5F35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694" y="4392882"/>
              <a:ext cx="5577" cy="92024"/>
            </a:xfrm>
            <a:custGeom>
              <a:avLst/>
              <a:gdLst>
                <a:gd name="T0" fmla="*/ 2 w 2"/>
                <a:gd name="T1" fmla="*/ 0 h 33"/>
                <a:gd name="T2" fmla="*/ 0 w 2"/>
                <a:gd name="T3" fmla="*/ 33 h 33"/>
                <a:gd name="T4" fmla="*/ 2 w 2"/>
                <a:gd name="T5" fmla="*/ 0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2" y="0"/>
                  </a:moveTo>
                  <a:lnTo>
                    <a:pt x="0" y="33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385">
              <a:extLst>
                <a:ext uri="{FF2B5EF4-FFF2-40B4-BE49-F238E27FC236}">
                  <a16:creationId xmlns:a16="http://schemas.microsoft.com/office/drawing/2014/main" id="{9962F8B6-BD46-6F99-0900-A15F08E80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924" y="4392882"/>
              <a:ext cx="404346" cy="950911"/>
            </a:xfrm>
            <a:custGeom>
              <a:avLst/>
              <a:gdLst>
                <a:gd name="T0" fmla="*/ 54 w 61"/>
                <a:gd name="T1" fmla="*/ 0 h 144"/>
                <a:gd name="T2" fmla="*/ 24 w 61"/>
                <a:gd name="T3" fmla="*/ 5 h 144"/>
                <a:gd name="T4" fmla="*/ 14 w 61"/>
                <a:gd name="T5" fmla="*/ 26 h 144"/>
                <a:gd name="T6" fmla="*/ 26 w 61"/>
                <a:gd name="T7" fmla="*/ 47 h 144"/>
                <a:gd name="T8" fmla="*/ 19 w 61"/>
                <a:gd name="T9" fmla="*/ 50 h 144"/>
                <a:gd name="T10" fmla="*/ 8 w 61"/>
                <a:gd name="T11" fmla="*/ 71 h 144"/>
                <a:gd name="T12" fmla="*/ 28 w 61"/>
                <a:gd name="T13" fmla="*/ 96 h 144"/>
                <a:gd name="T14" fmla="*/ 28 w 61"/>
                <a:gd name="T15" fmla="*/ 96 h 144"/>
                <a:gd name="T16" fmla="*/ 7 w 61"/>
                <a:gd name="T17" fmla="*/ 107 h 144"/>
                <a:gd name="T18" fmla="*/ 3 w 61"/>
                <a:gd name="T19" fmla="*/ 125 h 144"/>
                <a:gd name="T20" fmla="*/ 25 w 61"/>
                <a:gd name="T21" fmla="*/ 144 h 144"/>
                <a:gd name="T22" fmla="*/ 27 w 61"/>
                <a:gd name="T23" fmla="*/ 144 h 144"/>
                <a:gd name="T24" fmla="*/ 53 w 61"/>
                <a:gd name="T25" fmla="*/ 138 h 144"/>
                <a:gd name="T26" fmla="*/ 60 w 61"/>
                <a:gd name="T27" fmla="*/ 14 h 144"/>
                <a:gd name="T28" fmla="*/ 61 w 61"/>
                <a:gd name="T29" fmla="*/ 0 h 144"/>
                <a:gd name="T30" fmla="*/ 54 w 61"/>
                <a:gd name="T3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44">
                  <a:moveTo>
                    <a:pt x="54" y="0"/>
                  </a:moveTo>
                  <a:cubicBezTo>
                    <a:pt x="45" y="0"/>
                    <a:pt x="32" y="1"/>
                    <a:pt x="24" y="5"/>
                  </a:cubicBezTo>
                  <a:cubicBezTo>
                    <a:pt x="16" y="9"/>
                    <a:pt x="13" y="16"/>
                    <a:pt x="14" y="26"/>
                  </a:cubicBezTo>
                  <a:cubicBezTo>
                    <a:pt x="15" y="34"/>
                    <a:pt x="20" y="43"/>
                    <a:pt x="26" y="47"/>
                  </a:cubicBezTo>
                  <a:cubicBezTo>
                    <a:pt x="23" y="48"/>
                    <a:pt x="21" y="49"/>
                    <a:pt x="19" y="50"/>
                  </a:cubicBezTo>
                  <a:cubicBezTo>
                    <a:pt x="11" y="53"/>
                    <a:pt x="7" y="61"/>
                    <a:pt x="8" y="71"/>
                  </a:cubicBezTo>
                  <a:cubicBezTo>
                    <a:pt x="10" y="82"/>
                    <a:pt x="18" y="95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0" y="99"/>
                    <a:pt x="12" y="102"/>
                    <a:pt x="7" y="107"/>
                  </a:cubicBezTo>
                  <a:cubicBezTo>
                    <a:pt x="2" y="111"/>
                    <a:pt x="0" y="118"/>
                    <a:pt x="3" y="125"/>
                  </a:cubicBezTo>
                  <a:cubicBezTo>
                    <a:pt x="7" y="135"/>
                    <a:pt x="17" y="144"/>
                    <a:pt x="25" y="144"/>
                  </a:cubicBezTo>
                  <a:cubicBezTo>
                    <a:pt x="26" y="144"/>
                    <a:pt x="27" y="144"/>
                    <a:pt x="27" y="144"/>
                  </a:cubicBezTo>
                  <a:cubicBezTo>
                    <a:pt x="28" y="144"/>
                    <a:pt x="41" y="142"/>
                    <a:pt x="53" y="13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386">
              <a:extLst>
                <a:ext uri="{FF2B5EF4-FFF2-40B4-BE49-F238E27FC236}">
                  <a16:creationId xmlns:a16="http://schemas.microsoft.com/office/drawing/2014/main" id="{754CDBD0-AAD1-4CA5-1635-E916CEA4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022" y="4671742"/>
              <a:ext cx="711092" cy="329054"/>
            </a:xfrm>
            <a:custGeom>
              <a:avLst/>
              <a:gdLst>
                <a:gd name="T0" fmla="*/ 68 w 107"/>
                <a:gd name="T1" fmla="*/ 50 h 50"/>
                <a:gd name="T2" fmla="*/ 26 w 107"/>
                <a:gd name="T3" fmla="*/ 48 h 50"/>
                <a:gd name="T4" fmla="*/ 18 w 107"/>
                <a:gd name="T5" fmla="*/ 8 h 50"/>
                <a:gd name="T6" fmla="*/ 80 w 107"/>
                <a:gd name="T7" fmla="*/ 6 h 50"/>
                <a:gd name="T8" fmla="*/ 68 w 10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0">
                  <a:moveTo>
                    <a:pt x="68" y="50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14" y="47"/>
                    <a:pt x="0" y="16"/>
                    <a:pt x="18" y="8"/>
                  </a:cubicBezTo>
                  <a:cubicBezTo>
                    <a:pt x="37" y="0"/>
                    <a:pt x="72" y="5"/>
                    <a:pt x="80" y="6"/>
                  </a:cubicBezTo>
                  <a:cubicBezTo>
                    <a:pt x="87" y="7"/>
                    <a:pt x="107" y="35"/>
                    <a:pt x="68" y="50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387">
              <a:extLst>
                <a:ext uri="{FF2B5EF4-FFF2-40B4-BE49-F238E27FC236}">
                  <a16:creationId xmlns:a16="http://schemas.microsoft.com/office/drawing/2014/main" id="{7AAED726-6064-9B26-80BA-2DAB7A6D6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982" y="4967333"/>
              <a:ext cx="663686" cy="351363"/>
            </a:xfrm>
            <a:custGeom>
              <a:avLst/>
              <a:gdLst>
                <a:gd name="T0" fmla="*/ 67 w 100"/>
                <a:gd name="T1" fmla="*/ 42 h 53"/>
                <a:gd name="T2" fmla="*/ 31 w 100"/>
                <a:gd name="T3" fmla="*/ 51 h 53"/>
                <a:gd name="T4" fmla="*/ 13 w 100"/>
                <a:gd name="T5" fmla="*/ 19 h 53"/>
                <a:gd name="T6" fmla="*/ 66 w 100"/>
                <a:gd name="T7" fmla="*/ 1 h 53"/>
                <a:gd name="T8" fmla="*/ 67 w 100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3">
                  <a:moveTo>
                    <a:pt x="67" y="42"/>
                  </a:moveTo>
                  <a:cubicBezTo>
                    <a:pt x="53" y="48"/>
                    <a:pt x="31" y="51"/>
                    <a:pt x="31" y="51"/>
                  </a:cubicBezTo>
                  <a:cubicBezTo>
                    <a:pt x="20" y="53"/>
                    <a:pt x="0" y="31"/>
                    <a:pt x="13" y="19"/>
                  </a:cubicBezTo>
                  <a:cubicBezTo>
                    <a:pt x="27" y="7"/>
                    <a:pt x="59" y="2"/>
                    <a:pt x="66" y="1"/>
                  </a:cubicBezTo>
                  <a:cubicBezTo>
                    <a:pt x="72" y="0"/>
                    <a:pt x="100" y="29"/>
                    <a:pt x="67" y="42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88">
              <a:extLst>
                <a:ext uri="{FF2B5EF4-FFF2-40B4-BE49-F238E27FC236}">
                  <a16:creationId xmlns:a16="http://schemas.microsoft.com/office/drawing/2014/main" id="{945315BF-FB12-14A5-5F12-3F377E0F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8851" y="4373362"/>
              <a:ext cx="674840" cy="337420"/>
            </a:xfrm>
            <a:custGeom>
              <a:avLst/>
              <a:gdLst>
                <a:gd name="T0" fmla="*/ 65 w 102"/>
                <a:gd name="T1" fmla="*/ 51 h 51"/>
                <a:gd name="T2" fmla="*/ 25 w 102"/>
                <a:gd name="T3" fmla="*/ 48 h 51"/>
                <a:gd name="T4" fmla="*/ 17 w 102"/>
                <a:gd name="T5" fmla="*/ 8 h 51"/>
                <a:gd name="T6" fmla="*/ 76 w 102"/>
                <a:gd name="T7" fmla="*/ 6 h 51"/>
                <a:gd name="T8" fmla="*/ 65 w 10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">
                  <a:moveTo>
                    <a:pt x="65" y="51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13" y="47"/>
                    <a:pt x="0" y="16"/>
                    <a:pt x="17" y="8"/>
                  </a:cubicBezTo>
                  <a:cubicBezTo>
                    <a:pt x="35" y="0"/>
                    <a:pt x="69" y="4"/>
                    <a:pt x="76" y="6"/>
                  </a:cubicBezTo>
                  <a:cubicBezTo>
                    <a:pt x="83" y="9"/>
                    <a:pt x="102" y="36"/>
                    <a:pt x="65" y="51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393">
              <a:extLst>
                <a:ext uri="{FF2B5EF4-FFF2-40B4-BE49-F238E27FC236}">
                  <a16:creationId xmlns:a16="http://schemas.microsoft.com/office/drawing/2014/main" id="{6D1BEE13-3CDC-B424-4E41-ED60291F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535" y="2722477"/>
              <a:ext cx="1065243" cy="694360"/>
            </a:xfrm>
            <a:custGeom>
              <a:avLst/>
              <a:gdLst>
                <a:gd name="T0" fmla="*/ 4 w 161"/>
                <a:gd name="T1" fmla="*/ 0 h 105"/>
                <a:gd name="T2" fmla="*/ 160 w 161"/>
                <a:gd name="T3" fmla="*/ 15 h 105"/>
                <a:gd name="T4" fmla="*/ 71 w 161"/>
                <a:gd name="T5" fmla="*/ 97 h 105"/>
                <a:gd name="T6" fmla="*/ 4 w 161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05">
                  <a:moveTo>
                    <a:pt x="4" y="0"/>
                  </a:moveTo>
                  <a:cubicBezTo>
                    <a:pt x="4" y="0"/>
                    <a:pt x="89" y="52"/>
                    <a:pt x="160" y="15"/>
                  </a:cubicBezTo>
                  <a:cubicBezTo>
                    <a:pt x="161" y="57"/>
                    <a:pt x="127" y="105"/>
                    <a:pt x="71" y="97"/>
                  </a:cubicBezTo>
                  <a:cubicBezTo>
                    <a:pt x="23" y="90"/>
                    <a:pt x="0" y="57"/>
                    <a:pt x="4" y="0"/>
                  </a:cubicBezTo>
                  <a:close/>
                </a:path>
              </a:pathLst>
            </a:custGeom>
            <a:solidFill>
              <a:srgbClr val="450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394">
              <a:extLst>
                <a:ext uri="{FF2B5EF4-FFF2-40B4-BE49-F238E27FC236}">
                  <a16:creationId xmlns:a16="http://schemas.microsoft.com/office/drawing/2014/main" id="{86AE5754-3ABB-2857-7EB8-99226AE5D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399" y="3138014"/>
              <a:ext cx="616279" cy="237031"/>
            </a:xfrm>
            <a:custGeom>
              <a:avLst/>
              <a:gdLst>
                <a:gd name="T0" fmla="*/ 0 w 93"/>
                <a:gd name="T1" fmla="*/ 13 h 36"/>
                <a:gd name="T2" fmla="*/ 44 w 93"/>
                <a:gd name="T3" fmla="*/ 33 h 36"/>
                <a:gd name="T4" fmla="*/ 93 w 93"/>
                <a:gd name="T5" fmla="*/ 24 h 36"/>
                <a:gd name="T6" fmla="*/ 50 w 93"/>
                <a:gd name="T7" fmla="*/ 2 h 36"/>
                <a:gd name="T8" fmla="*/ 0 w 93"/>
                <a:gd name="T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6">
                  <a:moveTo>
                    <a:pt x="0" y="13"/>
                  </a:moveTo>
                  <a:cubicBezTo>
                    <a:pt x="11" y="24"/>
                    <a:pt x="25" y="30"/>
                    <a:pt x="44" y="33"/>
                  </a:cubicBezTo>
                  <a:cubicBezTo>
                    <a:pt x="63" y="36"/>
                    <a:pt x="80" y="32"/>
                    <a:pt x="93" y="24"/>
                  </a:cubicBezTo>
                  <a:cubicBezTo>
                    <a:pt x="81" y="8"/>
                    <a:pt x="77" y="3"/>
                    <a:pt x="50" y="2"/>
                  </a:cubicBezTo>
                  <a:cubicBezTo>
                    <a:pt x="14" y="0"/>
                    <a:pt x="9" y="9"/>
                    <a:pt x="0" y="13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395">
              <a:extLst>
                <a:ext uri="{FF2B5EF4-FFF2-40B4-BE49-F238E27FC236}">
                  <a16:creationId xmlns:a16="http://schemas.microsoft.com/office/drawing/2014/main" id="{FF7735CE-69B6-A80A-217E-6E45505D2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026" y="2714148"/>
              <a:ext cx="1034569" cy="423866"/>
            </a:xfrm>
            <a:custGeom>
              <a:avLst/>
              <a:gdLst>
                <a:gd name="T0" fmla="*/ 0 w 156"/>
                <a:gd name="T1" fmla="*/ 0 h 64"/>
                <a:gd name="T2" fmla="*/ 0 w 156"/>
                <a:gd name="T3" fmla="*/ 12 h 64"/>
                <a:gd name="T4" fmla="*/ 154 w 156"/>
                <a:gd name="T5" fmla="*/ 32 h 64"/>
                <a:gd name="T6" fmla="*/ 156 w 156"/>
                <a:gd name="T7" fmla="*/ 15 h 64"/>
                <a:gd name="T8" fmla="*/ 0 w 1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15" y="23"/>
                    <a:pt x="81" y="64"/>
                    <a:pt x="154" y="32"/>
                  </a:cubicBezTo>
                  <a:cubicBezTo>
                    <a:pt x="156" y="26"/>
                    <a:pt x="156" y="21"/>
                    <a:pt x="156" y="15"/>
                  </a:cubicBezTo>
                  <a:cubicBezTo>
                    <a:pt x="85" y="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396">
              <a:extLst>
                <a:ext uri="{FF2B5EF4-FFF2-40B4-BE49-F238E27FC236}">
                  <a16:creationId xmlns:a16="http://schemas.microsoft.com/office/drawing/2014/main" id="{CE826B8A-1C6E-7061-E582-852D9BA00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026" y="2714148"/>
              <a:ext cx="1034569" cy="342997"/>
            </a:xfrm>
            <a:custGeom>
              <a:avLst/>
              <a:gdLst>
                <a:gd name="T0" fmla="*/ 0 w 156"/>
                <a:gd name="T1" fmla="*/ 0 h 52"/>
                <a:gd name="T2" fmla="*/ 0 w 156"/>
                <a:gd name="T3" fmla="*/ 11 h 52"/>
                <a:gd name="T4" fmla="*/ 78 w 156"/>
                <a:gd name="T5" fmla="*/ 30 h 52"/>
                <a:gd name="T6" fmla="*/ 154 w 156"/>
                <a:gd name="T7" fmla="*/ 32 h 52"/>
                <a:gd name="T8" fmla="*/ 156 w 156"/>
                <a:gd name="T9" fmla="*/ 15 h 52"/>
                <a:gd name="T10" fmla="*/ 0 w 156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2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8" y="3"/>
                    <a:pt x="33" y="24"/>
                    <a:pt x="78" y="30"/>
                  </a:cubicBezTo>
                  <a:cubicBezTo>
                    <a:pt x="123" y="36"/>
                    <a:pt x="150" y="18"/>
                    <a:pt x="154" y="32"/>
                  </a:cubicBezTo>
                  <a:cubicBezTo>
                    <a:pt x="156" y="26"/>
                    <a:pt x="156" y="20"/>
                    <a:pt x="156" y="15"/>
                  </a:cubicBezTo>
                  <a:cubicBezTo>
                    <a:pt x="85" y="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97">
              <a:extLst>
                <a:ext uri="{FF2B5EF4-FFF2-40B4-BE49-F238E27FC236}">
                  <a16:creationId xmlns:a16="http://schemas.microsoft.com/office/drawing/2014/main" id="{4367BD39-77B9-4818-69C6-39DF0832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56" y="3217729"/>
              <a:ext cx="674840" cy="170104"/>
            </a:xfrm>
            <a:custGeom>
              <a:avLst/>
              <a:gdLst>
                <a:gd name="T0" fmla="*/ 0 w 102"/>
                <a:gd name="T1" fmla="*/ 2 h 26"/>
                <a:gd name="T2" fmla="*/ 46 w 102"/>
                <a:gd name="T3" fmla="*/ 23 h 26"/>
                <a:gd name="T4" fmla="*/ 102 w 102"/>
                <a:gd name="T5" fmla="*/ 9 h 26"/>
                <a:gd name="T6" fmla="*/ 0 w 102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6">
                  <a:moveTo>
                    <a:pt x="0" y="2"/>
                  </a:moveTo>
                  <a:cubicBezTo>
                    <a:pt x="11" y="13"/>
                    <a:pt x="27" y="20"/>
                    <a:pt x="46" y="23"/>
                  </a:cubicBezTo>
                  <a:cubicBezTo>
                    <a:pt x="69" y="26"/>
                    <a:pt x="88" y="20"/>
                    <a:pt x="102" y="9"/>
                  </a:cubicBezTo>
                  <a:cubicBezTo>
                    <a:pt x="59" y="23"/>
                    <a:pt x="1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Box 98">
            <a:extLst>
              <a:ext uri="{FF2B5EF4-FFF2-40B4-BE49-F238E27FC236}">
                <a16:creationId xmlns:a16="http://schemas.microsoft.com/office/drawing/2014/main" id="{ED0E5930-245E-A007-0E9C-EBBC26B4FC72}"/>
              </a:ext>
            </a:extLst>
          </p:cNvPr>
          <p:cNvSpPr txBox="1"/>
          <p:nvPr/>
        </p:nvSpPr>
        <p:spPr>
          <a:xfrm rot="187980">
            <a:off x="10503398" y="7530675"/>
            <a:ext cx="3350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lear Sans" panose="020B0503030202020304" pitchFamily="34" charset="0"/>
              </a:rPr>
              <a:t>ANNONCE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lear Sans" panose="020B0503030202020304" pitchFamily="34" charset="0"/>
              </a:rPr>
              <a:t> ! </a:t>
            </a:r>
          </a:p>
        </p:txBody>
      </p:sp>
      <p:sp>
        <p:nvSpPr>
          <p:cNvPr id="64" name="TextBox 8">
            <a:extLst>
              <a:ext uri="{FF2B5EF4-FFF2-40B4-BE49-F238E27FC236}">
                <a16:creationId xmlns:a16="http://schemas.microsoft.com/office/drawing/2014/main" id="{4E1E7D47-EC2C-5615-5C6E-C39246476B0D}"/>
              </a:ext>
            </a:extLst>
          </p:cNvPr>
          <p:cNvSpPr txBox="1"/>
          <p:nvPr/>
        </p:nvSpPr>
        <p:spPr>
          <a:xfrm>
            <a:off x="914400" y="1831207"/>
            <a:ext cx="7839185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27001:2022 Lead Auditor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Planifié le 20/01/2025</a:t>
            </a:r>
          </a:p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27001:2022 Lead Implementer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Planifié le 02/12/2024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: </a:t>
            </a:r>
            <a:r>
              <a:rPr lang="fr-FR" sz="3200" b="0" i="0" dirty="0">
                <a:solidFill>
                  <a:srgbClr val="4D4F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Classe Virtuelle– Online Training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s'inscrire ?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reconnue par PECB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Améliorez vos compétences en cybersécurité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Accélérez votre carrière professionnelle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8">
            <a:extLst>
              <a:ext uri="{FF2B5EF4-FFF2-40B4-BE49-F238E27FC236}">
                <a16:creationId xmlns:a16="http://schemas.microsoft.com/office/drawing/2014/main" id="{60BE7A2B-0220-0F1F-34AB-86D91880BA33}"/>
              </a:ext>
            </a:extLst>
          </p:cNvPr>
          <p:cNvSpPr txBox="1"/>
          <p:nvPr/>
        </p:nvSpPr>
        <p:spPr>
          <a:xfrm>
            <a:off x="8265759" y="1577918"/>
            <a:ext cx="783918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Restez informés !</a:t>
            </a:r>
          </a:p>
          <a:p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Contactez-nous pour plus de détails sur les prochaines sessions.</a:t>
            </a:r>
          </a:p>
        </p:txBody>
      </p:sp>
    </p:spTree>
    <p:extLst>
      <p:ext uri="{BB962C8B-B14F-4D97-AF65-F5344CB8AC3E}">
        <p14:creationId xmlns:p14="http://schemas.microsoft.com/office/powerpoint/2010/main" val="2843137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1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4371012" y="141587"/>
            <a:ext cx="3558061" cy="1153443"/>
            <a:chOff x="0" y="0"/>
            <a:chExt cx="4744081" cy="15379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44085" cy="1537970"/>
            </a:xfrm>
            <a:custGeom>
              <a:avLst/>
              <a:gdLst/>
              <a:ahLst/>
              <a:cxnLst/>
              <a:rect l="l" t="t" r="r" b="b"/>
              <a:pathLst>
                <a:path w="4744085" h="1537970">
                  <a:moveTo>
                    <a:pt x="0" y="0"/>
                  </a:moveTo>
                  <a:lnTo>
                    <a:pt x="4744085" y="0"/>
                  </a:lnTo>
                  <a:lnTo>
                    <a:pt x="4744085" y="1537970"/>
                  </a:lnTo>
                  <a:lnTo>
                    <a:pt x="0" y="153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24" b="-3921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23885" y="-98958"/>
            <a:ext cx="505783" cy="10385958"/>
          </a:xfrm>
          <a:custGeom>
            <a:avLst/>
            <a:gdLst/>
            <a:ahLst/>
            <a:cxnLst/>
            <a:rect l="l" t="t" r="r" b="b"/>
            <a:pathLst>
              <a:path w="505783" h="10385958">
                <a:moveTo>
                  <a:pt x="0" y="0"/>
                </a:moveTo>
                <a:lnTo>
                  <a:pt x="505783" y="0"/>
                </a:lnTo>
                <a:lnTo>
                  <a:pt x="505783" y="10385958"/>
                </a:lnTo>
                <a:lnTo>
                  <a:pt x="0" y="10385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3247292"/>
            <a:ext cx="601792" cy="261780"/>
          </a:xfrm>
          <a:custGeom>
            <a:avLst/>
            <a:gdLst/>
            <a:ahLst/>
            <a:cxnLst/>
            <a:rect l="l" t="t" r="r" b="b"/>
            <a:pathLst>
              <a:path w="601792" h="261780">
                <a:moveTo>
                  <a:pt x="0" y="0"/>
                </a:moveTo>
                <a:lnTo>
                  <a:pt x="601792" y="0"/>
                </a:lnTo>
                <a:lnTo>
                  <a:pt x="601792" y="261780"/>
                </a:lnTo>
                <a:lnTo>
                  <a:pt x="0" y="26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083" b="-208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6919631"/>
            <a:ext cx="594392" cy="607297"/>
          </a:xfrm>
          <a:custGeom>
            <a:avLst/>
            <a:gdLst/>
            <a:ahLst/>
            <a:cxnLst/>
            <a:rect l="l" t="t" r="r" b="b"/>
            <a:pathLst>
              <a:path w="594392" h="607297">
                <a:moveTo>
                  <a:pt x="0" y="0"/>
                </a:moveTo>
                <a:lnTo>
                  <a:pt x="594392" y="0"/>
                </a:lnTo>
                <a:lnTo>
                  <a:pt x="594392" y="607297"/>
                </a:lnTo>
                <a:lnTo>
                  <a:pt x="0" y="607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7" r="-28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5288753"/>
            <a:ext cx="514438" cy="514438"/>
          </a:xfrm>
          <a:custGeom>
            <a:avLst/>
            <a:gdLst/>
            <a:ahLst/>
            <a:cxnLst/>
            <a:rect l="l" t="t" r="r" b="b"/>
            <a:pathLst>
              <a:path w="514438" h="514438">
                <a:moveTo>
                  <a:pt x="0" y="0"/>
                </a:moveTo>
                <a:lnTo>
                  <a:pt x="514438" y="0"/>
                </a:lnTo>
                <a:lnTo>
                  <a:pt x="514438" y="514438"/>
                </a:lnTo>
                <a:lnTo>
                  <a:pt x="0" y="514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909" b="-90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144000" y="1330862"/>
            <a:ext cx="4584643" cy="81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8"/>
              </a:lnSpc>
            </a:pPr>
            <a:r>
              <a:rPr lang="en-US" sz="4898" b="1" dirty="0">
                <a:solidFill>
                  <a:srgbClr val="F4A02C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Contact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55206" y="3608586"/>
            <a:ext cx="5886372" cy="103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u="sng" dirty="0">
                <a:solidFill>
                  <a:srgbClr val="0000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  <a:hlinkClick r:id="rId12" tooltip="mailto:contact@ogsbc.ma"/>
              </a:rPr>
              <a:t>+212 7 08 07 08 87</a:t>
            </a:r>
          </a:p>
          <a:p>
            <a:pPr algn="l">
              <a:lnSpc>
                <a:spcPts val="4199"/>
              </a:lnSpc>
            </a:pPr>
            <a:endParaRPr lang="en-US" sz="2799" u="sng" dirty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  <a:hlinkClick r:id="rId12" tooltip="mailto:contact@ogsbc.m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55206" y="2915822"/>
            <a:ext cx="3851963" cy="50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2899" dirty="0">
                <a:solidFill>
                  <a:srgbClr val="231F2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Call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55206" y="5677417"/>
            <a:ext cx="5886372" cy="48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ource Sans Pro"/>
                <a:hlinkClick r:id="rId12" tooltip="mailto:contact@ogsbc.ma"/>
              </a:rPr>
              <a:t>contact@ogsbc.ma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55206" y="5054481"/>
            <a:ext cx="3851963" cy="50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2899" dirty="0">
                <a:solidFill>
                  <a:srgbClr val="231F2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Email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5206" y="6854662"/>
            <a:ext cx="4809479" cy="50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2899" dirty="0">
                <a:solidFill>
                  <a:srgbClr val="231F2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Address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55206" y="7640955"/>
            <a:ext cx="6285454" cy="161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u="sng" dirty="0">
                <a:solidFill>
                  <a:srgbClr val="0000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  <a:hlinkClick r:id="rId12" tooltip="mailto:contact@ogsbc.ma"/>
              </a:rPr>
              <a:t>Rue Ahmed SIJILMASSI </a:t>
            </a:r>
            <a:r>
              <a:rPr lang="en-US" sz="2799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  <a:hlinkClick r:id="rId12" tooltip="mailto:contact@ogsbc.ma"/>
              </a:rPr>
              <a:t>numéro</a:t>
            </a:r>
            <a:r>
              <a:rPr lang="en-US" sz="2799" u="sng" dirty="0">
                <a:solidFill>
                  <a:srgbClr val="0000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  <a:hlinkClick r:id="rId12" tooltip="mailto:contact@ogsbc.ma"/>
              </a:rPr>
              <a:t> 23 ,Tanger 90000 Maroc</a:t>
            </a:r>
          </a:p>
          <a:p>
            <a:pPr algn="l">
              <a:lnSpc>
                <a:spcPts val="4199"/>
              </a:lnSpc>
            </a:pPr>
            <a:endParaRPr lang="en-US" sz="2799" u="sng" dirty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  <a:hlinkClick r:id="rId12" tooltip="mailto:contact@ogsbc.ma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431049" y="8882479"/>
            <a:ext cx="1152240" cy="1152240"/>
            <a:chOff x="0" y="0"/>
            <a:chExt cx="1536319" cy="15363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36319" cy="1536319"/>
            </a:xfrm>
            <a:custGeom>
              <a:avLst/>
              <a:gdLst/>
              <a:ahLst/>
              <a:cxnLst/>
              <a:rect l="l" t="t" r="r" b="b"/>
              <a:pathLst>
                <a:path w="1536319" h="1536319">
                  <a:moveTo>
                    <a:pt x="0" y="0"/>
                  </a:moveTo>
                  <a:lnTo>
                    <a:pt x="1536319" y="0"/>
                  </a:lnTo>
                  <a:lnTo>
                    <a:pt x="1536319" y="1536319"/>
                  </a:lnTo>
                  <a:lnTo>
                    <a:pt x="0" y="1536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4583289" y="9012781"/>
            <a:ext cx="884206" cy="891635"/>
            <a:chOff x="0" y="0"/>
            <a:chExt cx="1178941" cy="118884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8941" cy="1188847"/>
            </a:xfrm>
            <a:custGeom>
              <a:avLst/>
              <a:gdLst/>
              <a:ahLst/>
              <a:cxnLst/>
              <a:rect l="l" t="t" r="r" b="b"/>
              <a:pathLst>
                <a:path w="1178941" h="1188847">
                  <a:moveTo>
                    <a:pt x="0" y="0"/>
                  </a:moveTo>
                  <a:lnTo>
                    <a:pt x="1178941" y="0"/>
                  </a:lnTo>
                  <a:lnTo>
                    <a:pt x="1178941" y="1188847"/>
                  </a:lnTo>
                  <a:lnTo>
                    <a:pt x="0" y="1188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42" b="-42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5594427" y="9012781"/>
            <a:ext cx="894302" cy="886492"/>
            <a:chOff x="0" y="0"/>
            <a:chExt cx="1192403" cy="11819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92403" cy="1181989"/>
            </a:xfrm>
            <a:custGeom>
              <a:avLst/>
              <a:gdLst/>
              <a:ahLst/>
              <a:cxnLst/>
              <a:rect l="l" t="t" r="r" b="b"/>
              <a:pathLst>
                <a:path w="1192403" h="1181989">
                  <a:moveTo>
                    <a:pt x="0" y="0"/>
                  </a:moveTo>
                  <a:lnTo>
                    <a:pt x="1192403" y="0"/>
                  </a:lnTo>
                  <a:lnTo>
                    <a:pt x="1192403" y="1181989"/>
                  </a:lnTo>
                  <a:lnTo>
                    <a:pt x="0" y="1181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" r="-1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6953497" y="9367786"/>
            <a:ext cx="975576" cy="62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36</a:t>
            </a:r>
          </a:p>
        </p:txBody>
      </p:sp>
      <p:grpSp>
        <p:nvGrpSpPr>
          <p:cNvPr id="25" name="Group 51">
            <a:extLst>
              <a:ext uri="{FF2B5EF4-FFF2-40B4-BE49-F238E27FC236}">
                <a16:creationId xmlns:a16="http://schemas.microsoft.com/office/drawing/2014/main" id="{1B6B7981-37A0-4948-BFDE-916E174F1786}"/>
              </a:ext>
            </a:extLst>
          </p:cNvPr>
          <p:cNvGrpSpPr/>
          <p:nvPr/>
        </p:nvGrpSpPr>
        <p:grpSpPr>
          <a:xfrm flipH="1">
            <a:off x="1547388" y="1338667"/>
            <a:ext cx="6572855" cy="8414609"/>
            <a:chOff x="8199726" y="980132"/>
            <a:chExt cx="2899947" cy="5325290"/>
          </a:xfrm>
        </p:grpSpPr>
        <p:sp>
          <p:nvSpPr>
            <p:cNvPr id="26" name="Freeform 303">
              <a:extLst>
                <a:ext uri="{FF2B5EF4-FFF2-40B4-BE49-F238E27FC236}">
                  <a16:creationId xmlns:a16="http://schemas.microsoft.com/office/drawing/2014/main" id="{9E7E2A46-668E-81F3-BC01-B8C956AFC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45" y="3106512"/>
              <a:ext cx="930525" cy="762357"/>
            </a:xfrm>
            <a:custGeom>
              <a:avLst/>
              <a:gdLst>
                <a:gd name="T0" fmla="*/ 65 w 105"/>
                <a:gd name="T1" fmla="*/ 86 h 86"/>
                <a:gd name="T2" fmla="*/ 8 w 105"/>
                <a:gd name="T3" fmla="*/ 34 h 86"/>
                <a:gd name="T4" fmla="*/ 7 w 105"/>
                <a:gd name="T5" fmla="*/ 8 h 86"/>
                <a:gd name="T6" fmla="*/ 7 w 105"/>
                <a:gd name="T7" fmla="*/ 8 h 86"/>
                <a:gd name="T8" fmla="*/ 33 w 105"/>
                <a:gd name="T9" fmla="*/ 7 h 86"/>
                <a:gd name="T10" fmla="*/ 105 w 105"/>
                <a:gd name="T11" fmla="*/ 72 h 86"/>
                <a:gd name="T12" fmla="*/ 101 w 105"/>
                <a:gd name="T13" fmla="*/ 76 h 86"/>
                <a:gd name="T14" fmla="*/ 65 w 10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6">
                  <a:moveTo>
                    <a:pt x="65" y="86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0" y="27"/>
                    <a:pt x="0" y="1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1" y="76"/>
                    <a:pt x="101" y="76"/>
                    <a:pt x="101" y="76"/>
                  </a:cubicBezTo>
                  <a:lnTo>
                    <a:pt x="65" y="86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53">
              <a:extLst>
                <a:ext uri="{FF2B5EF4-FFF2-40B4-BE49-F238E27FC236}">
                  <a16:creationId xmlns:a16="http://schemas.microsoft.com/office/drawing/2014/main" id="{669A2CF1-8259-16F9-D428-43480965254C}"/>
                </a:ext>
              </a:extLst>
            </p:cNvPr>
            <p:cNvGrpSpPr/>
            <p:nvPr/>
          </p:nvGrpSpPr>
          <p:grpSpPr>
            <a:xfrm>
              <a:off x="8199726" y="980132"/>
              <a:ext cx="2899947" cy="5325290"/>
              <a:chOff x="8199726" y="980132"/>
              <a:chExt cx="2899947" cy="5325290"/>
            </a:xfrm>
          </p:grpSpPr>
          <p:sp>
            <p:nvSpPr>
              <p:cNvPr id="28" name="Freeform 282">
                <a:extLst>
                  <a:ext uri="{FF2B5EF4-FFF2-40B4-BE49-F238E27FC236}">
                    <a16:creationId xmlns:a16="http://schemas.microsoft.com/office/drawing/2014/main" id="{CD1E14C4-3DC6-624E-9D15-29AFD9A5D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6513" y="4328525"/>
                <a:ext cx="1061321" cy="1887208"/>
              </a:xfrm>
              <a:custGeom>
                <a:avLst/>
                <a:gdLst>
                  <a:gd name="T0" fmla="*/ 31 w 120"/>
                  <a:gd name="T1" fmla="*/ 0 h 213"/>
                  <a:gd name="T2" fmla="*/ 31 w 120"/>
                  <a:gd name="T3" fmla="*/ 0 h 213"/>
                  <a:gd name="T4" fmla="*/ 33 w 120"/>
                  <a:gd name="T5" fmla="*/ 0 h 213"/>
                  <a:gd name="T6" fmla="*/ 88 w 120"/>
                  <a:gd name="T7" fmla="*/ 0 h 213"/>
                  <a:gd name="T8" fmla="*/ 90 w 120"/>
                  <a:gd name="T9" fmla="*/ 0 h 213"/>
                  <a:gd name="T10" fmla="*/ 90 w 120"/>
                  <a:gd name="T11" fmla="*/ 0 h 213"/>
                  <a:gd name="T12" fmla="*/ 92 w 120"/>
                  <a:gd name="T13" fmla="*/ 0 h 213"/>
                  <a:gd name="T14" fmla="*/ 120 w 120"/>
                  <a:gd name="T15" fmla="*/ 0 h 213"/>
                  <a:gd name="T16" fmla="*/ 120 w 120"/>
                  <a:gd name="T17" fmla="*/ 7 h 213"/>
                  <a:gd name="T18" fmla="*/ 120 w 120"/>
                  <a:gd name="T19" fmla="*/ 8 h 213"/>
                  <a:gd name="T20" fmla="*/ 120 w 120"/>
                  <a:gd name="T21" fmla="*/ 211 h 213"/>
                  <a:gd name="T22" fmla="*/ 120 w 120"/>
                  <a:gd name="T23" fmla="*/ 213 h 213"/>
                  <a:gd name="T24" fmla="*/ 62 w 120"/>
                  <a:gd name="T25" fmla="*/ 213 h 213"/>
                  <a:gd name="T26" fmla="*/ 62 w 120"/>
                  <a:gd name="T27" fmla="*/ 211 h 213"/>
                  <a:gd name="T28" fmla="*/ 62 w 120"/>
                  <a:gd name="T29" fmla="*/ 90 h 213"/>
                  <a:gd name="T30" fmla="*/ 62 w 120"/>
                  <a:gd name="T31" fmla="*/ 89 h 213"/>
                  <a:gd name="T32" fmla="*/ 62 w 120"/>
                  <a:gd name="T33" fmla="*/ 39 h 213"/>
                  <a:gd name="T34" fmla="*/ 60 w 120"/>
                  <a:gd name="T35" fmla="*/ 34 h 213"/>
                  <a:gd name="T36" fmla="*/ 60 w 120"/>
                  <a:gd name="T37" fmla="*/ 34 h 213"/>
                  <a:gd name="T38" fmla="*/ 58 w 120"/>
                  <a:gd name="T39" fmla="*/ 38 h 213"/>
                  <a:gd name="T40" fmla="*/ 58 w 120"/>
                  <a:gd name="T41" fmla="*/ 38 h 213"/>
                  <a:gd name="T42" fmla="*/ 58 w 120"/>
                  <a:gd name="T43" fmla="*/ 211 h 213"/>
                  <a:gd name="T44" fmla="*/ 58 w 120"/>
                  <a:gd name="T45" fmla="*/ 213 h 213"/>
                  <a:gd name="T46" fmla="*/ 1 w 120"/>
                  <a:gd name="T47" fmla="*/ 213 h 213"/>
                  <a:gd name="T48" fmla="*/ 0 w 120"/>
                  <a:gd name="T49" fmla="*/ 211 h 213"/>
                  <a:gd name="T50" fmla="*/ 0 w 120"/>
                  <a:gd name="T51" fmla="*/ 5 h 213"/>
                  <a:gd name="T52" fmla="*/ 1 w 120"/>
                  <a:gd name="T53" fmla="*/ 4 h 213"/>
                  <a:gd name="T54" fmla="*/ 1 w 120"/>
                  <a:gd name="T55" fmla="*/ 0 h 213"/>
                  <a:gd name="T56" fmla="*/ 29 w 120"/>
                  <a:gd name="T57" fmla="*/ 0 h 213"/>
                  <a:gd name="T58" fmla="*/ 31 w 120"/>
                  <a:gd name="T5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9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8"/>
                      <a:pt x="120" y="8"/>
                    </a:cubicBezTo>
                    <a:cubicBezTo>
                      <a:pt x="120" y="211"/>
                      <a:pt x="120" y="211"/>
                      <a:pt x="120" y="211"/>
                    </a:cubicBezTo>
                    <a:cubicBezTo>
                      <a:pt x="120" y="212"/>
                      <a:pt x="120" y="212"/>
                      <a:pt x="120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2" y="212"/>
                      <a:pt x="62" y="212"/>
                      <a:pt x="62" y="21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89"/>
                      <a:pt x="62" y="8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6"/>
                      <a:pt x="63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283">
                <a:extLst>
                  <a:ext uri="{FF2B5EF4-FFF2-40B4-BE49-F238E27FC236}">
                    <a16:creationId xmlns:a16="http://schemas.microsoft.com/office/drawing/2014/main" id="{9C0E0C77-74CE-C065-DB43-C9E88412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6513" y="4328525"/>
                <a:ext cx="530660" cy="1887208"/>
              </a:xfrm>
              <a:custGeom>
                <a:avLst/>
                <a:gdLst>
                  <a:gd name="T0" fmla="*/ 31 w 60"/>
                  <a:gd name="T1" fmla="*/ 0 h 213"/>
                  <a:gd name="T2" fmla="*/ 31 w 60"/>
                  <a:gd name="T3" fmla="*/ 0 h 213"/>
                  <a:gd name="T4" fmla="*/ 33 w 60"/>
                  <a:gd name="T5" fmla="*/ 0 h 213"/>
                  <a:gd name="T6" fmla="*/ 60 w 60"/>
                  <a:gd name="T7" fmla="*/ 0 h 213"/>
                  <a:gd name="T8" fmla="*/ 60 w 60"/>
                  <a:gd name="T9" fmla="*/ 34 h 213"/>
                  <a:gd name="T10" fmla="*/ 60 w 60"/>
                  <a:gd name="T11" fmla="*/ 34 h 213"/>
                  <a:gd name="T12" fmla="*/ 60 w 60"/>
                  <a:gd name="T13" fmla="*/ 34 h 213"/>
                  <a:gd name="T14" fmla="*/ 58 w 60"/>
                  <a:gd name="T15" fmla="*/ 38 h 213"/>
                  <a:gd name="T16" fmla="*/ 58 w 60"/>
                  <a:gd name="T17" fmla="*/ 38 h 213"/>
                  <a:gd name="T18" fmla="*/ 58 w 60"/>
                  <a:gd name="T19" fmla="*/ 211 h 213"/>
                  <a:gd name="T20" fmla="*/ 58 w 60"/>
                  <a:gd name="T21" fmla="*/ 213 h 213"/>
                  <a:gd name="T22" fmla="*/ 1 w 60"/>
                  <a:gd name="T23" fmla="*/ 213 h 213"/>
                  <a:gd name="T24" fmla="*/ 0 w 60"/>
                  <a:gd name="T25" fmla="*/ 211 h 213"/>
                  <a:gd name="T26" fmla="*/ 0 w 60"/>
                  <a:gd name="T27" fmla="*/ 5 h 213"/>
                  <a:gd name="T28" fmla="*/ 1 w 60"/>
                  <a:gd name="T29" fmla="*/ 4 h 213"/>
                  <a:gd name="T30" fmla="*/ 1 w 60"/>
                  <a:gd name="T31" fmla="*/ 0 h 213"/>
                  <a:gd name="T32" fmla="*/ 29 w 60"/>
                  <a:gd name="T33" fmla="*/ 0 h 213"/>
                  <a:gd name="T34" fmla="*/ 31 w 60"/>
                  <a:gd name="T3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284">
                <a:extLst>
                  <a:ext uri="{FF2B5EF4-FFF2-40B4-BE49-F238E27FC236}">
                    <a16:creationId xmlns:a16="http://schemas.microsoft.com/office/drawing/2014/main" id="{99866182-7F11-3A37-223E-DB5CFBECF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0353" y="6028880"/>
                <a:ext cx="541873" cy="276542"/>
              </a:xfrm>
              <a:custGeom>
                <a:avLst/>
                <a:gdLst>
                  <a:gd name="T0" fmla="*/ 30 w 61"/>
                  <a:gd name="T1" fmla="*/ 0 h 31"/>
                  <a:gd name="T2" fmla="*/ 30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2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1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0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19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8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0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4" y="27"/>
                      <a:pt x="52" y="27"/>
                    </a:cubicBezTo>
                    <a:cubicBezTo>
                      <a:pt x="50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3" y="27"/>
                      <a:pt x="41" y="27"/>
                    </a:cubicBezTo>
                    <a:cubicBezTo>
                      <a:pt x="39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8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1" y="27"/>
                      <a:pt x="19" y="27"/>
                    </a:cubicBezTo>
                    <a:cubicBezTo>
                      <a:pt x="17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0" y="27"/>
                      <a:pt x="8" y="27"/>
                    </a:cubicBezTo>
                    <a:cubicBezTo>
                      <a:pt x="6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285">
                <a:extLst>
                  <a:ext uri="{FF2B5EF4-FFF2-40B4-BE49-F238E27FC236}">
                    <a16:creationId xmlns:a16="http://schemas.microsoft.com/office/drawing/2014/main" id="{6D61BEF2-0C7B-B233-3641-9805B318A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879" y="6215733"/>
                <a:ext cx="549347" cy="89688"/>
              </a:xfrm>
              <a:custGeom>
                <a:avLst/>
                <a:gdLst>
                  <a:gd name="T0" fmla="*/ 61 w 62"/>
                  <a:gd name="T1" fmla="*/ 0 h 10"/>
                  <a:gd name="T2" fmla="*/ 1 w 62"/>
                  <a:gd name="T3" fmla="*/ 0 h 10"/>
                  <a:gd name="T4" fmla="*/ 1 w 62"/>
                  <a:gd name="T5" fmla="*/ 10 h 10"/>
                  <a:gd name="T6" fmla="*/ 62 w 62"/>
                  <a:gd name="T7" fmla="*/ 10 h 10"/>
                  <a:gd name="T8" fmla="*/ 61 w 6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">
                    <a:moveTo>
                      <a:pt x="6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4" y="10"/>
                      <a:pt x="39" y="10"/>
                      <a:pt x="62" y="10"/>
                    </a:cubicBezTo>
                    <a:cubicBezTo>
                      <a:pt x="62" y="7"/>
                      <a:pt x="62" y="3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286">
                <a:extLst>
                  <a:ext uri="{FF2B5EF4-FFF2-40B4-BE49-F238E27FC236}">
                    <a16:creationId xmlns:a16="http://schemas.microsoft.com/office/drawing/2014/main" id="{7C8432B9-2408-3378-B4AA-A75E57E39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5858" y="6028880"/>
                <a:ext cx="538134" cy="276542"/>
              </a:xfrm>
              <a:custGeom>
                <a:avLst/>
                <a:gdLst>
                  <a:gd name="T0" fmla="*/ 31 w 61"/>
                  <a:gd name="T1" fmla="*/ 0 h 31"/>
                  <a:gd name="T2" fmla="*/ 31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3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2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1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20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9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1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5" y="27"/>
                      <a:pt x="53" y="27"/>
                    </a:cubicBezTo>
                    <a:cubicBezTo>
                      <a:pt x="51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4" y="27"/>
                      <a:pt x="42" y="27"/>
                    </a:cubicBezTo>
                    <a:cubicBezTo>
                      <a:pt x="40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3" y="27"/>
                      <a:pt x="31" y="27"/>
                    </a:cubicBezTo>
                    <a:cubicBezTo>
                      <a:pt x="29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2" y="27"/>
                      <a:pt x="20" y="27"/>
                    </a:cubicBezTo>
                    <a:cubicBezTo>
                      <a:pt x="18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1" y="27"/>
                      <a:pt x="9" y="27"/>
                    </a:cubicBezTo>
                    <a:cubicBezTo>
                      <a:pt x="7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287">
                <a:extLst>
                  <a:ext uri="{FF2B5EF4-FFF2-40B4-BE49-F238E27FC236}">
                    <a16:creationId xmlns:a16="http://schemas.microsoft.com/office/drawing/2014/main" id="{0B5E9925-E7BB-8B5C-6CC4-F836DB2FB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5858" y="6215733"/>
                <a:ext cx="538134" cy="89688"/>
              </a:xfrm>
              <a:custGeom>
                <a:avLst/>
                <a:gdLst>
                  <a:gd name="T0" fmla="*/ 61 w 61"/>
                  <a:gd name="T1" fmla="*/ 0 h 10"/>
                  <a:gd name="T2" fmla="*/ 61 w 61"/>
                  <a:gd name="T3" fmla="*/ 10 h 10"/>
                  <a:gd name="T4" fmla="*/ 0 w 61"/>
                  <a:gd name="T5" fmla="*/ 10 h 10"/>
                  <a:gd name="T6" fmla="*/ 0 w 61"/>
                  <a:gd name="T7" fmla="*/ 0 h 10"/>
                  <a:gd name="T8" fmla="*/ 61 w 6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">
                    <a:moveTo>
                      <a:pt x="61" y="0"/>
                    </a:moveTo>
                    <a:cubicBezTo>
                      <a:pt x="61" y="3"/>
                      <a:pt x="61" y="7"/>
                      <a:pt x="61" y="10"/>
                    </a:cubicBezTo>
                    <a:cubicBezTo>
                      <a:pt x="38" y="10"/>
                      <a:pt x="23" y="1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288">
                <a:extLst>
                  <a:ext uri="{FF2B5EF4-FFF2-40B4-BE49-F238E27FC236}">
                    <a16:creationId xmlns:a16="http://schemas.microsoft.com/office/drawing/2014/main" id="{A46295BD-591E-5B06-ECCD-157588C0B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019" y="2564640"/>
                <a:ext cx="1786308" cy="1898418"/>
              </a:xfrm>
              <a:custGeom>
                <a:avLst/>
                <a:gdLst>
                  <a:gd name="T0" fmla="*/ 164 w 202"/>
                  <a:gd name="T1" fmla="*/ 78 h 214"/>
                  <a:gd name="T2" fmla="*/ 164 w 202"/>
                  <a:gd name="T3" fmla="*/ 131 h 214"/>
                  <a:gd name="T4" fmla="*/ 164 w 202"/>
                  <a:gd name="T5" fmla="*/ 214 h 214"/>
                  <a:gd name="T6" fmla="*/ 38 w 202"/>
                  <a:gd name="T7" fmla="*/ 214 h 214"/>
                  <a:gd name="T8" fmla="*/ 38 w 202"/>
                  <a:gd name="T9" fmla="*/ 131 h 214"/>
                  <a:gd name="T10" fmla="*/ 38 w 202"/>
                  <a:gd name="T11" fmla="*/ 127 h 214"/>
                  <a:gd name="T12" fmla="*/ 0 w 202"/>
                  <a:gd name="T13" fmla="*/ 127 h 214"/>
                  <a:gd name="T14" fmla="*/ 3 w 202"/>
                  <a:gd name="T15" fmla="*/ 41 h 214"/>
                  <a:gd name="T16" fmla="*/ 24 w 202"/>
                  <a:gd name="T17" fmla="*/ 11 h 214"/>
                  <a:gd name="T18" fmla="*/ 62 w 202"/>
                  <a:gd name="T19" fmla="*/ 0 h 214"/>
                  <a:gd name="T20" fmla="*/ 89 w 202"/>
                  <a:gd name="T21" fmla="*/ 0 h 214"/>
                  <a:gd name="T22" fmla="*/ 113 w 202"/>
                  <a:gd name="T23" fmla="*/ 0 h 214"/>
                  <a:gd name="T24" fmla="*/ 139 w 202"/>
                  <a:gd name="T25" fmla="*/ 0 h 214"/>
                  <a:gd name="T26" fmla="*/ 174 w 202"/>
                  <a:gd name="T27" fmla="*/ 10 h 214"/>
                  <a:gd name="T28" fmla="*/ 199 w 202"/>
                  <a:gd name="T29" fmla="*/ 46 h 214"/>
                  <a:gd name="T30" fmla="*/ 202 w 202"/>
                  <a:gd name="T31" fmla="*/ 115 h 214"/>
                  <a:gd name="T32" fmla="*/ 164 w 202"/>
                  <a:gd name="T33" fmla="*/ 115 h 214"/>
                  <a:gd name="T34" fmla="*/ 164 w 202"/>
                  <a:gd name="T35" fmla="*/ 78 h 214"/>
                  <a:gd name="T36" fmla="*/ 164 w 202"/>
                  <a:gd name="T37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" h="214">
                    <a:moveTo>
                      <a:pt x="164" y="78"/>
                    </a:move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214"/>
                      <a:pt x="164" y="214"/>
                      <a:pt x="164" y="214"/>
                    </a:cubicBez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99" y="19"/>
                      <a:pt x="198" y="19"/>
                      <a:pt x="199" y="46"/>
                    </a:cubicBezTo>
                    <a:cubicBezTo>
                      <a:pt x="202" y="115"/>
                      <a:pt x="202" y="115"/>
                      <a:pt x="202" y="115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89">
                <a:extLst>
                  <a:ext uri="{FF2B5EF4-FFF2-40B4-BE49-F238E27FC236}">
                    <a16:creationId xmlns:a16="http://schemas.microsoft.com/office/drawing/2014/main" id="{39D3E94A-0070-9C82-461A-2DEE3285D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019" y="2564640"/>
                <a:ext cx="885681" cy="1898418"/>
              </a:xfrm>
              <a:custGeom>
                <a:avLst/>
                <a:gdLst>
                  <a:gd name="T0" fmla="*/ 100 w 100"/>
                  <a:gd name="T1" fmla="*/ 214 h 214"/>
                  <a:gd name="T2" fmla="*/ 38 w 100"/>
                  <a:gd name="T3" fmla="*/ 214 h 214"/>
                  <a:gd name="T4" fmla="*/ 38 w 100"/>
                  <a:gd name="T5" fmla="*/ 131 h 214"/>
                  <a:gd name="T6" fmla="*/ 38 w 100"/>
                  <a:gd name="T7" fmla="*/ 127 h 214"/>
                  <a:gd name="T8" fmla="*/ 0 w 100"/>
                  <a:gd name="T9" fmla="*/ 127 h 214"/>
                  <a:gd name="T10" fmla="*/ 3 w 100"/>
                  <a:gd name="T11" fmla="*/ 41 h 214"/>
                  <a:gd name="T12" fmla="*/ 24 w 100"/>
                  <a:gd name="T13" fmla="*/ 11 h 214"/>
                  <a:gd name="T14" fmla="*/ 62 w 100"/>
                  <a:gd name="T15" fmla="*/ 0 h 214"/>
                  <a:gd name="T16" fmla="*/ 89 w 100"/>
                  <a:gd name="T17" fmla="*/ 0 h 214"/>
                  <a:gd name="T18" fmla="*/ 100 w 100"/>
                  <a:gd name="T19" fmla="*/ 0 h 214"/>
                  <a:gd name="T20" fmla="*/ 100 w 100"/>
                  <a:gd name="T2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214">
                    <a:moveTo>
                      <a:pt x="100" y="214"/>
                    </a:move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00" y="214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290">
                <a:extLst>
                  <a:ext uri="{FF2B5EF4-FFF2-40B4-BE49-F238E27FC236}">
                    <a16:creationId xmlns:a16="http://schemas.microsoft.com/office/drawing/2014/main" id="{6767E034-D3B2-6790-6C60-77189A35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365" y="2299308"/>
                <a:ext cx="672668" cy="896892"/>
              </a:xfrm>
              <a:custGeom>
                <a:avLst/>
                <a:gdLst>
                  <a:gd name="T0" fmla="*/ 180 w 180"/>
                  <a:gd name="T1" fmla="*/ 71 h 240"/>
                  <a:gd name="T2" fmla="*/ 92 w 180"/>
                  <a:gd name="T3" fmla="*/ 240 h 240"/>
                  <a:gd name="T4" fmla="*/ 0 w 180"/>
                  <a:gd name="T5" fmla="*/ 71 h 240"/>
                  <a:gd name="T6" fmla="*/ 33 w 180"/>
                  <a:gd name="T7" fmla="*/ 69 h 240"/>
                  <a:gd name="T8" fmla="*/ 33 w 180"/>
                  <a:gd name="T9" fmla="*/ 0 h 240"/>
                  <a:gd name="T10" fmla="*/ 151 w 180"/>
                  <a:gd name="T11" fmla="*/ 0 h 240"/>
                  <a:gd name="T12" fmla="*/ 151 w 180"/>
                  <a:gd name="T13" fmla="*/ 69 h 240"/>
                  <a:gd name="T14" fmla="*/ 180 w 180"/>
                  <a:gd name="T15" fmla="*/ 7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240">
                    <a:moveTo>
                      <a:pt x="180" y="71"/>
                    </a:moveTo>
                    <a:lnTo>
                      <a:pt x="92" y="240"/>
                    </a:lnTo>
                    <a:lnTo>
                      <a:pt x="0" y="71"/>
                    </a:lnTo>
                    <a:lnTo>
                      <a:pt x="33" y="69"/>
                    </a:lnTo>
                    <a:lnTo>
                      <a:pt x="33" y="0"/>
                    </a:lnTo>
                    <a:lnTo>
                      <a:pt x="151" y="0"/>
                    </a:lnTo>
                    <a:lnTo>
                      <a:pt x="151" y="69"/>
                    </a:lnTo>
                    <a:lnTo>
                      <a:pt x="18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91">
                <a:extLst>
                  <a:ext uri="{FF2B5EF4-FFF2-40B4-BE49-F238E27FC236}">
                    <a16:creationId xmlns:a16="http://schemas.microsoft.com/office/drawing/2014/main" id="{F5688B70-264E-8AE8-A9F3-3F02311E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8003" y="2299308"/>
                <a:ext cx="459658" cy="373704"/>
              </a:xfrm>
              <a:custGeom>
                <a:avLst/>
                <a:gdLst>
                  <a:gd name="T0" fmla="*/ 0 w 52"/>
                  <a:gd name="T1" fmla="*/ 29 h 42"/>
                  <a:gd name="T2" fmla="*/ 2 w 52"/>
                  <a:gd name="T3" fmla="*/ 29 h 42"/>
                  <a:gd name="T4" fmla="*/ 2 w 52"/>
                  <a:gd name="T5" fmla="*/ 0 h 42"/>
                  <a:gd name="T6" fmla="*/ 52 w 52"/>
                  <a:gd name="T7" fmla="*/ 0 h 42"/>
                  <a:gd name="T8" fmla="*/ 52 w 52"/>
                  <a:gd name="T9" fmla="*/ 29 h 42"/>
                  <a:gd name="T10" fmla="*/ 52 w 52"/>
                  <a:gd name="T11" fmla="*/ 29 h 42"/>
                  <a:gd name="T12" fmla="*/ 26 w 52"/>
                  <a:gd name="T13" fmla="*/ 42 h 42"/>
                  <a:gd name="T14" fmla="*/ 0 w 52"/>
                  <a:gd name="T15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6" y="37"/>
                      <a:pt x="37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292">
                <a:extLst>
                  <a:ext uri="{FF2B5EF4-FFF2-40B4-BE49-F238E27FC236}">
                    <a16:creationId xmlns:a16="http://schemas.microsoft.com/office/drawing/2014/main" id="{CEA7ABF9-6214-E44C-845F-43949436E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6687" y="2299308"/>
                <a:ext cx="440971" cy="284016"/>
              </a:xfrm>
              <a:custGeom>
                <a:avLst/>
                <a:gdLst>
                  <a:gd name="T0" fmla="*/ 0 w 50"/>
                  <a:gd name="T1" fmla="*/ 28 h 32"/>
                  <a:gd name="T2" fmla="*/ 0 w 50"/>
                  <a:gd name="T3" fmla="*/ 0 h 32"/>
                  <a:gd name="T4" fmla="*/ 50 w 50"/>
                  <a:gd name="T5" fmla="*/ 0 h 32"/>
                  <a:gd name="T6" fmla="*/ 50 w 50"/>
                  <a:gd name="T7" fmla="*/ 28 h 32"/>
                  <a:gd name="T8" fmla="*/ 25 w 50"/>
                  <a:gd name="T9" fmla="*/ 32 h 32"/>
                  <a:gd name="T10" fmla="*/ 0 w 50"/>
                  <a:gd name="T1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2" y="30"/>
                      <a:pt x="33" y="32"/>
                      <a:pt x="25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93">
                <a:extLst>
                  <a:ext uri="{FF2B5EF4-FFF2-40B4-BE49-F238E27FC236}">
                    <a16:creationId xmlns:a16="http://schemas.microsoft.com/office/drawing/2014/main" id="{9C332B06-F80F-2771-DCF3-2A91C1F28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6894" y="2299308"/>
                <a:ext cx="272805" cy="627824"/>
              </a:xfrm>
              <a:custGeom>
                <a:avLst/>
                <a:gdLst>
                  <a:gd name="T0" fmla="*/ 73 w 73"/>
                  <a:gd name="T1" fmla="*/ 168 h 168"/>
                  <a:gd name="T2" fmla="*/ 0 w 73"/>
                  <a:gd name="T3" fmla="*/ 71 h 168"/>
                  <a:gd name="T4" fmla="*/ 16 w 73"/>
                  <a:gd name="T5" fmla="*/ 69 h 168"/>
                  <a:gd name="T6" fmla="*/ 16 w 73"/>
                  <a:gd name="T7" fmla="*/ 0 h 168"/>
                  <a:gd name="T8" fmla="*/ 73 w 73"/>
                  <a:gd name="T9" fmla="*/ 0 h 168"/>
                  <a:gd name="T10" fmla="*/ 73 w 73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68">
                    <a:moveTo>
                      <a:pt x="73" y="168"/>
                    </a:moveTo>
                    <a:lnTo>
                      <a:pt x="0" y="71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73" y="0"/>
                    </a:lnTo>
                    <a:lnTo>
                      <a:pt x="73" y="16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294">
                <a:extLst>
                  <a:ext uri="{FF2B5EF4-FFF2-40B4-BE49-F238E27FC236}">
                    <a16:creationId xmlns:a16="http://schemas.microsoft.com/office/drawing/2014/main" id="{091040DF-520B-AEAA-8F2F-8B590CA8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8003" y="2299308"/>
                <a:ext cx="231697" cy="373704"/>
              </a:xfrm>
              <a:custGeom>
                <a:avLst/>
                <a:gdLst>
                  <a:gd name="T0" fmla="*/ 0 w 26"/>
                  <a:gd name="T1" fmla="*/ 29 h 42"/>
                  <a:gd name="T2" fmla="*/ 2 w 26"/>
                  <a:gd name="T3" fmla="*/ 29 h 42"/>
                  <a:gd name="T4" fmla="*/ 2 w 26"/>
                  <a:gd name="T5" fmla="*/ 0 h 42"/>
                  <a:gd name="T6" fmla="*/ 26 w 26"/>
                  <a:gd name="T7" fmla="*/ 0 h 42"/>
                  <a:gd name="T8" fmla="*/ 26 w 26"/>
                  <a:gd name="T9" fmla="*/ 42 h 42"/>
                  <a:gd name="T10" fmla="*/ 26 w 26"/>
                  <a:gd name="T11" fmla="*/ 42 h 42"/>
                  <a:gd name="T12" fmla="*/ 0 w 26"/>
                  <a:gd name="T13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295">
                <a:extLst>
                  <a:ext uri="{FF2B5EF4-FFF2-40B4-BE49-F238E27FC236}">
                    <a16:creationId xmlns:a16="http://schemas.microsoft.com/office/drawing/2014/main" id="{F88350C9-2DA7-CD40-A3D1-8BCDE6436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6687" y="2299308"/>
                <a:ext cx="213013" cy="284016"/>
              </a:xfrm>
              <a:custGeom>
                <a:avLst/>
                <a:gdLst>
                  <a:gd name="T0" fmla="*/ 0 w 24"/>
                  <a:gd name="T1" fmla="*/ 28 h 32"/>
                  <a:gd name="T2" fmla="*/ 0 w 24"/>
                  <a:gd name="T3" fmla="*/ 0 h 32"/>
                  <a:gd name="T4" fmla="*/ 24 w 24"/>
                  <a:gd name="T5" fmla="*/ 0 h 32"/>
                  <a:gd name="T6" fmla="*/ 24 w 24"/>
                  <a:gd name="T7" fmla="*/ 32 h 32"/>
                  <a:gd name="T8" fmla="*/ 0 w 24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296">
                <a:extLst>
                  <a:ext uri="{FF2B5EF4-FFF2-40B4-BE49-F238E27FC236}">
                    <a16:creationId xmlns:a16="http://schemas.microsoft.com/office/drawing/2014/main" id="{0173C40B-51F3-245E-2B0E-E54A14B4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0871" y="1103455"/>
                <a:ext cx="1412603" cy="1401393"/>
              </a:xfrm>
              <a:custGeom>
                <a:avLst/>
                <a:gdLst>
                  <a:gd name="T0" fmla="*/ 80 w 160"/>
                  <a:gd name="T1" fmla="*/ 0 h 158"/>
                  <a:gd name="T2" fmla="*/ 85 w 160"/>
                  <a:gd name="T3" fmla="*/ 1 h 158"/>
                  <a:gd name="T4" fmla="*/ 139 w 160"/>
                  <a:gd name="T5" fmla="*/ 1 h 158"/>
                  <a:gd name="T6" fmla="*/ 143 w 160"/>
                  <a:gd name="T7" fmla="*/ 18 h 158"/>
                  <a:gd name="T8" fmla="*/ 160 w 160"/>
                  <a:gd name="T9" fmla="*/ 35 h 158"/>
                  <a:gd name="T10" fmla="*/ 160 w 160"/>
                  <a:gd name="T11" fmla="*/ 77 h 158"/>
                  <a:gd name="T12" fmla="*/ 159 w 160"/>
                  <a:gd name="T13" fmla="*/ 77 h 158"/>
                  <a:gd name="T14" fmla="*/ 159 w 160"/>
                  <a:gd name="T15" fmla="*/ 79 h 158"/>
                  <a:gd name="T16" fmla="*/ 80 w 160"/>
                  <a:gd name="T17" fmla="*/ 158 h 158"/>
                  <a:gd name="T18" fmla="*/ 0 w 160"/>
                  <a:gd name="T19" fmla="*/ 79 h 158"/>
                  <a:gd name="T20" fmla="*/ 0 w 160"/>
                  <a:gd name="T21" fmla="*/ 73 h 158"/>
                  <a:gd name="T22" fmla="*/ 0 w 160"/>
                  <a:gd name="T23" fmla="*/ 17 h 158"/>
                  <a:gd name="T24" fmla="*/ 12 w 160"/>
                  <a:gd name="T25" fmla="*/ 1 h 158"/>
                  <a:gd name="T26" fmla="*/ 75 w 160"/>
                  <a:gd name="T27" fmla="*/ 1 h 158"/>
                  <a:gd name="T28" fmla="*/ 80 w 160"/>
                  <a:gd name="T2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58">
                    <a:moveTo>
                      <a:pt x="80" y="0"/>
                    </a:moveTo>
                    <a:cubicBezTo>
                      <a:pt x="81" y="0"/>
                      <a:pt x="83" y="1"/>
                      <a:pt x="85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9"/>
                      <a:pt x="159" y="79"/>
                    </a:cubicBezTo>
                    <a:cubicBezTo>
                      <a:pt x="159" y="123"/>
                      <a:pt x="124" y="158"/>
                      <a:pt x="80" y="158"/>
                    </a:cubicBezTo>
                    <a:cubicBezTo>
                      <a:pt x="36" y="158"/>
                      <a:pt x="0" y="123"/>
                      <a:pt x="0" y="79"/>
                    </a:cubicBezTo>
                    <a:cubicBezTo>
                      <a:pt x="0" y="77"/>
                      <a:pt x="0" y="75"/>
                      <a:pt x="0" y="7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8" y="0"/>
                      <a:pt x="80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297">
                <a:extLst>
                  <a:ext uri="{FF2B5EF4-FFF2-40B4-BE49-F238E27FC236}">
                    <a16:creationId xmlns:a16="http://schemas.microsoft.com/office/drawing/2014/main" id="{782FDF68-4198-230E-3812-94BEC581E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0871" y="1110929"/>
                <a:ext cx="609140" cy="1382707"/>
              </a:xfrm>
              <a:custGeom>
                <a:avLst/>
                <a:gdLst>
                  <a:gd name="T0" fmla="*/ 69 w 69"/>
                  <a:gd name="T1" fmla="*/ 156 h 156"/>
                  <a:gd name="T2" fmla="*/ 0 w 69"/>
                  <a:gd name="T3" fmla="*/ 78 h 156"/>
                  <a:gd name="T4" fmla="*/ 0 w 69"/>
                  <a:gd name="T5" fmla="*/ 72 h 156"/>
                  <a:gd name="T6" fmla="*/ 0 w 69"/>
                  <a:gd name="T7" fmla="*/ 16 h 156"/>
                  <a:gd name="T8" fmla="*/ 12 w 69"/>
                  <a:gd name="T9" fmla="*/ 0 h 156"/>
                  <a:gd name="T10" fmla="*/ 69 w 69"/>
                  <a:gd name="T11" fmla="*/ 0 h 156"/>
                  <a:gd name="T12" fmla="*/ 69 w 69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6">
                    <a:moveTo>
                      <a:pt x="69" y="156"/>
                    </a:moveTo>
                    <a:cubicBezTo>
                      <a:pt x="30" y="151"/>
                      <a:pt x="0" y="118"/>
                      <a:pt x="0" y="78"/>
                    </a:cubicBezTo>
                    <a:cubicBezTo>
                      <a:pt x="0" y="76"/>
                      <a:pt x="0" y="74"/>
                      <a:pt x="0" y="7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298">
                <a:extLst>
                  <a:ext uri="{FF2B5EF4-FFF2-40B4-BE49-F238E27FC236}">
                    <a16:creationId xmlns:a16="http://schemas.microsoft.com/office/drawing/2014/main" id="{7921AD12-B207-A9A1-7A5B-7B51965F9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868" y="980132"/>
                <a:ext cx="1483608" cy="594192"/>
              </a:xfrm>
              <a:custGeom>
                <a:avLst/>
                <a:gdLst>
                  <a:gd name="T0" fmla="*/ 168 w 168"/>
                  <a:gd name="T1" fmla="*/ 43 h 67"/>
                  <a:gd name="T2" fmla="*/ 168 w 168"/>
                  <a:gd name="T3" fmla="*/ 67 h 67"/>
                  <a:gd name="T4" fmla="*/ 143 w 168"/>
                  <a:gd name="T5" fmla="*/ 67 h 67"/>
                  <a:gd name="T6" fmla="*/ 136 w 168"/>
                  <a:gd name="T7" fmla="*/ 67 h 67"/>
                  <a:gd name="T8" fmla="*/ 136 w 168"/>
                  <a:gd name="T9" fmla="*/ 43 h 67"/>
                  <a:gd name="T10" fmla="*/ 135 w 168"/>
                  <a:gd name="T11" fmla="*/ 43 h 67"/>
                  <a:gd name="T12" fmla="*/ 119 w 168"/>
                  <a:gd name="T13" fmla="*/ 66 h 67"/>
                  <a:gd name="T14" fmla="*/ 110 w 168"/>
                  <a:gd name="T15" fmla="*/ 67 h 67"/>
                  <a:gd name="T16" fmla="*/ 109 w 168"/>
                  <a:gd name="T17" fmla="*/ 67 h 67"/>
                  <a:gd name="T18" fmla="*/ 107 w 168"/>
                  <a:gd name="T19" fmla="*/ 67 h 67"/>
                  <a:gd name="T20" fmla="*/ 107 w 168"/>
                  <a:gd name="T21" fmla="*/ 67 h 67"/>
                  <a:gd name="T22" fmla="*/ 88 w 168"/>
                  <a:gd name="T23" fmla="*/ 67 h 67"/>
                  <a:gd name="T24" fmla="*/ 88 w 168"/>
                  <a:gd name="T25" fmla="*/ 67 h 67"/>
                  <a:gd name="T26" fmla="*/ 88 w 168"/>
                  <a:gd name="T27" fmla="*/ 67 h 67"/>
                  <a:gd name="T28" fmla="*/ 24 w 168"/>
                  <a:gd name="T29" fmla="*/ 67 h 67"/>
                  <a:gd name="T30" fmla="*/ 0 w 168"/>
                  <a:gd name="T31" fmla="*/ 43 h 67"/>
                  <a:gd name="T32" fmla="*/ 0 w 168"/>
                  <a:gd name="T33" fmla="*/ 0 h 67"/>
                  <a:gd name="T34" fmla="*/ 41 w 168"/>
                  <a:gd name="T35" fmla="*/ 0 h 67"/>
                  <a:gd name="T36" fmla="*/ 90 w 168"/>
                  <a:gd name="T37" fmla="*/ 0 h 67"/>
                  <a:gd name="T38" fmla="*/ 90 w 168"/>
                  <a:gd name="T39" fmla="*/ 0 h 67"/>
                  <a:gd name="T40" fmla="*/ 116 w 168"/>
                  <a:gd name="T41" fmla="*/ 0 h 67"/>
                  <a:gd name="T42" fmla="*/ 116 w 168"/>
                  <a:gd name="T43" fmla="*/ 0 h 67"/>
                  <a:gd name="T44" fmla="*/ 124 w 168"/>
                  <a:gd name="T45" fmla="*/ 0 h 67"/>
                  <a:gd name="T46" fmla="*/ 168 w 168"/>
                  <a:gd name="T47" fmla="*/ 41 h 67"/>
                  <a:gd name="T48" fmla="*/ 168 w 168"/>
                  <a:gd name="T49" fmla="*/ 4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67">
                    <a:moveTo>
                      <a:pt x="168" y="43"/>
                    </a:moveTo>
                    <a:cubicBezTo>
                      <a:pt x="168" y="67"/>
                      <a:pt x="168" y="67"/>
                      <a:pt x="168" y="6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4" y="54"/>
                      <a:pt x="128" y="63"/>
                      <a:pt x="119" y="66"/>
                    </a:cubicBezTo>
                    <a:cubicBezTo>
                      <a:pt x="116" y="67"/>
                      <a:pt x="113" y="67"/>
                      <a:pt x="110" y="67"/>
                    </a:cubicBezTo>
                    <a:cubicBezTo>
                      <a:pt x="110" y="67"/>
                      <a:pt x="109" y="67"/>
                      <a:pt x="10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8" y="0"/>
                      <a:pt x="167" y="18"/>
                      <a:pt x="168" y="41"/>
                    </a:cubicBezTo>
                    <a:cubicBezTo>
                      <a:pt x="168" y="43"/>
                      <a:pt x="168" y="43"/>
                      <a:pt x="168" y="43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299">
                <a:extLst>
                  <a:ext uri="{FF2B5EF4-FFF2-40B4-BE49-F238E27FC236}">
                    <a16:creationId xmlns:a16="http://schemas.microsoft.com/office/drawing/2014/main" id="{32721688-3FF6-507B-C5FA-837E354AA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868" y="980132"/>
                <a:ext cx="691355" cy="594192"/>
              </a:xfrm>
              <a:custGeom>
                <a:avLst/>
                <a:gdLst>
                  <a:gd name="T0" fmla="*/ 78 w 78"/>
                  <a:gd name="T1" fmla="*/ 67 h 67"/>
                  <a:gd name="T2" fmla="*/ 24 w 78"/>
                  <a:gd name="T3" fmla="*/ 67 h 67"/>
                  <a:gd name="T4" fmla="*/ 0 w 78"/>
                  <a:gd name="T5" fmla="*/ 43 h 67"/>
                  <a:gd name="T6" fmla="*/ 0 w 78"/>
                  <a:gd name="T7" fmla="*/ 0 h 67"/>
                  <a:gd name="T8" fmla="*/ 41 w 78"/>
                  <a:gd name="T9" fmla="*/ 0 h 67"/>
                  <a:gd name="T10" fmla="*/ 78 w 78"/>
                  <a:gd name="T11" fmla="*/ 0 h 67"/>
                  <a:gd name="T12" fmla="*/ 78 w 78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7">
                    <a:moveTo>
                      <a:pt x="78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78" y="67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00">
                <a:extLst>
                  <a:ext uri="{FF2B5EF4-FFF2-40B4-BE49-F238E27FC236}">
                    <a16:creationId xmlns:a16="http://schemas.microsoft.com/office/drawing/2014/main" id="{BEF3A3A6-30A5-47C9-3888-C88620644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1984" y="995806"/>
                <a:ext cx="284015" cy="866996"/>
              </a:xfrm>
              <a:custGeom>
                <a:avLst/>
                <a:gdLst>
                  <a:gd name="T0" fmla="*/ 2 w 32"/>
                  <a:gd name="T1" fmla="*/ 0 h 98"/>
                  <a:gd name="T2" fmla="*/ 1 w 32"/>
                  <a:gd name="T3" fmla="*/ 16 h 98"/>
                  <a:gd name="T4" fmla="*/ 1 w 32"/>
                  <a:gd name="T5" fmla="*/ 80 h 98"/>
                  <a:gd name="T6" fmla="*/ 17 w 32"/>
                  <a:gd name="T7" fmla="*/ 98 h 98"/>
                  <a:gd name="T8" fmla="*/ 17 w 32"/>
                  <a:gd name="T9" fmla="*/ 98 h 98"/>
                  <a:gd name="T10" fmla="*/ 18 w 32"/>
                  <a:gd name="T11" fmla="*/ 98 h 98"/>
                  <a:gd name="T12" fmla="*/ 32 w 32"/>
                  <a:gd name="T13" fmla="*/ 98 h 98"/>
                  <a:gd name="T14" fmla="*/ 32 w 32"/>
                  <a:gd name="T15" fmla="*/ 82 h 98"/>
                  <a:gd name="T16" fmla="*/ 32 w 32"/>
                  <a:gd name="T17" fmla="*/ 80 h 98"/>
                  <a:gd name="T18" fmla="*/ 32 w 32"/>
                  <a:gd name="T19" fmla="*/ 36 h 98"/>
                  <a:gd name="T20" fmla="*/ 2 w 3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8">
                    <a:moveTo>
                      <a:pt x="2" y="0"/>
                    </a:moveTo>
                    <a:cubicBezTo>
                      <a:pt x="0" y="3"/>
                      <a:pt x="1" y="9"/>
                      <a:pt x="1" y="16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90"/>
                      <a:pt x="8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8" y="98"/>
                      <a:pt x="1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1"/>
                      <a:pt x="32" y="81"/>
                      <a:pt x="32" y="8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0" y="19"/>
                      <a:pt x="18" y="5"/>
                      <a:pt x="2" y="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302">
                <a:extLst>
                  <a:ext uri="{FF2B5EF4-FFF2-40B4-BE49-F238E27FC236}">
                    <a16:creationId xmlns:a16="http://schemas.microsoft.com/office/drawing/2014/main" id="{C9F02E54-1B1C-9EA7-332A-CB43721CE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26" y="3532534"/>
                <a:ext cx="467132" cy="396126"/>
              </a:xfrm>
              <a:custGeom>
                <a:avLst/>
                <a:gdLst>
                  <a:gd name="T0" fmla="*/ 53 w 53"/>
                  <a:gd name="T1" fmla="*/ 25 h 45"/>
                  <a:gd name="T2" fmla="*/ 39 w 53"/>
                  <a:gd name="T3" fmla="*/ 40 h 45"/>
                  <a:gd name="T4" fmla="*/ 28 w 53"/>
                  <a:gd name="T5" fmla="*/ 44 h 45"/>
                  <a:gd name="T6" fmla="*/ 16 w 53"/>
                  <a:gd name="T7" fmla="*/ 41 h 45"/>
                  <a:gd name="T8" fmla="*/ 0 w 53"/>
                  <a:gd name="T9" fmla="*/ 26 h 45"/>
                  <a:gd name="T10" fmla="*/ 25 w 53"/>
                  <a:gd name="T11" fmla="*/ 0 h 45"/>
                  <a:gd name="T12" fmla="*/ 53 w 53"/>
                  <a:gd name="T13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5">
                    <a:moveTo>
                      <a:pt x="53" y="25"/>
                    </a:move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3"/>
                      <a:pt x="32" y="44"/>
                      <a:pt x="28" y="44"/>
                    </a:cubicBezTo>
                    <a:cubicBezTo>
                      <a:pt x="23" y="45"/>
                      <a:pt x="20" y="44"/>
                      <a:pt x="16" y="4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05">
                <a:extLst>
                  <a:ext uri="{FF2B5EF4-FFF2-40B4-BE49-F238E27FC236}">
                    <a16:creationId xmlns:a16="http://schemas.microsoft.com/office/drawing/2014/main" id="{CB510BC1-14E3-A72F-A397-35195DC51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992" y="3353157"/>
                <a:ext cx="336334" cy="1020215"/>
              </a:xfrm>
              <a:custGeom>
                <a:avLst/>
                <a:gdLst>
                  <a:gd name="T0" fmla="*/ 38 w 38"/>
                  <a:gd name="T1" fmla="*/ 20 h 115"/>
                  <a:gd name="T2" fmla="*/ 38 w 38"/>
                  <a:gd name="T3" fmla="*/ 96 h 115"/>
                  <a:gd name="T4" fmla="*/ 19 w 38"/>
                  <a:gd name="T5" fmla="*/ 115 h 115"/>
                  <a:gd name="T6" fmla="*/ 19 w 38"/>
                  <a:gd name="T7" fmla="*/ 115 h 115"/>
                  <a:gd name="T8" fmla="*/ 0 w 38"/>
                  <a:gd name="T9" fmla="*/ 96 h 115"/>
                  <a:gd name="T10" fmla="*/ 0 w 38"/>
                  <a:gd name="T11" fmla="*/ 0 h 115"/>
                  <a:gd name="T12" fmla="*/ 6 w 38"/>
                  <a:gd name="T13" fmla="*/ 0 h 115"/>
                  <a:gd name="T14" fmla="*/ 38 w 38"/>
                  <a:gd name="T15" fmla="*/ 2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5">
                    <a:moveTo>
                      <a:pt x="38" y="20"/>
                    </a:move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106"/>
                      <a:pt x="30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9" y="115"/>
                      <a:pt x="0" y="10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06">
                <a:extLst>
                  <a:ext uri="{FF2B5EF4-FFF2-40B4-BE49-F238E27FC236}">
                    <a16:creationId xmlns:a16="http://schemas.microsoft.com/office/drawing/2014/main" id="{D3113D73-EB77-115A-B61A-FBB066584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536" y="2673013"/>
                <a:ext cx="201800" cy="213014"/>
              </a:xfrm>
              <a:custGeom>
                <a:avLst/>
                <a:gdLst>
                  <a:gd name="T0" fmla="*/ 0 w 54"/>
                  <a:gd name="T1" fmla="*/ 14 h 57"/>
                  <a:gd name="T2" fmla="*/ 28 w 54"/>
                  <a:gd name="T3" fmla="*/ 57 h 57"/>
                  <a:gd name="T4" fmla="*/ 54 w 54"/>
                  <a:gd name="T5" fmla="*/ 14 h 57"/>
                  <a:gd name="T6" fmla="*/ 28 w 54"/>
                  <a:gd name="T7" fmla="*/ 0 h 57"/>
                  <a:gd name="T8" fmla="*/ 0 w 5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14"/>
                    </a:moveTo>
                    <a:lnTo>
                      <a:pt x="28" y="57"/>
                    </a:lnTo>
                    <a:lnTo>
                      <a:pt x="54" y="14"/>
                    </a:lnTo>
                    <a:lnTo>
                      <a:pt x="2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07">
                <a:extLst>
                  <a:ext uri="{FF2B5EF4-FFF2-40B4-BE49-F238E27FC236}">
                    <a16:creationId xmlns:a16="http://schemas.microsoft.com/office/drawing/2014/main" id="{6DA24321-990E-5742-268B-CD083A5E7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536" y="2673013"/>
                <a:ext cx="89689" cy="194325"/>
              </a:xfrm>
              <a:custGeom>
                <a:avLst/>
                <a:gdLst>
                  <a:gd name="T0" fmla="*/ 0 w 24"/>
                  <a:gd name="T1" fmla="*/ 14 h 52"/>
                  <a:gd name="T2" fmla="*/ 24 w 24"/>
                  <a:gd name="T3" fmla="*/ 52 h 52"/>
                  <a:gd name="T4" fmla="*/ 24 w 24"/>
                  <a:gd name="T5" fmla="*/ 0 h 52"/>
                  <a:gd name="T6" fmla="*/ 0 w 24"/>
                  <a:gd name="T7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0" y="14"/>
                    </a:moveTo>
                    <a:lnTo>
                      <a:pt x="24" y="52"/>
                    </a:lnTo>
                    <a:lnTo>
                      <a:pt x="2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08">
                <a:extLst>
                  <a:ext uri="{FF2B5EF4-FFF2-40B4-BE49-F238E27FC236}">
                    <a16:creationId xmlns:a16="http://schemas.microsoft.com/office/drawing/2014/main" id="{AD500F4C-FC6B-EA38-052F-21031E585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365" y="2557166"/>
                <a:ext cx="336334" cy="239172"/>
              </a:xfrm>
              <a:custGeom>
                <a:avLst/>
                <a:gdLst>
                  <a:gd name="T0" fmla="*/ 33 w 90"/>
                  <a:gd name="T1" fmla="*/ 0 h 64"/>
                  <a:gd name="T2" fmla="*/ 0 w 90"/>
                  <a:gd name="T3" fmla="*/ 0 h 64"/>
                  <a:gd name="T4" fmla="*/ 35 w 90"/>
                  <a:gd name="T5" fmla="*/ 64 h 64"/>
                  <a:gd name="T6" fmla="*/ 90 w 90"/>
                  <a:gd name="T7" fmla="*/ 31 h 64"/>
                  <a:gd name="T8" fmla="*/ 33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3" y="0"/>
                    </a:moveTo>
                    <a:lnTo>
                      <a:pt x="0" y="0"/>
                    </a:lnTo>
                    <a:lnTo>
                      <a:pt x="35" y="64"/>
                    </a:lnTo>
                    <a:lnTo>
                      <a:pt x="90" y="3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09">
                <a:extLst>
                  <a:ext uri="{FF2B5EF4-FFF2-40B4-BE49-F238E27FC236}">
                    <a16:creationId xmlns:a16="http://schemas.microsoft.com/office/drawing/2014/main" id="{17FE2999-E04E-2925-EC39-DC7FCAB98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7174" y="2557166"/>
                <a:ext cx="336334" cy="239172"/>
              </a:xfrm>
              <a:custGeom>
                <a:avLst/>
                <a:gdLst>
                  <a:gd name="T0" fmla="*/ 57 w 90"/>
                  <a:gd name="T1" fmla="*/ 0 h 64"/>
                  <a:gd name="T2" fmla="*/ 90 w 90"/>
                  <a:gd name="T3" fmla="*/ 0 h 64"/>
                  <a:gd name="T4" fmla="*/ 55 w 90"/>
                  <a:gd name="T5" fmla="*/ 64 h 64"/>
                  <a:gd name="T6" fmla="*/ 0 w 90"/>
                  <a:gd name="T7" fmla="*/ 31 h 64"/>
                  <a:gd name="T8" fmla="*/ 57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57" y="0"/>
                    </a:moveTo>
                    <a:lnTo>
                      <a:pt x="90" y="0"/>
                    </a:lnTo>
                    <a:lnTo>
                      <a:pt x="55" y="64"/>
                    </a:lnTo>
                    <a:lnTo>
                      <a:pt x="0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310">
                <a:extLst>
                  <a:ext uri="{FF2B5EF4-FFF2-40B4-BE49-F238E27FC236}">
                    <a16:creationId xmlns:a16="http://schemas.microsoft.com/office/drawing/2014/main" id="{D0832991-A433-DA28-655A-F9F5E0D1A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1220" y="2785126"/>
                <a:ext cx="168168" cy="411075"/>
              </a:xfrm>
              <a:custGeom>
                <a:avLst/>
                <a:gdLst>
                  <a:gd name="T0" fmla="*/ 0 w 45"/>
                  <a:gd name="T1" fmla="*/ 67 h 110"/>
                  <a:gd name="T2" fmla="*/ 23 w 45"/>
                  <a:gd name="T3" fmla="*/ 0 h 110"/>
                  <a:gd name="T4" fmla="*/ 45 w 45"/>
                  <a:gd name="T5" fmla="*/ 69 h 110"/>
                  <a:gd name="T6" fmla="*/ 23 w 45"/>
                  <a:gd name="T7" fmla="*/ 110 h 110"/>
                  <a:gd name="T8" fmla="*/ 0 w 45"/>
                  <a:gd name="T9" fmla="*/ 6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0" y="67"/>
                    </a:moveTo>
                    <a:lnTo>
                      <a:pt x="23" y="0"/>
                    </a:lnTo>
                    <a:lnTo>
                      <a:pt x="45" y="69"/>
                    </a:lnTo>
                    <a:lnTo>
                      <a:pt x="23" y="11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311">
                <a:extLst>
                  <a:ext uri="{FF2B5EF4-FFF2-40B4-BE49-F238E27FC236}">
                    <a16:creationId xmlns:a16="http://schemas.microsoft.com/office/drawing/2014/main" id="{5AA00082-7AD4-FFF7-45CE-ADB126C6C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1220" y="2815022"/>
                <a:ext cx="78479" cy="362494"/>
              </a:xfrm>
              <a:custGeom>
                <a:avLst/>
                <a:gdLst>
                  <a:gd name="T0" fmla="*/ 0 w 21"/>
                  <a:gd name="T1" fmla="*/ 59 h 97"/>
                  <a:gd name="T2" fmla="*/ 21 w 21"/>
                  <a:gd name="T3" fmla="*/ 0 h 97"/>
                  <a:gd name="T4" fmla="*/ 21 w 21"/>
                  <a:gd name="T5" fmla="*/ 97 h 97"/>
                  <a:gd name="T6" fmla="*/ 0 w 21"/>
                  <a:gd name="T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7">
                    <a:moveTo>
                      <a:pt x="0" y="59"/>
                    </a:moveTo>
                    <a:lnTo>
                      <a:pt x="21" y="0"/>
                    </a:lnTo>
                    <a:lnTo>
                      <a:pt x="21" y="9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312">
                <a:extLst>
                  <a:ext uri="{FF2B5EF4-FFF2-40B4-BE49-F238E27FC236}">
                    <a16:creationId xmlns:a16="http://schemas.microsoft.com/office/drawing/2014/main" id="{5B905FFA-80DE-075D-BA7E-B7FA3A989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042" y="2564640"/>
                <a:ext cx="467132" cy="949210"/>
              </a:xfrm>
              <a:custGeom>
                <a:avLst/>
                <a:gdLst>
                  <a:gd name="T0" fmla="*/ 33 w 125"/>
                  <a:gd name="T1" fmla="*/ 0 h 254"/>
                  <a:gd name="T2" fmla="*/ 0 w 125"/>
                  <a:gd name="T3" fmla="*/ 83 h 254"/>
                  <a:gd name="T4" fmla="*/ 54 w 125"/>
                  <a:gd name="T5" fmla="*/ 81 h 254"/>
                  <a:gd name="T6" fmla="*/ 12 w 125"/>
                  <a:gd name="T7" fmla="*/ 128 h 254"/>
                  <a:gd name="T8" fmla="*/ 123 w 125"/>
                  <a:gd name="T9" fmla="*/ 254 h 254"/>
                  <a:gd name="T10" fmla="*/ 125 w 125"/>
                  <a:gd name="T11" fmla="*/ 169 h 254"/>
                  <a:gd name="T12" fmla="*/ 33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33" y="0"/>
                    </a:moveTo>
                    <a:lnTo>
                      <a:pt x="0" y="83"/>
                    </a:lnTo>
                    <a:lnTo>
                      <a:pt x="54" y="81"/>
                    </a:lnTo>
                    <a:lnTo>
                      <a:pt x="12" y="128"/>
                    </a:lnTo>
                    <a:lnTo>
                      <a:pt x="123" y="254"/>
                    </a:lnTo>
                    <a:lnTo>
                      <a:pt x="125" y="16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313">
                <a:extLst>
                  <a:ext uri="{FF2B5EF4-FFF2-40B4-BE49-F238E27FC236}">
                    <a16:creationId xmlns:a16="http://schemas.microsoft.com/office/drawing/2014/main" id="{300994B0-A457-8EBF-4A47-A405DAC03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9700" y="2564640"/>
                <a:ext cx="467132" cy="949210"/>
              </a:xfrm>
              <a:custGeom>
                <a:avLst/>
                <a:gdLst>
                  <a:gd name="T0" fmla="*/ 92 w 125"/>
                  <a:gd name="T1" fmla="*/ 0 h 254"/>
                  <a:gd name="T2" fmla="*/ 125 w 125"/>
                  <a:gd name="T3" fmla="*/ 83 h 254"/>
                  <a:gd name="T4" fmla="*/ 71 w 125"/>
                  <a:gd name="T5" fmla="*/ 81 h 254"/>
                  <a:gd name="T6" fmla="*/ 113 w 125"/>
                  <a:gd name="T7" fmla="*/ 128 h 254"/>
                  <a:gd name="T8" fmla="*/ 0 w 125"/>
                  <a:gd name="T9" fmla="*/ 254 h 254"/>
                  <a:gd name="T10" fmla="*/ 0 w 125"/>
                  <a:gd name="T11" fmla="*/ 169 h 254"/>
                  <a:gd name="T12" fmla="*/ 92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92" y="0"/>
                    </a:moveTo>
                    <a:lnTo>
                      <a:pt x="125" y="83"/>
                    </a:lnTo>
                    <a:lnTo>
                      <a:pt x="71" y="81"/>
                    </a:lnTo>
                    <a:lnTo>
                      <a:pt x="113" y="128"/>
                    </a:lnTo>
                    <a:lnTo>
                      <a:pt x="0" y="254"/>
                    </a:lnTo>
                    <a:lnTo>
                      <a:pt x="0" y="16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314">
                <a:extLst>
                  <a:ext uri="{FF2B5EF4-FFF2-40B4-BE49-F238E27FC236}">
                    <a16:creationId xmlns:a16="http://schemas.microsoft.com/office/drawing/2014/main" id="{635A58B0-0FC4-3CBC-D92D-1531233F8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726" y="3061667"/>
                <a:ext cx="369969" cy="373704"/>
              </a:xfrm>
              <a:custGeom>
                <a:avLst/>
                <a:gdLst>
                  <a:gd name="T0" fmla="*/ 42 w 42"/>
                  <a:gd name="T1" fmla="*/ 14 h 42"/>
                  <a:gd name="T2" fmla="*/ 34 w 42"/>
                  <a:gd name="T3" fmla="*/ 7 h 42"/>
                  <a:gd name="T4" fmla="*/ 7 w 42"/>
                  <a:gd name="T5" fmla="*/ 8 h 42"/>
                  <a:gd name="T6" fmla="*/ 7 w 42"/>
                  <a:gd name="T7" fmla="*/ 8 h 42"/>
                  <a:gd name="T8" fmla="*/ 8 w 42"/>
                  <a:gd name="T9" fmla="*/ 35 h 42"/>
                  <a:gd name="T10" fmla="*/ 17 w 42"/>
                  <a:gd name="T11" fmla="*/ 42 h 42"/>
                  <a:gd name="T12" fmla="*/ 42 w 42"/>
                  <a:gd name="T13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14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7" y="0"/>
                      <a:pt x="14" y="0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16"/>
                      <a:pt x="1" y="28"/>
                      <a:pt x="8" y="35"/>
                    </a:cubicBezTo>
                    <a:cubicBezTo>
                      <a:pt x="17" y="42"/>
                      <a:pt x="17" y="42"/>
                      <a:pt x="17" y="42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315">
                <a:extLst>
                  <a:ext uri="{FF2B5EF4-FFF2-40B4-BE49-F238E27FC236}">
                    <a16:creationId xmlns:a16="http://schemas.microsoft.com/office/drawing/2014/main" id="{BD9319F2-50A2-81D7-9024-ECE02E32F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3358" y="2919658"/>
                <a:ext cx="257857" cy="239172"/>
              </a:xfrm>
              <a:custGeom>
                <a:avLst/>
                <a:gdLst>
                  <a:gd name="T0" fmla="*/ 2 w 29"/>
                  <a:gd name="T1" fmla="*/ 8 h 27"/>
                  <a:gd name="T2" fmla="*/ 1 w 29"/>
                  <a:gd name="T3" fmla="*/ 2 h 27"/>
                  <a:gd name="T4" fmla="*/ 7 w 29"/>
                  <a:gd name="T5" fmla="*/ 2 h 27"/>
                  <a:gd name="T6" fmla="*/ 27 w 29"/>
                  <a:gd name="T7" fmla="*/ 19 h 27"/>
                  <a:gd name="T8" fmla="*/ 27 w 29"/>
                  <a:gd name="T9" fmla="*/ 25 h 27"/>
                  <a:gd name="T10" fmla="*/ 22 w 29"/>
                  <a:gd name="T11" fmla="*/ 26 h 27"/>
                  <a:gd name="T12" fmla="*/ 2 w 29"/>
                  <a:gd name="T1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" y="8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21"/>
                      <a:pt x="29" y="23"/>
                      <a:pt x="27" y="25"/>
                    </a:cubicBezTo>
                    <a:cubicBezTo>
                      <a:pt x="26" y="27"/>
                      <a:pt x="23" y="27"/>
                      <a:pt x="22" y="26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16">
                <a:extLst>
                  <a:ext uri="{FF2B5EF4-FFF2-40B4-BE49-F238E27FC236}">
                    <a16:creationId xmlns:a16="http://schemas.microsoft.com/office/drawing/2014/main" id="{615E553E-2603-02D9-79EE-3C54F39C7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736" y="2957031"/>
                <a:ext cx="168168" cy="254120"/>
              </a:xfrm>
              <a:custGeom>
                <a:avLst/>
                <a:gdLst>
                  <a:gd name="T0" fmla="*/ 2 w 19"/>
                  <a:gd name="T1" fmla="*/ 7 h 29"/>
                  <a:gd name="T2" fmla="*/ 9 w 19"/>
                  <a:gd name="T3" fmla="*/ 4 h 29"/>
                  <a:gd name="T4" fmla="*/ 14 w 19"/>
                  <a:gd name="T5" fmla="*/ 10 h 29"/>
                  <a:gd name="T6" fmla="*/ 18 w 19"/>
                  <a:gd name="T7" fmla="*/ 23 h 29"/>
                  <a:gd name="T8" fmla="*/ 16 w 19"/>
                  <a:gd name="T9" fmla="*/ 28 h 29"/>
                  <a:gd name="T10" fmla="*/ 11 w 19"/>
                  <a:gd name="T11" fmla="*/ 26 h 29"/>
                  <a:gd name="T12" fmla="*/ 7 w 19"/>
                  <a:gd name="T13" fmla="*/ 15 h 29"/>
                  <a:gd name="T14" fmla="*/ 2 w 19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2" y="7"/>
                    </a:moveTo>
                    <a:cubicBezTo>
                      <a:pt x="0" y="2"/>
                      <a:pt x="7" y="0"/>
                      <a:pt x="9" y="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5"/>
                      <a:pt x="18" y="27"/>
                      <a:pt x="16" y="28"/>
                    </a:cubicBezTo>
                    <a:cubicBezTo>
                      <a:pt x="14" y="29"/>
                      <a:pt x="11" y="28"/>
                      <a:pt x="11" y="26"/>
                    </a:cubicBezTo>
                    <a:cubicBezTo>
                      <a:pt x="7" y="15"/>
                      <a:pt x="7" y="15"/>
                      <a:pt x="7" y="15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317">
                <a:extLst>
                  <a:ext uri="{FF2B5EF4-FFF2-40B4-BE49-F238E27FC236}">
                    <a16:creationId xmlns:a16="http://schemas.microsoft.com/office/drawing/2014/main" id="{13907BD6-462F-CE36-3C86-9F3AFD826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3197" y="4212677"/>
                <a:ext cx="627824" cy="302702"/>
              </a:xfrm>
              <a:custGeom>
                <a:avLst/>
                <a:gdLst>
                  <a:gd name="T0" fmla="*/ 23 w 71"/>
                  <a:gd name="T1" fmla="*/ 0 h 34"/>
                  <a:gd name="T2" fmla="*/ 49 w 71"/>
                  <a:gd name="T3" fmla="*/ 0 h 34"/>
                  <a:gd name="T4" fmla="*/ 49 w 71"/>
                  <a:gd name="T5" fmla="*/ 0 h 34"/>
                  <a:gd name="T6" fmla="*/ 49 w 71"/>
                  <a:gd name="T7" fmla="*/ 0 h 34"/>
                  <a:gd name="T8" fmla="*/ 65 w 71"/>
                  <a:gd name="T9" fmla="*/ 7 h 34"/>
                  <a:gd name="T10" fmla="*/ 71 w 71"/>
                  <a:gd name="T11" fmla="*/ 22 h 34"/>
                  <a:gd name="T12" fmla="*/ 71 w 71"/>
                  <a:gd name="T13" fmla="*/ 22 h 34"/>
                  <a:gd name="T14" fmla="*/ 71 w 71"/>
                  <a:gd name="T15" fmla="*/ 22 h 34"/>
                  <a:gd name="T16" fmla="*/ 71 w 71"/>
                  <a:gd name="T17" fmla="*/ 34 h 34"/>
                  <a:gd name="T18" fmla="*/ 62 w 71"/>
                  <a:gd name="T19" fmla="*/ 34 h 34"/>
                  <a:gd name="T20" fmla="*/ 62 w 71"/>
                  <a:gd name="T21" fmla="*/ 22 h 34"/>
                  <a:gd name="T22" fmla="*/ 62 w 71"/>
                  <a:gd name="T23" fmla="*/ 22 h 34"/>
                  <a:gd name="T24" fmla="*/ 62 w 71"/>
                  <a:gd name="T25" fmla="*/ 22 h 34"/>
                  <a:gd name="T26" fmla="*/ 58 w 71"/>
                  <a:gd name="T27" fmla="*/ 14 h 34"/>
                  <a:gd name="T28" fmla="*/ 49 w 71"/>
                  <a:gd name="T29" fmla="*/ 10 h 34"/>
                  <a:gd name="T30" fmla="*/ 49 w 71"/>
                  <a:gd name="T31" fmla="*/ 10 h 34"/>
                  <a:gd name="T32" fmla="*/ 49 w 71"/>
                  <a:gd name="T33" fmla="*/ 10 h 34"/>
                  <a:gd name="T34" fmla="*/ 23 w 71"/>
                  <a:gd name="T35" fmla="*/ 10 h 34"/>
                  <a:gd name="T36" fmla="*/ 23 w 71"/>
                  <a:gd name="T37" fmla="*/ 10 h 34"/>
                  <a:gd name="T38" fmla="*/ 23 w 71"/>
                  <a:gd name="T39" fmla="*/ 10 h 34"/>
                  <a:gd name="T40" fmla="*/ 14 w 71"/>
                  <a:gd name="T41" fmla="*/ 14 h 34"/>
                  <a:gd name="T42" fmla="*/ 10 w 71"/>
                  <a:gd name="T43" fmla="*/ 22 h 34"/>
                  <a:gd name="T44" fmla="*/ 10 w 71"/>
                  <a:gd name="T45" fmla="*/ 22 h 34"/>
                  <a:gd name="T46" fmla="*/ 10 w 71"/>
                  <a:gd name="T47" fmla="*/ 22 h 34"/>
                  <a:gd name="T48" fmla="*/ 10 w 71"/>
                  <a:gd name="T49" fmla="*/ 34 h 34"/>
                  <a:gd name="T50" fmla="*/ 0 w 71"/>
                  <a:gd name="T51" fmla="*/ 34 h 34"/>
                  <a:gd name="T52" fmla="*/ 0 w 71"/>
                  <a:gd name="T53" fmla="*/ 22 h 34"/>
                  <a:gd name="T54" fmla="*/ 0 w 71"/>
                  <a:gd name="T55" fmla="*/ 22 h 34"/>
                  <a:gd name="T56" fmla="*/ 0 w 71"/>
                  <a:gd name="T57" fmla="*/ 22 h 34"/>
                  <a:gd name="T58" fmla="*/ 7 w 71"/>
                  <a:gd name="T59" fmla="*/ 7 h 34"/>
                  <a:gd name="T60" fmla="*/ 23 w 71"/>
                  <a:gd name="T61" fmla="*/ 0 h 34"/>
                  <a:gd name="T62" fmla="*/ 23 w 71"/>
                  <a:gd name="T6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34">
                    <a:moveTo>
                      <a:pt x="2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5" y="7"/>
                    </a:cubicBezTo>
                    <a:cubicBezTo>
                      <a:pt x="69" y="11"/>
                      <a:pt x="71" y="16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19"/>
                      <a:pt x="60" y="16"/>
                      <a:pt x="58" y="14"/>
                    </a:cubicBezTo>
                    <a:cubicBezTo>
                      <a:pt x="56" y="11"/>
                      <a:pt x="53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4" y="14"/>
                    </a:cubicBezTo>
                    <a:cubicBezTo>
                      <a:pt x="11" y="16"/>
                      <a:pt x="10" y="19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3" y="11"/>
                      <a:pt x="7" y="7"/>
                    </a:cubicBezTo>
                    <a:cubicBezTo>
                      <a:pt x="11" y="3"/>
                      <a:pt x="17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7108C1C-11CD-93D6-CD2E-DD606F110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9389" y="4470534"/>
                <a:ext cx="1322914" cy="982844"/>
              </a:xfrm>
              <a:prstGeom prst="rect">
                <a:avLst/>
              </a:pr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20">
                <a:extLst>
                  <a:ext uri="{FF2B5EF4-FFF2-40B4-BE49-F238E27FC236}">
                    <a16:creationId xmlns:a16="http://schemas.microsoft.com/office/drawing/2014/main" id="{3CCF5D1E-AA7A-DB34-E2B8-CD38C3D54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389" y="4515379"/>
                <a:ext cx="1322914" cy="646510"/>
              </a:xfrm>
              <a:custGeom>
                <a:avLst/>
                <a:gdLst>
                  <a:gd name="T0" fmla="*/ 354 w 354"/>
                  <a:gd name="T1" fmla="*/ 0 h 173"/>
                  <a:gd name="T2" fmla="*/ 354 w 354"/>
                  <a:gd name="T3" fmla="*/ 133 h 173"/>
                  <a:gd name="T4" fmla="*/ 182 w 354"/>
                  <a:gd name="T5" fmla="*/ 173 h 173"/>
                  <a:gd name="T6" fmla="*/ 0 w 354"/>
                  <a:gd name="T7" fmla="*/ 133 h 173"/>
                  <a:gd name="T8" fmla="*/ 0 w 354"/>
                  <a:gd name="T9" fmla="*/ 0 h 173"/>
                  <a:gd name="T10" fmla="*/ 354 w 354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173">
                    <a:moveTo>
                      <a:pt x="354" y="0"/>
                    </a:moveTo>
                    <a:lnTo>
                      <a:pt x="354" y="133"/>
                    </a:lnTo>
                    <a:lnTo>
                      <a:pt x="182" y="17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420B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321">
                <a:extLst>
                  <a:ext uri="{FF2B5EF4-FFF2-40B4-BE49-F238E27FC236}">
                    <a16:creationId xmlns:a16="http://schemas.microsoft.com/office/drawing/2014/main" id="{98EF6833-1AA9-EEFE-5E6C-D00642FF1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018" y="4451848"/>
                <a:ext cx="1397655" cy="683881"/>
              </a:xfrm>
              <a:custGeom>
                <a:avLst/>
                <a:gdLst>
                  <a:gd name="T0" fmla="*/ 0 w 374"/>
                  <a:gd name="T1" fmla="*/ 0 h 183"/>
                  <a:gd name="T2" fmla="*/ 374 w 374"/>
                  <a:gd name="T3" fmla="*/ 0 h 183"/>
                  <a:gd name="T4" fmla="*/ 374 w 374"/>
                  <a:gd name="T5" fmla="*/ 140 h 183"/>
                  <a:gd name="T6" fmla="*/ 194 w 374"/>
                  <a:gd name="T7" fmla="*/ 183 h 183"/>
                  <a:gd name="T8" fmla="*/ 0 w 374"/>
                  <a:gd name="T9" fmla="*/ 140 h 183"/>
                  <a:gd name="T10" fmla="*/ 0 w 374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83">
                    <a:moveTo>
                      <a:pt x="0" y="0"/>
                    </a:moveTo>
                    <a:lnTo>
                      <a:pt x="374" y="0"/>
                    </a:lnTo>
                    <a:lnTo>
                      <a:pt x="374" y="140"/>
                    </a:lnTo>
                    <a:lnTo>
                      <a:pt x="194" y="183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0D9ABB7-46F2-117B-E349-98A3871DC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149482" cy="149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077C5D3-25D2-E145-1586-11C20AD2D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78479" cy="149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324">
                <a:extLst>
                  <a:ext uri="{FF2B5EF4-FFF2-40B4-BE49-F238E27FC236}">
                    <a16:creationId xmlns:a16="http://schemas.microsoft.com/office/drawing/2014/main" id="{C9F91688-9B15-B26D-5782-8F66F6E33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6520" y="4089356"/>
                <a:ext cx="362495" cy="291490"/>
              </a:xfrm>
              <a:custGeom>
                <a:avLst/>
                <a:gdLst>
                  <a:gd name="T0" fmla="*/ 40 w 41"/>
                  <a:gd name="T1" fmla="*/ 0 h 33"/>
                  <a:gd name="T2" fmla="*/ 40 w 41"/>
                  <a:gd name="T3" fmla="*/ 11 h 33"/>
                  <a:gd name="T4" fmla="*/ 21 w 41"/>
                  <a:gd name="T5" fmla="*/ 32 h 33"/>
                  <a:gd name="T6" fmla="*/ 21 w 41"/>
                  <a:gd name="T7" fmla="*/ 32 h 33"/>
                  <a:gd name="T8" fmla="*/ 1 w 41"/>
                  <a:gd name="T9" fmla="*/ 14 h 33"/>
                  <a:gd name="T10" fmla="*/ 0 w 41"/>
                  <a:gd name="T11" fmla="*/ 2 h 33"/>
                  <a:gd name="T12" fmla="*/ 40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0" y="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22"/>
                      <a:pt x="32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1" y="33"/>
                      <a:pt x="1" y="24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00861" y="5197971"/>
            <a:ext cx="5178564" cy="3107138"/>
            <a:chOff x="0" y="0"/>
            <a:chExt cx="6904752" cy="4142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904736" cy="4142867"/>
            </a:xfrm>
            <a:custGeom>
              <a:avLst/>
              <a:gdLst/>
              <a:ahLst/>
              <a:cxnLst/>
              <a:rect l="l" t="t" r="r" b="b"/>
              <a:pathLst>
                <a:path w="6904736" h="4142867">
                  <a:moveTo>
                    <a:pt x="0" y="2071370"/>
                  </a:moveTo>
                  <a:cubicBezTo>
                    <a:pt x="0" y="927989"/>
                    <a:pt x="927989" y="0"/>
                    <a:pt x="2071370" y="0"/>
                  </a:cubicBezTo>
                  <a:lnTo>
                    <a:pt x="4833366" y="0"/>
                  </a:lnTo>
                  <a:cubicBezTo>
                    <a:pt x="5976747" y="0"/>
                    <a:pt x="6904736" y="927989"/>
                    <a:pt x="6904736" y="2071370"/>
                  </a:cubicBezTo>
                  <a:cubicBezTo>
                    <a:pt x="6904736" y="3214751"/>
                    <a:pt x="5976747" y="4142740"/>
                    <a:pt x="4833366" y="4142740"/>
                  </a:cubicBezTo>
                  <a:lnTo>
                    <a:pt x="2071370" y="4142740"/>
                  </a:lnTo>
                  <a:cubicBezTo>
                    <a:pt x="927989" y="4142867"/>
                    <a:pt x="0" y="3214878"/>
                    <a:pt x="0" y="2071370"/>
                  </a:cubicBezTo>
                  <a:close/>
                </a:path>
              </a:pathLst>
            </a:custGeom>
            <a:blipFill>
              <a:blip r:embed="rId3"/>
              <a:stretch>
                <a:fillRect l="-2750" r="-2750" b="-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554718" y="5197971"/>
            <a:ext cx="5178564" cy="3107138"/>
            <a:chOff x="0" y="0"/>
            <a:chExt cx="6904752" cy="41428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04736" cy="4142867"/>
            </a:xfrm>
            <a:custGeom>
              <a:avLst/>
              <a:gdLst/>
              <a:ahLst/>
              <a:cxnLst/>
              <a:rect l="l" t="t" r="r" b="b"/>
              <a:pathLst>
                <a:path w="6904736" h="4142867">
                  <a:moveTo>
                    <a:pt x="0" y="2071370"/>
                  </a:moveTo>
                  <a:cubicBezTo>
                    <a:pt x="0" y="927989"/>
                    <a:pt x="927989" y="0"/>
                    <a:pt x="2071370" y="0"/>
                  </a:cubicBezTo>
                  <a:lnTo>
                    <a:pt x="4833366" y="0"/>
                  </a:lnTo>
                  <a:cubicBezTo>
                    <a:pt x="5976747" y="0"/>
                    <a:pt x="6904736" y="927989"/>
                    <a:pt x="6904736" y="2071370"/>
                  </a:cubicBezTo>
                  <a:cubicBezTo>
                    <a:pt x="6904736" y="3214751"/>
                    <a:pt x="5976747" y="4142740"/>
                    <a:pt x="4833366" y="4142740"/>
                  </a:cubicBezTo>
                  <a:lnTo>
                    <a:pt x="2071370" y="4142740"/>
                  </a:lnTo>
                  <a:cubicBezTo>
                    <a:pt x="927989" y="4142867"/>
                    <a:pt x="0" y="3214878"/>
                    <a:pt x="0" y="2071370"/>
                  </a:cubicBezTo>
                  <a:close/>
                </a:path>
              </a:pathLst>
            </a:custGeom>
            <a:blipFill>
              <a:blip r:embed="rId4"/>
              <a:stretch>
                <a:fillRect t="-6797" b="-680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08575" y="5197971"/>
            <a:ext cx="5178564" cy="3107138"/>
            <a:chOff x="0" y="0"/>
            <a:chExt cx="6904752" cy="41428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04736" cy="4142867"/>
            </a:xfrm>
            <a:custGeom>
              <a:avLst/>
              <a:gdLst/>
              <a:ahLst/>
              <a:cxnLst/>
              <a:rect l="l" t="t" r="r" b="b"/>
              <a:pathLst>
                <a:path w="6904736" h="4142867">
                  <a:moveTo>
                    <a:pt x="0" y="2071370"/>
                  </a:moveTo>
                  <a:cubicBezTo>
                    <a:pt x="0" y="927989"/>
                    <a:pt x="927989" y="0"/>
                    <a:pt x="2071370" y="0"/>
                  </a:cubicBezTo>
                  <a:lnTo>
                    <a:pt x="4833366" y="0"/>
                  </a:lnTo>
                  <a:cubicBezTo>
                    <a:pt x="5976747" y="0"/>
                    <a:pt x="6904736" y="927989"/>
                    <a:pt x="6904736" y="2071370"/>
                  </a:cubicBezTo>
                  <a:cubicBezTo>
                    <a:pt x="6904736" y="3214751"/>
                    <a:pt x="5976747" y="4142740"/>
                    <a:pt x="4833366" y="4142740"/>
                  </a:cubicBezTo>
                  <a:lnTo>
                    <a:pt x="2071370" y="4142740"/>
                  </a:lnTo>
                  <a:cubicBezTo>
                    <a:pt x="927989" y="4142867"/>
                    <a:pt x="0" y="3214878"/>
                    <a:pt x="0" y="2071370"/>
                  </a:cubicBezTo>
                  <a:close/>
                </a:path>
              </a:pathLst>
            </a:custGeom>
            <a:blipFill>
              <a:blip r:embed="rId5"/>
              <a:stretch>
                <a:fillRect t="-5736" b="-573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325137" y="2987826"/>
            <a:ext cx="11650426" cy="88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4400" b="1" spc="-130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SUIVEZ-NOUS SUR NOS RÉSEAUX SOCIAUX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3359" y="8861972"/>
            <a:ext cx="5073568" cy="53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2"/>
              </a:lnSpc>
            </a:pPr>
            <a:r>
              <a:rPr lang="en-US" sz="3448" spc="103" dirty="0" err="1">
                <a:solidFill>
                  <a:srgbClr val="0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Linkedin</a:t>
            </a:r>
            <a:endParaRPr lang="en-US" sz="3448" spc="103" dirty="0">
              <a:solidFill>
                <a:srgbClr val="000000"/>
              </a:solidFill>
              <a:latin typeface="Times New Roman" panose="02020603050405020304" pitchFamily="18" charset="0"/>
              <a:ea typeface="The Youngest Serif"/>
              <a:cs typeface="Times New Roman" panose="02020603050405020304" pitchFamily="18" charset="0"/>
              <a:sym typeface="The Youngest Serif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33465" y="8861972"/>
            <a:ext cx="5073568" cy="53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2"/>
              </a:lnSpc>
            </a:pPr>
            <a:r>
              <a:rPr lang="en-US" sz="3448" spc="103" dirty="0">
                <a:solidFill>
                  <a:srgbClr val="0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Instagram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13572" y="8861972"/>
            <a:ext cx="5073568" cy="53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2"/>
              </a:lnSpc>
            </a:pPr>
            <a:r>
              <a:rPr lang="en-US" sz="3448" spc="103" dirty="0">
                <a:solidFill>
                  <a:srgbClr val="0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Facebook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0"/>
            <a:ext cx="18288000" cy="1295030"/>
            <a:chOff x="0" y="0"/>
            <a:chExt cx="24384000" cy="17267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726692"/>
            </a:xfrm>
            <a:custGeom>
              <a:avLst/>
              <a:gdLst/>
              <a:ahLst/>
              <a:cxnLst/>
              <a:rect l="l" t="t" r="r" b="b"/>
              <a:pathLst>
                <a:path w="24384000" h="1726692">
                  <a:moveTo>
                    <a:pt x="0" y="0"/>
                  </a:moveTo>
                  <a:lnTo>
                    <a:pt x="24384000" y="0"/>
                  </a:lnTo>
                  <a:lnTo>
                    <a:pt x="24384000" y="1726692"/>
                  </a:lnTo>
                  <a:lnTo>
                    <a:pt x="0" y="172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47175" b="-347176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Times New Roman" panose="02020603050405020304" pitchFamily="18" charset="0"/>
                <a:ea typeface="Intro Rust"/>
                <a:cs typeface="Times New Roman" panose="02020603050405020304" pitchFamily="18" charset="0"/>
                <a:sym typeface="Intro Rust"/>
              </a:rPr>
              <a:t>37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E974C630-C3CA-6638-2320-6C76F35585A5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5060484F-65DC-81EF-B39C-81F81D464B91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E14B-CAEA-64F1-B24F-06C8D689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8BD7C2D-A921-7C66-96C4-87009CB90800}"/>
              </a:ext>
            </a:extLst>
          </p:cNvPr>
          <p:cNvGrpSpPr/>
          <p:nvPr/>
        </p:nvGrpSpPr>
        <p:grpSpPr>
          <a:xfrm>
            <a:off x="0" y="11430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1E62C1A-EE51-A59F-D090-D7962EFEE720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EEDC9E8A-64EA-0036-AA42-A7814B87F58C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</a:t>
            </a:r>
          </a:p>
          <a:p>
            <a:pPr algn="r">
              <a:lnSpc>
                <a:spcPts val="4689"/>
              </a:lnSpc>
            </a:pPr>
            <a:endParaRPr lang="en-US" sz="4689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D1E0935-C95E-EE5A-4797-4C2F9409DDE3}"/>
              </a:ext>
            </a:extLst>
          </p:cNvPr>
          <p:cNvSpPr/>
          <p:nvPr/>
        </p:nvSpPr>
        <p:spPr>
          <a:xfrm>
            <a:off x="5026620" y="3064665"/>
            <a:ext cx="3905431" cy="6321915"/>
          </a:xfrm>
          <a:custGeom>
            <a:avLst/>
            <a:gdLst/>
            <a:ahLst/>
            <a:cxnLst/>
            <a:rect l="l" t="t" r="r" b="b"/>
            <a:pathLst>
              <a:path w="3905431" h="6321915">
                <a:moveTo>
                  <a:pt x="0" y="0"/>
                </a:moveTo>
                <a:lnTo>
                  <a:pt x="3905432" y="0"/>
                </a:lnTo>
                <a:lnTo>
                  <a:pt x="3905432" y="6321916"/>
                </a:lnTo>
                <a:lnTo>
                  <a:pt x="0" y="6321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4524D6C-515D-3573-A6F7-3DF2C77B797E}"/>
              </a:ext>
            </a:extLst>
          </p:cNvPr>
          <p:cNvGrpSpPr/>
          <p:nvPr/>
        </p:nvGrpSpPr>
        <p:grpSpPr>
          <a:xfrm>
            <a:off x="5046151" y="5193983"/>
            <a:ext cx="3648870" cy="1292762"/>
            <a:chOff x="0" y="0"/>
            <a:chExt cx="4865160" cy="1723683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761E8E4-A90A-4103-A4C3-4EFA583C8497}"/>
                </a:ext>
              </a:extLst>
            </p:cNvPr>
            <p:cNvSpPr/>
            <p:nvPr/>
          </p:nvSpPr>
          <p:spPr>
            <a:xfrm>
              <a:off x="0" y="0"/>
              <a:ext cx="4865116" cy="1723644"/>
            </a:xfrm>
            <a:custGeom>
              <a:avLst/>
              <a:gdLst/>
              <a:ahLst/>
              <a:cxnLst/>
              <a:rect l="l" t="t" r="r" b="b"/>
              <a:pathLst>
                <a:path w="4865116" h="1723644">
                  <a:moveTo>
                    <a:pt x="0" y="0"/>
                  </a:moveTo>
                  <a:lnTo>
                    <a:pt x="4865116" y="0"/>
                  </a:lnTo>
                  <a:lnTo>
                    <a:pt x="4865116" y="1723644"/>
                  </a:lnTo>
                  <a:lnTo>
                    <a:pt x="0" y="1723644"/>
                  </a:lnTo>
                  <a:close/>
                </a:path>
              </a:pathLst>
            </a:custGeom>
            <a:solidFill>
              <a:srgbClr val="F4A02C"/>
            </a:solidFill>
          </p:spPr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9DFCCA96-5F3E-93D3-CEBE-260626FE255A}"/>
              </a:ext>
            </a:extLst>
          </p:cNvPr>
          <p:cNvSpPr txBox="1"/>
          <p:nvPr/>
        </p:nvSpPr>
        <p:spPr>
          <a:xfrm>
            <a:off x="5203894" y="5361075"/>
            <a:ext cx="3550884" cy="1351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AUDIT ET CERTIFICATION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05CADB7-A662-E8A1-34EC-866EB146B342}"/>
              </a:ext>
            </a:extLst>
          </p:cNvPr>
          <p:cNvSpPr/>
          <p:nvPr/>
        </p:nvSpPr>
        <p:spPr>
          <a:xfrm>
            <a:off x="6172200" y="3646824"/>
            <a:ext cx="1365576" cy="1411622"/>
          </a:xfrm>
          <a:custGeom>
            <a:avLst/>
            <a:gdLst/>
            <a:ahLst/>
            <a:cxnLst/>
            <a:rect l="l" t="t" r="r" b="b"/>
            <a:pathLst>
              <a:path w="1079890" h="1334695">
                <a:moveTo>
                  <a:pt x="0" y="0"/>
                </a:moveTo>
                <a:lnTo>
                  <a:pt x="1079890" y="0"/>
                </a:lnTo>
                <a:lnTo>
                  <a:pt x="1079890" y="1334695"/>
                </a:lnTo>
                <a:lnTo>
                  <a:pt x="0" y="1334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45" b="-745"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6D04BCD-C299-0DF0-46EA-61A6DD946099}"/>
              </a:ext>
            </a:extLst>
          </p:cNvPr>
          <p:cNvSpPr/>
          <p:nvPr/>
        </p:nvSpPr>
        <p:spPr>
          <a:xfrm>
            <a:off x="9355267" y="3064665"/>
            <a:ext cx="3905431" cy="6321915"/>
          </a:xfrm>
          <a:custGeom>
            <a:avLst/>
            <a:gdLst/>
            <a:ahLst/>
            <a:cxnLst/>
            <a:rect l="l" t="t" r="r" b="b"/>
            <a:pathLst>
              <a:path w="3905431" h="6321915">
                <a:moveTo>
                  <a:pt x="0" y="0"/>
                </a:moveTo>
                <a:lnTo>
                  <a:pt x="3905432" y="0"/>
                </a:lnTo>
                <a:lnTo>
                  <a:pt x="3905432" y="6321916"/>
                </a:lnTo>
                <a:lnTo>
                  <a:pt x="0" y="6321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67D32E51-AC7A-6CE6-C012-87083171F7EA}"/>
              </a:ext>
            </a:extLst>
          </p:cNvPr>
          <p:cNvGrpSpPr/>
          <p:nvPr/>
        </p:nvGrpSpPr>
        <p:grpSpPr>
          <a:xfrm>
            <a:off x="9354586" y="5143500"/>
            <a:ext cx="3648870" cy="1292762"/>
            <a:chOff x="0" y="0"/>
            <a:chExt cx="4865160" cy="1723683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5C12EE0-EA6E-CDE3-11BC-0C87BE217DBF}"/>
                </a:ext>
              </a:extLst>
            </p:cNvPr>
            <p:cNvSpPr/>
            <p:nvPr/>
          </p:nvSpPr>
          <p:spPr>
            <a:xfrm>
              <a:off x="0" y="0"/>
              <a:ext cx="4865116" cy="1723644"/>
            </a:xfrm>
            <a:custGeom>
              <a:avLst/>
              <a:gdLst/>
              <a:ahLst/>
              <a:cxnLst/>
              <a:rect l="l" t="t" r="r" b="b"/>
              <a:pathLst>
                <a:path w="4865116" h="1723644">
                  <a:moveTo>
                    <a:pt x="0" y="0"/>
                  </a:moveTo>
                  <a:lnTo>
                    <a:pt x="4865116" y="0"/>
                  </a:lnTo>
                  <a:lnTo>
                    <a:pt x="4865116" y="1723644"/>
                  </a:lnTo>
                  <a:lnTo>
                    <a:pt x="0" y="1723644"/>
                  </a:lnTo>
                  <a:close/>
                </a:path>
              </a:pathLst>
            </a:custGeom>
            <a:solidFill>
              <a:srgbClr val="F4A02C"/>
            </a:solidFill>
          </p:spPr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611D0F9B-3FBC-D3F3-A9A0-23741968E6DF}"/>
              </a:ext>
            </a:extLst>
          </p:cNvPr>
          <p:cNvSpPr txBox="1"/>
          <p:nvPr/>
        </p:nvSpPr>
        <p:spPr>
          <a:xfrm>
            <a:off x="9532541" y="5361075"/>
            <a:ext cx="3550884" cy="1351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CONSEIL ET ANALYSE DES RISQUES CYBER</a:t>
            </a: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340F18C7-3D1F-A9EB-9137-E5419AB83571}"/>
              </a:ext>
            </a:extLst>
          </p:cNvPr>
          <p:cNvSpPr/>
          <p:nvPr/>
        </p:nvSpPr>
        <p:spPr>
          <a:xfrm>
            <a:off x="698654" y="3021905"/>
            <a:ext cx="3905431" cy="6364675"/>
          </a:xfrm>
          <a:custGeom>
            <a:avLst/>
            <a:gdLst/>
            <a:ahLst/>
            <a:cxnLst/>
            <a:rect l="l" t="t" r="r" b="b"/>
            <a:pathLst>
              <a:path w="3905431" h="6364675">
                <a:moveTo>
                  <a:pt x="0" y="0"/>
                </a:moveTo>
                <a:lnTo>
                  <a:pt x="3905432" y="0"/>
                </a:lnTo>
                <a:lnTo>
                  <a:pt x="3905432" y="6364676"/>
                </a:lnTo>
                <a:lnTo>
                  <a:pt x="0" y="6364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C3D79EB6-857F-5216-8CF1-3802F2158895}"/>
              </a:ext>
            </a:extLst>
          </p:cNvPr>
          <p:cNvGrpSpPr/>
          <p:nvPr/>
        </p:nvGrpSpPr>
        <p:grpSpPr>
          <a:xfrm>
            <a:off x="747615" y="5193983"/>
            <a:ext cx="3648870" cy="1292762"/>
            <a:chOff x="0" y="0"/>
            <a:chExt cx="4865160" cy="1723683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7E2AE0-9895-FD25-40AE-BD34390D6B94}"/>
                </a:ext>
              </a:extLst>
            </p:cNvPr>
            <p:cNvSpPr/>
            <p:nvPr/>
          </p:nvSpPr>
          <p:spPr>
            <a:xfrm>
              <a:off x="0" y="0"/>
              <a:ext cx="4865116" cy="1723644"/>
            </a:xfrm>
            <a:custGeom>
              <a:avLst/>
              <a:gdLst/>
              <a:ahLst/>
              <a:cxnLst/>
              <a:rect l="l" t="t" r="r" b="b"/>
              <a:pathLst>
                <a:path w="4865116" h="1723644">
                  <a:moveTo>
                    <a:pt x="0" y="0"/>
                  </a:moveTo>
                  <a:lnTo>
                    <a:pt x="4865116" y="0"/>
                  </a:lnTo>
                  <a:lnTo>
                    <a:pt x="4865116" y="1723644"/>
                  </a:lnTo>
                  <a:lnTo>
                    <a:pt x="0" y="1723644"/>
                  </a:lnTo>
                  <a:close/>
                </a:path>
              </a:pathLst>
            </a:custGeom>
            <a:solidFill>
              <a:srgbClr val="F4A02C"/>
            </a:solidFill>
          </p:spPr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20281795-7499-E989-90D5-27C0F0737C43}"/>
              </a:ext>
            </a:extLst>
          </p:cNvPr>
          <p:cNvSpPr txBox="1"/>
          <p:nvPr/>
        </p:nvSpPr>
        <p:spPr>
          <a:xfrm>
            <a:off x="875928" y="5308789"/>
            <a:ext cx="3550884" cy="140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CENTRE DE FORMATION AGRÉE</a:t>
            </a: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AC7F1F90-3075-8260-151D-A6C49A142E3F}"/>
              </a:ext>
            </a:extLst>
          </p:cNvPr>
          <p:cNvSpPr/>
          <p:nvPr/>
        </p:nvSpPr>
        <p:spPr>
          <a:xfrm>
            <a:off x="1751152" y="3423944"/>
            <a:ext cx="1641761" cy="1669073"/>
          </a:xfrm>
          <a:custGeom>
            <a:avLst/>
            <a:gdLst/>
            <a:ahLst/>
            <a:cxnLst/>
            <a:rect l="l" t="t" r="r" b="b"/>
            <a:pathLst>
              <a:path w="1641761" h="1669073">
                <a:moveTo>
                  <a:pt x="0" y="0"/>
                </a:moveTo>
                <a:lnTo>
                  <a:pt x="1641761" y="0"/>
                </a:lnTo>
                <a:lnTo>
                  <a:pt x="1641761" y="1669073"/>
                </a:lnTo>
                <a:lnTo>
                  <a:pt x="0" y="16690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887" b="-887"/>
            </a:stretch>
          </a:blipFill>
        </p:spPr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01D2DC91-10C2-7A31-7A7A-1F46FB1FCEC2}"/>
              </a:ext>
            </a:extLst>
          </p:cNvPr>
          <p:cNvSpPr/>
          <p:nvPr/>
        </p:nvSpPr>
        <p:spPr>
          <a:xfrm>
            <a:off x="13683914" y="3064665"/>
            <a:ext cx="3905431" cy="6321915"/>
          </a:xfrm>
          <a:custGeom>
            <a:avLst/>
            <a:gdLst/>
            <a:ahLst/>
            <a:cxnLst/>
            <a:rect l="l" t="t" r="r" b="b"/>
            <a:pathLst>
              <a:path w="3905431" h="6321915">
                <a:moveTo>
                  <a:pt x="0" y="0"/>
                </a:moveTo>
                <a:lnTo>
                  <a:pt x="3905432" y="0"/>
                </a:lnTo>
                <a:lnTo>
                  <a:pt x="3905432" y="6321916"/>
                </a:lnTo>
                <a:lnTo>
                  <a:pt x="0" y="6321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52718BD4-E85F-C836-EA24-35C290FD82F3}"/>
              </a:ext>
            </a:extLst>
          </p:cNvPr>
          <p:cNvGrpSpPr/>
          <p:nvPr/>
        </p:nvGrpSpPr>
        <p:grpSpPr>
          <a:xfrm>
            <a:off x="13742643" y="5193954"/>
            <a:ext cx="3648870" cy="1292762"/>
            <a:chOff x="0" y="0"/>
            <a:chExt cx="4865160" cy="1723683"/>
          </a:xfrm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FA4E0F9-2CC4-54DC-46AC-66B39C7A6AA2}"/>
                </a:ext>
              </a:extLst>
            </p:cNvPr>
            <p:cNvSpPr/>
            <p:nvPr/>
          </p:nvSpPr>
          <p:spPr>
            <a:xfrm>
              <a:off x="0" y="0"/>
              <a:ext cx="4865116" cy="1723644"/>
            </a:xfrm>
            <a:custGeom>
              <a:avLst/>
              <a:gdLst/>
              <a:ahLst/>
              <a:cxnLst/>
              <a:rect l="l" t="t" r="r" b="b"/>
              <a:pathLst>
                <a:path w="4865116" h="1723644">
                  <a:moveTo>
                    <a:pt x="0" y="0"/>
                  </a:moveTo>
                  <a:lnTo>
                    <a:pt x="4865116" y="0"/>
                  </a:lnTo>
                  <a:lnTo>
                    <a:pt x="4865116" y="1723644"/>
                  </a:lnTo>
                  <a:lnTo>
                    <a:pt x="0" y="1723644"/>
                  </a:lnTo>
                  <a:close/>
                </a:path>
              </a:pathLst>
            </a:custGeom>
            <a:solidFill>
              <a:srgbClr val="F4A02C"/>
            </a:solidFill>
          </p:spPr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301ECE54-71B1-F516-168D-C033FE6FE1D8}"/>
              </a:ext>
            </a:extLst>
          </p:cNvPr>
          <p:cNvSpPr txBox="1"/>
          <p:nvPr/>
        </p:nvSpPr>
        <p:spPr>
          <a:xfrm>
            <a:off x="13791619" y="5286322"/>
            <a:ext cx="355088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Protection des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Entreprises</a:t>
            </a:r>
            <a:r>
              <a:rPr lang="en-US" sz="24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et Intelligence </a:t>
            </a:r>
            <a:r>
              <a:rPr lang="en-US" sz="24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economique</a:t>
            </a:r>
            <a:endParaRPr lang="en-US" sz="24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427EBED4-7096-5E92-6EC8-BC8DBEA52A26}"/>
              </a:ext>
            </a:extLst>
          </p:cNvPr>
          <p:cNvSpPr/>
          <p:nvPr/>
        </p:nvSpPr>
        <p:spPr>
          <a:xfrm>
            <a:off x="14630400" y="3375257"/>
            <a:ext cx="1666406" cy="1666406"/>
          </a:xfrm>
          <a:custGeom>
            <a:avLst/>
            <a:gdLst/>
            <a:ahLst/>
            <a:cxnLst/>
            <a:rect l="l" t="t" r="r" b="b"/>
            <a:pathLst>
              <a:path w="1666406" h="1666406">
                <a:moveTo>
                  <a:pt x="0" y="0"/>
                </a:moveTo>
                <a:lnTo>
                  <a:pt x="1666406" y="0"/>
                </a:lnTo>
                <a:lnTo>
                  <a:pt x="1666406" y="1666406"/>
                </a:lnTo>
                <a:lnTo>
                  <a:pt x="0" y="16664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571" r="-571"/>
            </a:stretch>
          </a:blipFill>
        </p:spPr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4BB65EB7-1DE7-1A20-65B4-A81F726BFF15}"/>
              </a:ext>
            </a:extLst>
          </p:cNvPr>
          <p:cNvSpPr txBox="1"/>
          <p:nvPr/>
        </p:nvSpPr>
        <p:spPr>
          <a:xfrm>
            <a:off x="5203894" y="6975285"/>
            <a:ext cx="3398927" cy="164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7"/>
              </a:lnSpc>
            </a:pP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Audit de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vos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systèmes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existants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pour identifier les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failles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de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sécurité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et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obtenir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des certifications de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sécurité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.</a:t>
            </a: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44604F16-F8B8-4570-CD5C-6CDFAB4D3EC8}"/>
              </a:ext>
            </a:extLst>
          </p:cNvPr>
          <p:cNvSpPr txBox="1"/>
          <p:nvPr/>
        </p:nvSpPr>
        <p:spPr>
          <a:xfrm>
            <a:off x="9698735" y="6989484"/>
            <a:ext cx="3218496" cy="131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7"/>
              </a:lnSpc>
            </a:pP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Un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accompagnement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personnalisé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pour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vous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aider à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évaluer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et à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gérer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vos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risques cyber.</a:t>
            </a:r>
          </a:p>
        </p:txBody>
      </p:sp>
      <p:sp>
        <p:nvSpPr>
          <p:cNvPr id="32" name="TextBox 28">
            <a:extLst>
              <a:ext uri="{FF2B5EF4-FFF2-40B4-BE49-F238E27FC236}">
                <a16:creationId xmlns:a16="http://schemas.microsoft.com/office/drawing/2014/main" id="{16A61C7E-6353-2E43-0CF9-1714333100CF}"/>
              </a:ext>
            </a:extLst>
          </p:cNvPr>
          <p:cNvSpPr txBox="1"/>
          <p:nvPr/>
        </p:nvSpPr>
        <p:spPr>
          <a:xfrm>
            <a:off x="1042122" y="6989484"/>
            <a:ext cx="3218496" cy="164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7"/>
              </a:lnSpc>
            </a:pP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Des formations de très haut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niveau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avec des certifications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délivrées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par des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organismes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reconnus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.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1A67663D-DE0D-5668-911A-4E50074729AA}"/>
              </a:ext>
            </a:extLst>
          </p:cNvPr>
          <p:cNvSpPr txBox="1"/>
          <p:nvPr/>
        </p:nvSpPr>
        <p:spPr>
          <a:xfrm>
            <a:off x="14027382" y="6989484"/>
            <a:ext cx="3218496" cy="131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7"/>
              </a:lnSpc>
            </a:pP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Des solutions sur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mesure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pour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protéger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vos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données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sensibles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et votre </a:t>
            </a:r>
            <a:r>
              <a:rPr lang="en-US" sz="1882" b="1" spc="184" dirty="0" err="1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réputation</a:t>
            </a:r>
            <a:r>
              <a:rPr lang="en-US" sz="1882" b="1" spc="184" dirty="0">
                <a:solidFill>
                  <a:srgbClr val="231F2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.</a:t>
            </a: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2A3FB3E8-9D75-D223-9A49-7372064B461D}"/>
              </a:ext>
            </a:extLst>
          </p:cNvPr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35" name="Group 12">
            <a:extLst>
              <a:ext uri="{FF2B5EF4-FFF2-40B4-BE49-F238E27FC236}">
                <a16:creationId xmlns:a16="http://schemas.microsoft.com/office/drawing/2014/main" id="{A828FFBC-1A2B-E577-5636-C11AF276022A}"/>
              </a:ext>
            </a:extLst>
          </p:cNvPr>
          <p:cNvGrpSpPr/>
          <p:nvPr/>
        </p:nvGrpSpPr>
        <p:grpSpPr>
          <a:xfrm>
            <a:off x="0" y="0"/>
            <a:ext cx="18288000" cy="1449945"/>
            <a:chOff x="0" y="0"/>
            <a:chExt cx="24384000" cy="1933260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D936BF90-E1D6-6556-1A25-475BEF65C0A5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304727" b="-304724"/>
              </a:stretch>
            </a:blipFill>
          </p:spPr>
        </p:sp>
      </p:grpSp>
      <p:grpSp>
        <p:nvGrpSpPr>
          <p:cNvPr id="37" name="Group 15">
            <a:extLst>
              <a:ext uri="{FF2B5EF4-FFF2-40B4-BE49-F238E27FC236}">
                <a16:creationId xmlns:a16="http://schemas.microsoft.com/office/drawing/2014/main" id="{D23343C4-9EFD-B97D-70F7-28BB75F0355C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1EFAC882-F0F0-3AAD-7006-C1134FEE35F4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1"/>
              </a:stretch>
            </a:blipFill>
          </p:spPr>
        </p:sp>
      </p:grpSp>
      <p:sp>
        <p:nvSpPr>
          <p:cNvPr id="39" name="TextBox 14">
            <a:extLst>
              <a:ext uri="{FF2B5EF4-FFF2-40B4-BE49-F238E27FC236}">
                <a16:creationId xmlns:a16="http://schemas.microsoft.com/office/drawing/2014/main" id="{49B63D73-FEC6-3ACC-3A63-8C44DB0A12F1}"/>
              </a:ext>
            </a:extLst>
          </p:cNvPr>
          <p:cNvSpPr txBox="1"/>
          <p:nvPr/>
        </p:nvSpPr>
        <p:spPr>
          <a:xfrm>
            <a:off x="457200" y="108968"/>
            <a:ext cx="10591517" cy="950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CE QUE NOUS VOUS OFFRONS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4C80E678-AA3D-DA0C-59AC-0C49A1F56BFF}"/>
              </a:ext>
            </a:extLst>
          </p:cNvPr>
          <p:cNvSpPr/>
          <p:nvPr/>
        </p:nvSpPr>
        <p:spPr>
          <a:xfrm>
            <a:off x="10364712" y="3557423"/>
            <a:ext cx="1628584" cy="1339692"/>
          </a:xfrm>
          <a:custGeom>
            <a:avLst/>
            <a:gdLst/>
            <a:ahLst/>
            <a:cxnLst/>
            <a:rect l="l" t="t" r="r" b="b"/>
            <a:pathLst>
              <a:path w="1919598" h="1441443">
                <a:moveTo>
                  <a:pt x="0" y="0"/>
                </a:moveTo>
                <a:lnTo>
                  <a:pt x="1919598" y="0"/>
                </a:lnTo>
                <a:lnTo>
                  <a:pt x="1919598" y="1441443"/>
                </a:lnTo>
                <a:lnTo>
                  <a:pt x="0" y="14414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882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728" y="0"/>
            <a:ext cx="10287043" cy="10287000"/>
            <a:chOff x="0" y="0"/>
            <a:chExt cx="1371605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2"/>
              <a:stretch>
                <a:fillRect l="-24999" r="-2500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5062">
            <a:off x="6893448" y="1673000"/>
            <a:ext cx="6822794" cy="47625"/>
            <a:chOff x="0" y="0"/>
            <a:chExt cx="9097059" cy="63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097010" cy="63500"/>
            </a:xfrm>
            <a:custGeom>
              <a:avLst/>
              <a:gdLst/>
              <a:ahLst/>
              <a:cxnLst/>
              <a:rect l="l" t="t" r="r" b="b"/>
              <a:pathLst>
                <a:path w="9097010" h="63500">
                  <a:moveTo>
                    <a:pt x="31750" y="0"/>
                  </a:moveTo>
                  <a:lnTo>
                    <a:pt x="9065260" y="0"/>
                  </a:lnTo>
                  <a:cubicBezTo>
                    <a:pt x="9082786" y="0"/>
                    <a:pt x="9097010" y="14224"/>
                    <a:pt x="9097010" y="31750"/>
                  </a:cubicBezTo>
                  <a:cubicBezTo>
                    <a:pt x="9097010" y="49276"/>
                    <a:pt x="9082786" y="63500"/>
                    <a:pt x="906526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4A02C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628103" y="1941516"/>
            <a:ext cx="9661562" cy="8195292"/>
          </a:xfrm>
          <a:custGeom>
            <a:avLst/>
            <a:gdLst/>
            <a:ahLst/>
            <a:cxnLst/>
            <a:rect l="l" t="t" r="r" b="b"/>
            <a:pathLst>
              <a:path w="9661562" h="8195292">
                <a:moveTo>
                  <a:pt x="0" y="0"/>
                </a:moveTo>
                <a:lnTo>
                  <a:pt x="9661562" y="0"/>
                </a:lnTo>
                <a:lnTo>
                  <a:pt x="9661562" y="8195292"/>
                </a:lnTo>
                <a:lnTo>
                  <a:pt x="0" y="8195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7" name="Freeform 7"/>
          <p:cNvSpPr/>
          <p:nvPr/>
        </p:nvSpPr>
        <p:spPr>
          <a:xfrm>
            <a:off x="6917271" y="3621226"/>
            <a:ext cx="1360935" cy="1360935"/>
          </a:xfrm>
          <a:custGeom>
            <a:avLst/>
            <a:gdLst/>
            <a:ahLst/>
            <a:cxnLst/>
            <a:rect l="l" t="t" r="r" b="b"/>
            <a:pathLst>
              <a:path w="1360935" h="1360935">
                <a:moveTo>
                  <a:pt x="0" y="0"/>
                </a:moveTo>
                <a:lnTo>
                  <a:pt x="1360935" y="0"/>
                </a:lnTo>
                <a:lnTo>
                  <a:pt x="1360935" y="1360935"/>
                </a:lnTo>
                <a:lnTo>
                  <a:pt x="0" y="13609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8262208"/>
            <a:ext cx="1028700" cy="1198697"/>
          </a:xfrm>
          <a:custGeom>
            <a:avLst/>
            <a:gdLst/>
            <a:ahLst/>
            <a:cxnLst/>
            <a:rect l="l" t="t" r="r" b="b"/>
            <a:pathLst>
              <a:path w="1028700" h="1198697">
                <a:moveTo>
                  <a:pt x="0" y="0"/>
                </a:moveTo>
                <a:lnTo>
                  <a:pt x="1028700" y="0"/>
                </a:lnTo>
                <a:lnTo>
                  <a:pt x="1028700" y="1198697"/>
                </a:lnTo>
                <a:lnTo>
                  <a:pt x="0" y="1198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01" r="-40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084302" y="5220484"/>
            <a:ext cx="7646360" cy="123825"/>
            <a:chOff x="0" y="0"/>
            <a:chExt cx="10195147" cy="165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95179" cy="165100"/>
            </a:xfrm>
            <a:custGeom>
              <a:avLst/>
              <a:gdLst/>
              <a:ahLst/>
              <a:cxnLst/>
              <a:rect l="l" t="t" r="r" b="b"/>
              <a:pathLst>
                <a:path w="10195179" h="165100">
                  <a:moveTo>
                    <a:pt x="82550" y="0"/>
                  </a:moveTo>
                  <a:lnTo>
                    <a:pt x="10112629" y="0"/>
                  </a:lnTo>
                  <a:cubicBezTo>
                    <a:pt x="10158223" y="0"/>
                    <a:pt x="10195179" y="36957"/>
                    <a:pt x="10195179" y="82550"/>
                  </a:cubicBezTo>
                  <a:cubicBezTo>
                    <a:pt x="10195179" y="128143"/>
                    <a:pt x="10158223" y="165100"/>
                    <a:pt x="10112629" y="165100"/>
                  </a:cubicBezTo>
                  <a:lnTo>
                    <a:pt x="82550" y="165100"/>
                  </a:lnTo>
                  <a:cubicBezTo>
                    <a:pt x="36957" y="165100"/>
                    <a:pt x="0" y="128143"/>
                    <a:pt x="0" y="82550"/>
                  </a:cubicBezTo>
                  <a:cubicBezTo>
                    <a:pt x="0" y="36957"/>
                    <a:pt x="36957" y="0"/>
                    <a:pt x="82550" y="0"/>
                  </a:cubicBezTo>
                  <a:close/>
                </a:path>
              </a:pathLst>
            </a:custGeom>
            <a:solidFill>
              <a:srgbClr val="F4A02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78206" y="8262208"/>
            <a:ext cx="2857500" cy="1143000"/>
            <a:chOff x="0" y="0"/>
            <a:chExt cx="3810000" cy="1524000"/>
          </a:xfrm>
        </p:grpSpPr>
        <p:sp>
          <p:nvSpPr>
            <p:cNvPr id="12" name="Freeform 12" descr="PECB Logo"/>
            <p:cNvSpPr/>
            <p:nvPr/>
          </p:nvSpPr>
          <p:spPr>
            <a:xfrm>
              <a:off x="0" y="0"/>
              <a:ext cx="3810000" cy="1524000"/>
            </a:xfrm>
            <a:custGeom>
              <a:avLst/>
              <a:gdLst/>
              <a:ahLst/>
              <a:cxnLst/>
              <a:rect l="l" t="t" r="r" b="b"/>
              <a:pathLst>
                <a:path w="3810000" h="1524000">
                  <a:moveTo>
                    <a:pt x="0" y="0"/>
                  </a:moveTo>
                  <a:lnTo>
                    <a:pt x="3810000" y="0"/>
                  </a:lnTo>
                  <a:lnTo>
                    <a:pt x="38100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1736181" y="8428711"/>
            <a:ext cx="5075852" cy="1659178"/>
            <a:chOff x="0" y="0"/>
            <a:chExt cx="6767803" cy="22122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67830" cy="2212213"/>
            </a:xfrm>
            <a:custGeom>
              <a:avLst/>
              <a:gdLst/>
              <a:ahLst/>
              <a:cxnLst/>
              <a:rect l="l" t="t" r="r" b="b"/>
              <a:pathLst>
                <a:path w="6767830" h="2212213">
                  <a:moveTo>
                    <a:pt x="0" y="0"/>
                  </a:moveTo>
                  <a:lnTo>
                    <a:pt x="6767830" y="0"/>
                  </a:lnTo>
                  <a:lnTo>
                    <a:pt x="6767830" y="2212213"/>
                  </a:lnTo>
                  <a:lnTo>
                    <a:pt x="0" y="221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3453" b="-43454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7082468" y="3883681"/>
            <a:ext cx="1030540" cy="836026"/>
          </a:xfrm>
          <a:custGeom>
            <a:avLst/>
            <a:gdLst/>
            <a:ahLst/>
            <a:cxnLst/>
            <a:rect l="l" t="t" r="r" b="b"/>
            <a:pathLst>
              <a:path w="1030540" h="836026">
                <a:moveTo>
                  <a:pt x="0" y="0"/>
                </a:moveTo>
                <a:lnTo>
                  <a:pt x="1030540" y="0"/>
                </a:lnTo>
                <a:lnTo>
                  <a:pt x="1030540" y="836026"/>
                </a:lnTo>
                <a:lnTo>
                  <a:pt x="0" y="836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42" r="-24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146225" y="5486034"/>
            <a:ext cx="7071139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4000" dirty="0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Nous </a:t>
            </a:r>
            <a:r>
              <a:rPr lang="en-US" sz="4000" dirty="0" err="1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offrons</a:t>
            </a:r>
            <a:r>
              <a:rPr lang="en-US" sz="4000" dirty="0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000" dirty="0" err="1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plusieurs</a:t>
            </a:r>
            <a:r>
              <a:rPr lang="en-US" sz="4000" dirty="0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formations </a:t>
            </a:r>
            <a:r>
              <a:rPr lang="en-US" sz="4000" dirty="0" err="1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en</a:t>
            </a:r>
            <a:r>
              <a:rPr lang="en-US" sz="4000" dirty="0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collaboration avec des </a:t>
            </a:r>
            <a:r>
              <a:rPr lang="en-US" sz="4000" dirty="0" err="1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organismes</a:t>
            </a:r>
            <a:r>
              <a:rPr lang="en-US" sz="4000" dirty="0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000" dirty="0" err="1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internationaux</a:t>
            </a:r>
            <a:r>
              <a:rPr lang="en-US" sz="4000" dirty="0">
                <a:solidFill>
                  <a:srgbClr val="222A35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6225" y="3208020"/>
            <a:ext cx="8113075" cy="18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CENTRE DE FORMATION AGRÉE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8BBAE659-D752-1D3A-B5C4-FB5899867ADC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7063E91-4CAC-D060-38E9-69CCEA65F0AB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5628576"/>
            <a:ext cx="18300651" cy="4658424"/>
          </a:xfrm>
          <a:custGeom>
            <a:avLst/>
            <a:gdLst/>
            <a:ahLst/>
            <a:cxnLst/>
            <a:rect l="l" t="t" r="r" b="b"/>
            <a:pathLst>
              <a:path w="18300651" h="4658424">
                <a:moveTo>
                  <a:pt x="0" y="0"/>
                </a:moveTo>
                <a:lnTo>
                  <a:pt x="18300651" y="0"/>
                </a:lnTo>
                <a:lnTo>
                  <a:pt x="18300651" y="4658424"/>
                </a:lnTo>
                <a:lnTo>
                  <a:pt x="0" y="4658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07753" y="725838"/>
            <a:ext cx="11842332" cy="824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400" b="1" spc="-119" dirty="0">
                <a:solidFill>
                  <a:srgbClr val="0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NOS FORMATIONS CERTIFIANTES DE </a:t>
            </a:r>
            <a:r>
              <a:rPr lang="en-US" sz="4400" b="1" spc="-119" dirty="0">
                <a:solidFill>
                  <a:srgbClr val="A20D0D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PECB </a:t>
            </a:r>
          </a:p>
        </p:txBody>
      </p:sp>
      <p:sp>
        <p:nvSpPr>
          <p:cNvPr id="7" name="Freeform 7"/>
          <p:cNvSpPr/>
          <p:nvPr/>
        </p:nvSpPr>
        <p:spPr>
          <a:xfrm>
            <a:off x="1001619" y="2416303"/>
            <a:ext cx="4739666" cy="2031769"/>
          </a:xfrm>
          <a:custGeom>
            <a:avLst/>
            <a:gdLst/>
            <a:ahLst/>
            <a:cxnLst/>
            <a:rect l="l" t="t" r="r" b="b"/>
            <a:pathLst>
              <a:path w="4739666" h="2031769">
                <a:moveTo>
                  <a:pt x="0" y="0"/>
                </a:moveTo>
                <a:lnTo>
                  <a:pt x="4739665" y="0"/>
                </a:lnTo>
                <a:lnTo>
                  <a:pt x="4739665" y="2031769"/>
                </a:lnTo>
                <a:lnTo>
                  <a:pt x="0" y="2031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73255" y="2662765"/>
            <a:ext cx="2745392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ISO/CEI 27005 Risk Manager</a:t>
            </a:r>
          </a:p>
        </p:txBody>
      </p:sp>
      <p:sp>
        <p:nvSpPr>
          <p:cNvPr id="9" name="Freeform 9"/>
          <p:cNvSpPr/>
          <p:nvPr/>
        </p:nvSpPr>
        <p:spPr>
          <a:xfrm>
            <a:off x="6728919" y="2416303"/>
            <a:ext cx="4739666" cy="2031769"/>
          </a:xfrm>
          <a:custGeom>
            <a:avLst/>
            <a:gdLst/>
            <a:ahLst/>
            <a:cxnLst/>
            <a:rect l="l" t="t" r="r" b="b"/>
            <a:pathLst>
              <a:path w="4739666" h="2031769">
                <a:moveTo>
                  <a:pt x="0" y="0"/>
                </a:moveTo>
                <a:lnTo>
                  <a:pt x="4739665" y="0"/>
                </a:lnTo>
                <a:lnTo>
                  <a:pt x="4739665" y="2031769"/>
                </a:lnTo>
                <a:lnTo>
                  <a:pt x="0" y="2031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15863" y="2368430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043255" y="2368430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400555" y="2662765"/>
            <a:ext cx="2745392" cy="106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EBIOS Risk Manager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456219" y="2416303"/>
            <a:ext cx="4739666" cy="2031769"/>
          </a:xfrm>
          <a:custGeom>
            <a:avLst/>
            <a:gdLst/>
            <a:ahLst/>
            <a:cxnLst/>
            <a:rect l="l" t="t" r="r" b="b"/>
            <a:pathLst>
              <a:path w="4739666" h="2031769">
                <a:moveTo>
                  <a:pt x="0" y="0"/>
                </a:moveTo>
                <a:lnTo>
                  <a:pt x="4739665" y="0"/>
                </a:lnTo>
                <a:lnTo>
                  <a:pt x="4739665" y="2031769"/>
                </a:lnTo>
                <a:lnTo>
                  <a:pt x="0" y="2031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743164" y="2368430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770555" y="2368430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4127856" y="2662765"/>
            <a:ext cx="2745392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ISO/IEC 27001 Lead Implementer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92116" y="5200535"/>
            <a:ext cx="4739666" cy="1995604"/>
          </a:xfrm>
          <a:custGeom>
            <a:avLst/>
            <a:gdLst/>
            <a:ahLst/>
            <a:cxnLst/>
            <a:rect l="l" t="t" r="r" b="b"/>
            <a:pathLst>
              <a:path w="4739666" h="1995604">
                <a:moveTo>
                  <a:pt x="0" y="0"/>
                </a:moveTo>
                <a:lnTo>
                  <a:pt x="4739665" y="0"/>
                </a:lnTo>
                <a:lnTo>
                  <a:pt x="4739665" y="1995603"/>
                </a:lnTo>
                <a:lnTo>
                  <a:pt x="0" y="19956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763752" y="5410831"/>
            <a:ext cx="2745392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ISO/CEI 27001 Lead Auditor</a:t>
            </a:r>
          </a:p>
        </p:txBody>
      </p:sp>
      <p:sp>
        <p:nvSpPr>
          <p:cNvPr id="19" name="Freeform 19"/>
          <p:cNvSpPr/>
          <p:nvPr/>
        </p:nvSpPr>
        <p:spPr>
          <a:xfrm>
            <a:off x="6819416" y="5200535"/>
            <a:ext cx="4739666" cy="1995604"/>
          </a:xfrm>
          <a:custGeom>
            <a:avLst/>
            <a:gdLst/>
            <a:ahLst/>
            <a:cxnLst/>
            <a:rect l="l" t="t" r="r" b="b"/>
            <a:pathLst>
              <a:path w="4739666" h="1995604">
                <a:moveTo>
                  <a:pt x="0" y="0"/>
                </a:moveTo>
                <a:lnTo>
                  <a:pt x="4739665" y="0"/>
                </a:lnTo>
                <a:lnTo>
                  <a:pt x="4739665" y="1995603"/>
                </a:lnTo>
                <a:lnTo>
                  <a:pt x="0" y="19956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106360" y="5116496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133752" y="5116496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322929" y="5437195"/>
            <a:ext cx="3163822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Data Protection Officer 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546716" y="5200535"/>
            <a:ext cx="4739666" cy="1995604"/>
          </a:xfrm>
          <a:custGeom>
            <a:avLst/>
            <a:gdLst/>
            <a:ahLst/>
            <a:cxnLst/>
            <a:rect l="l" t="t" r="r" b="b"/>
            <a:pathLst>
              <a:path w="4739666" h="1995604">
                <a:moveTo>
                  <a:pt x="0" y="0"/>
                </a:moveTo>
                <a:lnTo>
                  <a:pt x="4739665" y="0"/>
                </a:lnTo>
                <a:lnTo>
                  <a:pt x="4739665" y="1995603"/>
                </a:lnTo>
                <a:lnTo>
                  <a:pt x="0" y="19956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833661" y="5116496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2861052" y="5116496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4218353" y="5410831"/>
            <a:ext cx="2745392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ISO/IEC 27701 Lead Implementer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1092116" y="7914632"/>
            <a:ext cx="4739666" cy="2031769"/>
          </a:xfrm>
          <a:custGeom>
            <a:avLst/>
            <a:gdLst/>
            <a:ahLst/>
            <a:cxnLst/>
            <a:rect l="l" t="t" r="r" b="b"/>
            <a:pathLst>
              <a:path w="4739666" h="2031769">
                <a:moveTo>
                  <a:pt x="0" y="0"/>
                </a:moveTo>
                <a:lnTo>
                  <a:pt x="4739665" y="0"/>
                </a:lnTo>
                <a:lnTo>
                  <a:pt x="4739665" y="2031769"/>
                </a:lnTo>
                <a:lnTo>
                  <a:pt x="0" y="2031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536847" y="8208907"/>
            <a:ext cx="3286814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ISO/IEC 27035 Lead Incident Manager</a:t>
            </a:r>
          </a:p>
        </p:txBody>
      </p:sp>
      <p:sp>
        <p:nvSpPr>
          <p:cNvPr id="29" name="Freeform 29"/>
          <p:cNvSpPr/>
          <p:nvPr/>
        </p:nvSpPr>
        <p:spPr>
          <a:xfrm>
            <a:off x="6819416" y="7914632"/>
            <a:ext cx="4739666" cy="2031769"/>
          </a:xfrm>
          <a:custGeom>
            <a:avLst/>
            <a:gdLst/>
            <a:ahLst/>
            <a:cxnLst/>
            <a:rect l="l" t="t" r="r" b="b"/>
            <a:pathLst>
              <a:path w="4739666" h="2031769">
                <a:moveTo>
                  <a:pt x="0" y="0"/>
                </a:moveTo>
                <a:lnTo>
                  <a:pt x="4739665" y="0"/>
                </a:lnTo>
                <a:lnTo>
                  <a:pt x="4739665" y="2031769"/>
                </a:lnTo>
                <a:lnTo>
                  <a:pt x="0" y="2031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106360" y="7866759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133752" y="7866759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8491052" y="8161093"/>
            <a:ext cx="2745392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Lead Cloud Security Manager</a:t>
            </a:r>
          </a:p>
        </p:txBody>
      </p:sp>
      <p:sp>
        <p:nvSpPr>
          <p:cNvPr id="33" name="Freeform 33"/>
          <p:cNvSpPr/>
          <p:nvPr/>
        </p:nvSpPr>
        <p:spPr>
          <a:xfrm>
            <a:off x="12546716" y="7914632"/>
            <a:ext cx="4739666" cy="2031769"/>
          </a:xfrm>
          <a:custGeom>
            <a:avLst/>
            <a:gdLst/>
            <a:ahLst/>
            <a:cxnLst/>
            <a:rect l="l" t="t" r="r" b="b"/>
            <a:pathLst>
              <a:path w="4739666" h="2031769">
                <a:moveTo>
                  <a:pt x="0" y="0"/>
                </a:moveTo>
                <a:lnTo>
                  <a:pt x="4739665" y="0"/>
                </a:lnTo>
                <a:lnTo>
                  <a:pt x="4739665" y="2031769"/>
                </a:lnTo>
                <a:lnTo>
                  <a:pt x="0" y="2031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833661" y="7866759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2861052" y="7866759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4175481" y="8182544"/>
            <a:ext cx="2995699" cy="157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968" b="1" spc="29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Lead Cybersecurity Manager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873248" y="9386864"/>
            <a:ext cx="975576" cy="62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0FAE73CC-29F6-0BA2-829B-EF0D61D56B81}"/>
              </a:ext>
            </a:extLst>
          </p:cNvPr>
          <p:cNvSpPr/>
          <p:nvPr/>
        </p:nvSpPr>
        <p:spPr>
          <a:xfrm>
            <a:off x="1364758" y="2322442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25EA9E3E-5832-2A32-2E05-04F4F7ECE8D5}"/>
              </a:ext>
            </a:extLst>
          </p:cNvPr>
          <p:cNvSpPr/>
          <p:nvPr/>
        </p:nvSpPr>
        <p:spPr>
          <a:xfrm>
            <a:off x="1367230" y="7823095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FF834D1E-98ED-1406-3AB8-B56193085F25}"/>
              </a:ext>
            </a:extLst>
          </p:cNvPr>
          <p:cNvSpPr/>
          <p:nvPr/>
        </p:nvSpPr>
        <p:spPr>
          <a:xfrm>
            <a:off x="1418297" y="5053768"/>
            <a:ext cx="1052235" cy="1149615"/>
          </a:xfrm>
          <a:custGeom>
            <a:avLst/>
            <a:gdLst/>
            <a:ahLst/>
            <a:cxnLst/>
            <a:rect l="l" t="t" r="r" b="b"/>
            <a:pathLst>
              <a:path w="1052235" h="1149615">
                <a:moveTo>
                  <a:pt x="0" y="0"/>
                </a:moveTo>
                <a:lnTo>
                  <a:pt x="1052235" y="0"/>
                </a:lnTo>
                <a:lnTo>
                  <a:pt x="1052235" y="1149615"/>
                </a:lnTo>
                <a:lnTo>
                  <a:pt x="0" y="114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0">
            <a:extLst>
              <a:ext uri="{FF2B5EF4-FFF2-40B4-BE49-F238E27FC236}">
                <a16:creationId xmlns:a16="http://schemas.microsoft.com/office/drawing/2014/main" id="{1099F0FB-1201-8E3E-CACD-36438542A5FA}"/>
              </a:ext>
            </a:extLst>
          </p:cNvPr>
          <p:cNvSpPr/>
          <p:nvPr/>
        </p:nvSpPr>
        <p:spPr>
          <a:xfrm>
            <a:off x="2322104" y="2356508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6CEDF5E0-8F47-FC75-9289-4E126E105FFC}"/>
              </a:ext>
            </a:extLst>
          </p:cNvPr>
          <p:cNvSpPr/>
          <p:nvPr/>
        </p:nvSpPr>
        <p:spPr>
          <a:xfrm>
            <a:off x="2300753" y="7866758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0">
            <a:extLst>
              <a:ext uri="{FF2B5EF4-FFF2-40B4-BE49-F238E27FC236}">
                <a16:creationId xmlns:a16="http://schemas.microsoft.com/office/drawing/2014/main" id="{A0B72FB5-272B-C2F3-A745-670D3BAA9643}"/>
              </a:ext>
            </a:extLst>
          </p:cNvPr>
          <p:cNvSpPr/>
          <p:nvPr/>
        </p:nvSpPr>
        <p:spPr>
          <a:xfrm>
            <a:off x="2391633" y="5054952"/>
            <a:ext cx="157797" cy="162113"/>
          </a:xfrm>
          <a:custGeom>
            <a:avLst/>
            <a:gdLst/>
            <a:ahLst/>
            <a:cxnLst/>
            <a:rect l="l" t="t" r="r" b="b"/>
            <a:pathLst>
              <a:path w="157797" h="162113">
                <a:moveTo>
                  <a:pt x="0" y="0"/>
                </a:moveTo>
                <a:lnTo>
                  <a:pt x="157797" y="0"/>
                </a:lnTo>
                <a:lnTo>
                  <a:pt x="157797" y="162113"/>
                </a:lnTo>
                <a:lnTo>
                  <a:pt x="0" y="162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15">
            <a:extLst>
              <a:ext uri="{FF2B5EF4-FFF2-40B4-BE49-F238E27FC236}">
                <a16:creationId xmlns:a16="http://schemas.microsoft.com/office/drawing/2014/main" id="{8C9E4277-0633-C74F-FEB5-38FDFA851D34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017A135B-C0F9-8029-A40A-8FE2BF6D4B75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3ED5-6030-C8AB-F295-1FBDC110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ADF7FC-2A88-C40F-3E4C-86EEF9FD61FE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CD8A09-4F11-4799-8E90-032023920023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DDDCD4AC-13FD-2BC8-9CCC-6D29507DA11E}"/>
              </a:ext>
            </a:extLst>
          </p:cNvPr>
          <p:cNvSpPr/>
          <p:nvPr/>
        </p:nvSpPr>
        <p:spPr>
          <a:xfrm>
            <a:off x="0" y="5628576"/>
            <a:ext cx="18300651" cy="4658424"/>
          </a:xfrm>
          <a:custGeom>
            <a:avLst/>
            <a:gdLst/>
            <a:ahLst/>
            <a:cxnLst/>
            <a:rect l="l" t="t" r="r" b="b"/>
            <a:pathLst>
              <a:path w="18300651" h="4658424">
                <a:moveTo>
                  <a:pt x="0" y="0"/>
                </a:moveTo>
                <a:lnTo>
                  <a:pt x="18300651" y="0"/>
                </a:lnTo>
                <a:lnTo>
                  <a:pt x="18300651" y="4658424"/>
                </a:lnTo>
                <a:lnTo>
                  <a:pt x="0" y="4658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42C0856-1D2E-1872-40B0-A4F4B5D6600F}"/>
              </a:ext>
            </a:extLst>
          </p:cNvPr>
          <p:cNvSpPr txBox="1"/>
          <p:nvPr/>
        </p:nvSpPr>
        <p:spPr>
          <a:xfrm>
            <a:off x="582840" y="556788"/>
            <a:ext cx="16188673" cy="82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4400" b="1" spc="413" dirty="0"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NOS FORMATIONS CERTIFIANTES </a:t>
            </a:r>
            <a:r>
              <a:rPr lang="en-US" sz="4400" b="1" spc="413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EC-COUNCIL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5E3CEEE4-A7EC-D8C5-ED28-7AE57A0DAEFF}"/>
              </a:ext>
            </a:extLst>
          </p:cNvPr>
          <p:cNvSpPr txBox="1"/>
          <p:nvPr/>
        </p:nvSpPr>
        <p:spPr>
          <a:xfrm>
            <a:off x="16873248" y="9386864"/>
            <a:ext cx="975576" cy="62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6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CE6E3F-3AF1-220A-C84F-ED119B4D4B04}"/>
              </a:ext>
            </a:extLst>
          </p:cNvPr>
          <p:cNvGrpSpPr/>
          <p:nvPr/>
        </p:nvGrpSpPr>
        <p:grpSpPr>
          <a:xfrm>
            <a:off x="12190483" y="1892869"/>
            <a:ext cx="5331993" cy="3867095"/>
            <a:chOff x="0" y="0"/>
            <a:chExt cx="7109324" cy="5156127"/>
          </a:xfrm>
        </p:grpSpPr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110D99AF-5A14-D1FE-85F1-EA3996B5DAB6}"/>
                </a:ext>
              </a:extLst>
            </p:cNvPr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id="{AE75526F-D553-FFD9-2B3C-F0A5E8B3F9BB}"/>
              </a:ext>
            </a:extLst>
          </p:cNvPr>
          <p:cNvGrpSpPr/>
          <p:nvPr/>
        </p:nvGrpSpPr>
        <p:grpSpPr>
          <a:xfrm>
            <a:off x="6438879" y="1902394"/>
            <a:ext cx="5331993" cy="3867095"/>
            <a:chOff x="0" y="0"/>
            <a:chExt cx="7109324" cy="5156127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515D26A-EA31-C93E-0A5C-0B73F7AF84DF}"/>
                </a:ext>
              </a:extLst>
            </p:cNvPr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7" name="Group 6">
            <a:extLst>
              <a:ext uri="{FF2B5EF4-FFF2-40B4-BE49-F238E27FC236}">
                <a16:creationId xmlns:a16="http://schemas.microsoft.com/office/drawing/2014/main" id="{7659C3C5-C3A6-CD08-BC45-965DD5E2E074}"/>
              </a:ext>
            </a:extLst>
          </p:cNvPr>
          <p:cNvGrpSpPr/>
          <p:nvPr/>
        </p:nvGrpSpPr>
        <p:grpSpPr>
          <a:xfrm>
            <a:off x="727424" y="1892869"/>
            <a:ext cx="5331993" cy="3867095"/>
            <a:chOff x="0" y="0"/>
            <a:chExt cx="7109324" cy="5156127"/>
          </a:xfrm>
        </p:grpSpPr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E8EAC8C4-133A-1BEB-69E6-FFFA1A4EED0A}"/>
                </a:ext>
              </a:extLst>
            </p:cNvPr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9" name="Group 8">
            <a:extLst>
              <a:ext uri="{FF2B5EF4-FFF2-40B4-BE49-F238E27FC236}">
                <a16:creationId xmlns:a16="http://schemas.microsoft.com/office/drawing/2014/main" id="{C4FC49B9-858E-3932-5873-446D8AD60AEC}"/>
              </a:ext>
            </a:extLst>
          </p:cNvPr>
          <p:cNvGrpSpPr/>
          <p:nvPr/>
        </p:nvGrpSpPr>
        <p:grpSpPr>
          <a:xfrm>
            <a:off x="12190483" y="6003590"/>
            <a:ext cx="5331993" cy="3867095"/>
            <a:chOff x="0" y="0"/>
            <a:chExt cx="7109324" cy="5156127"/>
          </a:xfrm>
        </p:grpSpPr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6C041EE-0281-6E9A-20C9-DDB72187A7C8}"/>
                </a:ext>
              </a:extLst>
            </p:cNvPr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id="{C0DDA771-9DD4-6322-B86A-94AF8FD4DC17}"/>
              </a:ext>
            </a:extLst>
          </p:cNvPr>
          <p:cNvGrpSpPr/>
          <p:nvPr/>
        </p:nvGrpSpPr>
        <p:grpSpPr>
          <a:xfrm>
            <a:off x="6438879" y="6003590"/>
            <a:ext cx="5331993" cy="3867095"/>
            <a:chOff x="0" y="0"/>
            <a:chExt cx="7109324" cy="5156127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8564D188-DCB1-BF59-5B04-8CCD2B992E03}"/>
                </a:ext>
              </a:extLst>
            </p:cNvPr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12">
            <a:extLst>
              <a:ext uri="{FF2B5EF4-FFF2-40B4-BE49-F238E27FC236}">
                <a16:creationId xmlns:a16="http://schemas.microsoft.com/office/drawing/2014/main" id="{6F9E18A9-38AA-613F-35D2-80A8648F1DD1}"/>
              </a:ext>
            </a:extLst>
          </p:cNvPr>
          <p:cNvGrpSpPr/>
          <p:nvPr/>
        </p:nvGrpSpPr>
        <p:grpSpPr>
          <a:xfrm>
            <a:off x="727424" y="6003590"/>
            <a:ext cx="5331993" cy="3867095"/>
            <a:chOff x="0" y="0"/>
            <a:chExt cx="7109324" cy="5156127"/>
          </a:xfrm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EDFBAF6-8529-3EA9-948D-134EA836CCF0}"/>
                </a:ext>
              </a:extLst>
            </p:cNvPr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5" name="Freeform 16">
            <a:extLst>
              <a:ext uri="{FF2B5EF4-FFF2-40B4-BE49-F238E27FC236}">
                <a16:creationId xmlns:a16="http://schemas.microsoft.com/office/drawing/2014/main" id="{9CF4D908-3224-31FC-C40D-D17B4BDF76FC}"/>
              </a:ext>
            </a:extLst>
          </p:cNvPr>
          <p:cNvSpPr/>
          <p:nvPr/>
        </p:nvSpPr>
        <p:spPr>
          <a:xfrm>
            <a:off x="1028700" y="2274293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87407B04-491B-C645-6D1B-76ACC53DAF37}"/>
              </a:ext>
            </a:extLst>
          </p:cNvPr>
          <p:cNvSpPr txBox="1"/>
          <p:nvPr/>
        </p:nvSpPr>
        <p:spPr>
          <a:xfrm>
            <a:off x="1346460" y="2399033"/>
            <a:ext cx="4712956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Chief Information Security Officer</a:t>
            </a:r>
          </a:p>
          <a:p>
            <a:pPr algn="l">
              <a:lnSpc>
                <a:spcPts val="3240"/>
              </a:lnSpc>
            </a:pPr>
            <a:endParaRPr lang="en-US" sz="2700" b="1" spc="8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09B05E3E-00EA-E8D4-F7A1-78DF6EABC4CB}"/>
              </a:ext>
            </a:extLst>
          </p:cNvPr>
          <p:cNvSpPr txBox="1"/>
          <p:nvPr/>
        </p:nvSpPr>
        <p:spPr>
          <a:xfrm>
            <a:off x="1346460" y="4313161"/>
            <a:ext cx="426127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Cloud Security Engineer </a:t>
            </a:r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393570AD-EDDB-81A6-74CA-229C2074221C}"/>
              </a:ext>
            </a:extLst>
          </p:cNvPr>
          <p:cNvSpPr/>
          <p:nvPr/>
        </p:nvSpPr>
        <p:spPr>
          <a:xfrm>
            <a:off x="1028700" y="4078905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466EB168-777B-69FB-3FD9-2797C50CE43A}"/>
              </a:ext>
            </a:extLst>
          </p:cNvPr>
          <p:cNvSpPr/>
          <p:nvPr/>
        </p:nvSpPr>
        <p:spPr>
          <a:xfrm>
            <a:off x="6854485" y="2274293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22">
            <a:extLst>
              <a:ext uri="{FF2B5EF4-FFF2-40B4-BE49-F238E27FC236}">
                <a16:creationId xmlns:a16="http://schemas.microsoft.com/office/drawing/2014/main" id="{63474498-3439-50A2-76AD-1A35C366D957}"/>
              </a:ext>
            </a:extLst>
          </p:cNvPr>
          <p:cNvSpPr txBox="1"/>
          <p:nvPr/>
        </p:nvSpPr>
        <p:spPr>
          <a:xfrm>
            <a:off x="7172245" y="2729112"/>
            <a:ext cx="426127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Ethical Hacker </a:t>
            </a:r>
          </a:p>
        </p:txBody>
      </p:sp>
      <p:sp>
        <p:nvSpPr>
          <p:cNvPr id="61" name="TextBox 23">
            <a:extLst>
              <a:ext uri="{FF2B5EF4-FFF2-40B4-BE49-F238E27FC236}">
                <a16:creationId xmlns:a16="http://schemas.microsoft.com/office/drawing/2014/main" id="{ED40C155-9A8C-667D-6827-8CCEA1AADA46}"/>
              </a:ext>
            </a:extLst>
          </p:cNvPr>
          <p:cNvSpPr txBox="1"/>
          <p:nvPr/>
        </p:nvSpPr>
        <p:spPr>
          <a:xfrm>
            <a:off x="7172245" y="4313161"/>
            <a:ext cx="426127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Network Defender</a:t>
            </a:r>
          </a:p>
        </p:txBody>
      </p:sp>
      <p:sp>
        <p:nvSpPr>
          <p:cNvPr id="62" name="Freeform 24">
            <a:extLst>
              <a:ext uri="{FF2B5EF4-FFF2-40B4-BE49-F238E27FC236}">
                <a16:creationId xmlns:a16="http://schemas.microsoft.com/office/drawing/2014/main" id="{126B6702-7297-F76A-1F2D-7ECA9F0B3483}"/>
              </a:ext>
            </a:extLst>
          </p:cNvPr>
          <p:cNvSpPr/>
          <p:nvPr/>
        </p:nvSpPr>
        <p:spPr>
          <a:xfrm>
            <a:off x="6854485" y="4078905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25">
            <a:extLst>
              <a:ext uri="{FF2B5EF4-FFF2-40B4-BE49-F238E27FC236}">
                <a16:creationId xmlns:a16="http://schemas.microsoft.com/office/drawing/2014/main" id="{1BA8915B-7A1B-75C2-A4B2-6077EDDD0945}"/>
              </a:ext>
            </a:extLst>
          </p:cNvPr>
          <p:cNvSpPr/>
          <p:nvPr/>
        </p:nvSpPr>
        <p:spPr>
          <a:xfrm>
            <a:off x="12599547" y="2274293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4" name="TextBox 26">
            <a:extLst>
              <a:ext uri="{FF2B5EF4-FFF2-40B4-BE49-F238E27FC236}">
                <a16:creationId xmlns:a16="http://schemas.microsoft.com/office/drawing/2014/main" id="{E7D2C89F-B25E-D753-C033-14CC225A7385}"/>
              </a:ext>
            </a:extLst>
          </p:cNvPr>
          <p:cNvSpPr txBox="1"/>
          <p:nvPr/>
        </p:nvSpPr>
        <p:spPr>
          <a:xfrm>
            <a:off x="12917307" y="2519662"/>
            <a:ext cx="4261270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EC-Council Certified DevSecOps Engineer </a:t>
            </a:r>
          </a:p>
          <a:p>
            <a:pPr algn="l">
              <a:lnSpc>
                <a:spcPts val="3240"/>
              </a:lnSpc>
            </a:pPr>
            <a:endParaRPr lang="en-US" sz="2700" b="1" spc="8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33A43553-2233-A000-7E2D-CA3917F48EA0}"/>
              </a:ext>
            </a:extLst>
          </p:cNvPr>
          <p:cNvSpPr txBox="1"/>
          <p:nvPr/>
        </p:nvSpPr>
        <p:spPr>
          <a:xfrm>
            <a:off x="12917307" y="4313161"/>
            <a:ext cx="426127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Cloud Security Engineer </a:t>
            </a:r>
          </a:p>
        </p:txBody>
      </p:sp>
      <p:sp>
        <p:nvSpPr>
          <p:cNvPr id="66" name="Freeform 28">
            <a:extLst>
              <a:ext uri="{FF2B5EF4-FFF2-40B4-BE49-F238E27FC236}">
                <a16:creationId xmlns:a16="http://schemas.microsoft.com/office/drawing/2014/main" id="{98C71F9E-6537-DC7D-554C-7235292DC324}"/>
              </a:ext>
            </a:extLst>
          </p:cNvPr>
          <p:cNvSpPr/>
          <p:nvPr/>
        </p:nvSpPr>
        <p:spPr>
          <a:xfrm>
            <a:off x="12599547" y="4078905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29">
            <a:extLst>
              <a:ext uri="{FF2B5EF4-FFF2-40B4-BE49-F238E27FC236}">
                <a16:creationId xmlns:a16="http://schemas.microsoft.com/office/drawing/2014/main" id="{2340640E-EED4-6E7E-F1A3-E82938AEADF1}"/>
              </a:ext>
            </a:extLst>
          </p:cNvPr>
          <p:cNvSpPr/>
          <p:nvPr/>
        </p:nvSpPr>
        <p:spPr>
          <a:xfrm>
            <a:off x="1028700" y="6430583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8" name="TextBox 30">
            <a:extLst>
              <a:ext uri="{FF2B5EF4-FFF2-40B4-BE49-F238E27FC236}">
                <a16:creationId xmlns:a16="http://schemas.microsoft.com/office/drawing/2014/main" id="{032A2207-D910-C6D7-0897-0D7F0BC21505}"/>
              </a:ext>
            </a:extLst>
          </p:cNvPr>
          <p:cNvSpPr txBox="1"/>
          <p:nvPr/>
        </p:nvSpPr>
        <p:spPr>
          <a:xfrm>
            <a:off x="1346460" y="6699715"/>
            <a:ext cx="426127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Penetration Testing Professional </a:t>
            </a:r>
          </a:p>
        </p:txBody>
      </p:sp>
      <p:sp>
        <p:nvSpPr>
          <p:cNvPr id="69" name="TextBox 31">
            <a:extLst>
              <a:ext uri="{FF2B5EF4-FFF2-40B4-BE49-F238E27FC236}">
                <a16:creationId xmlns:a16="http://schemas.microsoft.com/office/drawing/2014/main" id="{0F948507-2DC8-0181-B2B9-5CF604F07F6C}"/>
              </a:ext>
            </a:extLst>
          </p:cNvPr>
          <p:cNvSpPr txBox="1"/>
          <p:nvPr/>
        </p:nvSpPr>
        <p:spPr>
          <a:xfrm>
            <a:off x="1346460" y="8469451"/>
            <a:ext cx="426127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SOC Analyst</a:t>
            </a:r>
          </a:p>
        </p:txBody>
      </p:sp>
      <p:sp>
        <p:nvSpPr>
          <p:cNvPr id="70" name="Freeform 32">
            <a:extLst>
              <a:ext uri="{FF2B5EF4-FFF2-40B4-BE49-F238E27FC236}">
                <a16:creationId xmlns:a16="http://schemas.microsoft.com/office/drawing/2014/main" id="{8D4C9C2E-AE01-E3EC-D58D-5794769DDEB4}"/>
              </a:ext>
            </a:extLst>
          </p:cNvPr>
          <p:cNvSpPr/>
          <p:nvPr/>
        </p:nvSpPr>
        <p:spPr>
          <a:xfrm>
            <a:off x="1028700" y="8235195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33">
            <a:extLst>
              <a:ext uri="{FF2B5EF4-FFF2-40B4-BE49-F238E27FC236}">
                <a16:creationId xmlns:a16="http://schemas.microsoft.com/office/drawing/2014/main" id="{3ED39D71-261A-E11C-FA40-01E638DF60BC}"/>
              </a:ext>
            </a:extLst>
          </p:cNvPr>
          <p:cNvSpPr/>
          <p:nvPr/>
        </p:nvSpPr>
        <p:spPr>
          <a:xfrm>
            <a:off x="6854485" y="6430583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2" name="TextBox 34">
            <a:extLst>
              <a:ext uri="{FF2B5EF4-FFF2-40B4-BE49-F238E27FC236}">
                <a16:creationId xmlns:a16="http://schemas.microsoft.com/office/drawing/2014/main" id="{14A6F118-2BFD-731B-26D5-A1E6F120B373}"/>
              </a:ext>
            </a:extLst>
          </p:cNvPr>
          <p:cNvSpPr txBox="1"/>
          <p:nvPr/>
        </p:nvSpPr>
        <p:spPr>
          <a:xfrm>
            <a:off x="7172245" y="6718765"/>
            <a:ext cx="4261270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Blockchain Professional</a:t>
            </a:r>
          </a:p>
          <a:p>
            <a:pPr algn="l">
              <a:lnSpc>
                <a:spcPts val="3240"/>
              </a:lnSpc>
            </a:pPr>
            <a:endParaRPr lang="en-US" sz="2700" b="1" spc="8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3" name="TextBox 35">
            <a:extLst>
              <a:ext uri="{FF2B5EF4-FFF2-40B4-BE49-F238E27FC236}">
                <a16:creationId xmlns:a16="http://schemas.microsoft.com/office/drawing/2014/main" id="{CF8A325A-FFA0-316D-E56F-0B4A179A4F49}"/>
              </a:ext>
            </a:extLst>
          </p:cNvPr>
          <p:cNvSpPr txBox="1"/>
          <p:nvPr/>
        </p:nvSpPr>
        <p:spPr>
          <a:xfrm>
            <a:off x="7172245" y="8469451"/>
            <a:ext cx="426127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Cybersecurity Technician </a:t>
            </a:r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FC425737-19AF-C967-F3CE-1F3D0F4A9BA7}"/>
              </a:ext>
            </a:extLst>
          </p:cNvPr>
          <p:cNvSpPr/>
          <p:nvPr/>
        </p:nvSpPr>
        <p:spPr>
          <a:xfrm>
            <a:off x="6854485" y="8235195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id="{666302BA-322D-6DBC-5769-B2A248615C14}"/>
              </a:ext>
            </a:extLst>
          </p:cNvPr>
          <p:cNvSpPr/>
          <p:nvPr/>
        </p:nvSpPr>
        <p:spPr>
          <a:xfrm>
            <a:off x="12599547" y="6502042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5F0E058D-8D50-A6D6-B9A1-A790741F8D58}"/>
              </a:ext>
            </a:extLst>
          </p:cNvPr>
          <p:cNvSpPr txBox="1"/>
          <p:nvPr/>
        </p:nvSpPr>
        <p:spPr>
          <a:xfrm>
            <a:off x="12917307" y="6746810"/>
            <a:ext cx="4261270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Threat Intelligence Analyst</a:t>
            </a:r>
          </a:p>
          <a:p>
            <a:pPr algn="l">
              <a:lnSpc>
                <a:spcPts val="3240"/>
              </a:lnSpc>
            </a:pPr>
            <a:endParaRPr lang="en-US" sz="2700" b="1" spc="8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7" name="TextBox 39">
            <a:extLst>
              <a:ext uri="{FF2B5EF4-FFF2-40B4-BE49-F238E27FC236}">
                <a16:creationId xmlns:a16="http://schemas.microsoft.com/office/drawing/2014/main" id="{AB8F40D5-4E5C-7873-AFED-18D90EF73433}"/>
              </a:ext>
            </a:extLst>
          </p:cNvPr>
          <p:cNvSpPr txBox="1"/>
          <p:nvPr/>
        </p:nvSpPr>
        <p:spPr>
          <a:xfrm>
            <a:off x="12917307" y="8540911"/>
            <a:ext cx="426127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8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Web Application Hacking and Security</a:t>
            </a:r>
          </a:p>
        </p:txBody>
      </p:sp>
      <p:sp>
        <p:nvSpPr>
          <p:cNvPr id="78" name="Freeform 40">
            <a:extLst>
              <a:ext uri="{FF2B5EF4-FFF2-40B4-BE49-F238E27FC236}">
                <a16:creationId xmlns:a16="http://schemas.microsoft.com/office/drawing/2014/main" id="{96EADB09-DA3D-84C9-CD0B-4BCA1BC9EAEB}"/>
              </a:ext>
            </a:extLst>
          </p:cNvPr>
          <p:cNvSpPr/>
          <p:nvPr/>
        </p:nvSpPr>
        <p:spPr>
          <a:xfrm>
            <a:off x="12599547" y="8306655"/>
            <a:ext cx="200975" cy="1265834"/>
          </a:xfrm>
          <a:custGeom>
            <a:avLst/>
            <a:gdLst/>
            <a:ahLst/>
            <a:cxnLst/>
            <a:rect l="l" t="t" r="r" b="b"/>
            <a:pathLst>
              <a:path w="200975" h="1265834">
                <a:moveTo>
                  <a:pt x="0" y="0"/>
                </a:moveTo>
                <a:lnTo>
                  <a:pt x="200975" y="0"/>
                </a:lnTo>
                <a:lnTo>
                  <a:pt x="200975" y="1265834"/>
                </a:lnTo>
                <a:lnTo>
                  <a:pt x="0" y="126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9" name="Group 15">
            <a:extLst>
              <a:ext uri="{FF2B5EF4-FFF2-40B4-BE49-F238E27FC236}">
                <a16:creationId xmlns:a16="http://schemas.microsoft.com/office/drawing/2014/main" id="{755F5AF5-FD8B-63AC-AE82-98CB27E5F613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155F053D-F135-2F76-9550-79603F7296AC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1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36934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-180826"/>
            <a:ext cx="485571" cy="10467826"/>
          </a:xfrm>
          <a:custGeom>
            <a:avLst/>
            <a:gdLst/>
            <a:ahLst/>
            <a:cxnLst/>
            <a:rect l="l" t="t" r="r" b="b"/>
            <a:pathLst>
              <a:path w="485571" h="10467826">
                <a:moveTo>
                  <a:pt x="0" y="0"/>
                </a:moveTo>
                <a:lnTo>
                  <a:pt x="485571" y="0"/>
                </a:lnTo>
                <a:lnTo>
                  <a:pt x="485571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583365" y="1028700"/>
            <a:ext cx="7372255" cy="4088544"/>
            <a:chOff x="0" y="0"/>
            <a:chExt cx="9829673" cy="54513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29673" cy="5451348"/>
            </a:xfrm>
            <a:custGeom>
              <a:avLst/>
              <a:gdLst/>
              <a:ahLst/>
              <a:cxnLst/>
              <a:rect l="l" t="t" r="r" b="b"/>
              <a:pathLst>
                <a:path w="9829673" h="5451348">
                  <a:moveTo>
                    <a:pt x="0" y="0"/>
                  </a:moveTo>
                  <a:lnTo>
                    <a:pt x="9829673" y="0"/>
                  </a:lnTo>
                  <a:lnTo>
                    <a:pt x="9829673" y="5451348"/>
                  </a:lnTo>
                  <a:lnTo>
                    <a:pt x="0" y="545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280" r="-128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728956" y="6841356"/>
            <a:ext cx="2282606" cy="2416944"/>
            <a:chOff x="0" y="0"/>
            <a:chExt cx="3043475" cy="32225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43428" cy="3222625"/>
            </a:xfrm>
            <a:custGeom>
              <a:avLst/>
              <a:gdLst/>
              <a:ahLst/>
              <a:cxnLst/>
              <a:rect l="l" t="t" r="r" b="b"/>
              <a:pathLst>
                <a:path w="3043428" h="3222625">
                  <a:moveTo>
                    <a:pt x="0" y="0"/>
                  </a:moveTo>
                  <a:lnTo>
                    <a:pt x="3043428" y="0"/>
                  </a:lnTo>
                  <a:lnTo>
                    <a:pt x="3043428" y="3222625"/>
                  </a:lnTo>
                  <a:lnTo>
                    <a:pt x="0" y="3222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3462" r="-13463" b="1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6476944" y="1427688"/>
            <a:ext cx="504025" cy="504025"/>
          </a:xfrm>
          <a:custGeom>
            <a:avLst/>
            <a:gdLst/>
            <a:ahLst/>
            <a:cxnLst/>
            <a:rect l="l" t="t" r="r" b="b"/>
            <a:pathLst>
              <a:path w="504025" h="504025">
                <a:moveTo>
                  <a:pt x="0" y="0"/>
                </a:moveTo>
                <a:lnTo>
                  <a:pt x="504025" y="0"/>
                </a:lnTo>
                <a:lnTo>
                  <a:pt x="504025" y="504025"/>
                </a:lnTo>
                <a:lnTo>
                  <a:pt x="0" y="504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76944" y="2693564"/>
            <a:ext cx="504025" cy="504025"/>
          </a:xfrm>
          <a:custGeom>
            <a:avLst/>
            <a:gdLst/>
            <a:ahLst/>
            <a:cxnLst/>
            <a:rect l="l" t="t" r="r" b="b"/>
            <a:pathLst>
              <a:path w="504025" h="504025">
                <a:moveTo>
                  <a:pt x="0" y="0"/>
                </a:moveTo>
                <a:lnTo>
                  <a:pt x="504025" y="0"/>
                </a:lnTo>
                <a:lnTo>
                  <a:pt x="504025" y="504025"/>
                </a:lnTo>
                <a:lnTo>
                  <a:pt x="0" y="504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476944" y="4059922"/>
            <a:ext cx="504025" cy="504025"/>
          </a:xfrm>
          <a:custGeom>
            <a:avLst/>
            <a:gdLst/>
            <a:ahLst/>
            <a:cxnLst/>
            <a:rect l="l" t="t" r="r" b="b"/>
            <a:pathLst>
              <a:path w="504025" h="504025">
                <a:moveTo>
                  <a:pt x="0" y="0"/>
                </a:moveTo>
                <a:lnTo>
                  <a:pt x="504025" y="0"/>
                </a:lnTo>
                <a:lnTo>
                  <a:pt x="504025" y="504025"/>
                </a:lnTo>
                <a:lnTo>
                  <a:pt x="0" y="504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152418" y="2617364"/>
            <a:ext cx="2353430" cy="95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b="1" u="sng">
                <a:solidFill>
                  <a:srgbClr val="0000FF"/>
                </a:solidFill>
                <a:latin typeface="Arimo Bold"/>
                <a:ea typeface="Arimo Bold"/>
                <a:cs typeface="Arimo Bold"/>
                <a:sym typeface="Arimo Bold"/>
                <a:hlinkClick r:id="rId9" tooltip="https://ogsbc.com/formations/self-study/"/>
              </a:rPr>
              <a:t>SELF-STUDY</a:t>
            </a:r>
            <a:r>
              <a:rPr lang="en-US" sz="27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l">
              <a:lnSpc>
                <a:spcPts val="3639"/>
              </a:lnSpc>
            </a:pPr>
            <a:endParaRPr lang="en-US" sz="2799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52418" y="1401593"/>
            <a:ext cx="311980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b="1" u="sng">
                <a:solidFill>
                  <a:srgbClr val="0000FF"/>
                </a:solidFill>
                <a:latin typeface="Arimo Bold"/>
                <a:ea typeface="Arimo Bold"/>
                <a:cs typeface="Arimo Bold"/>
                <a:sym typeface="Arimo Bold"/>
                <a:hlinkClick r:id="rId10" tooltip="https://ogsbc.com/formations/presentiel/#projects_widget-0-0-0-formations"/>
              </a:rPr>
              <a:t>EN PRÉSENTIELLE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2418" y="3983722"/>
            <a:ext cx="2825043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b="1" u="sng">
                <a:solidFill>
                  <a:srgbClr val="0000FF"/>
                </a:solidFill>
                <a:latin typeface="Arimo Bold"/>
                <a:ea typeface="Arimo Bold"/>
                <a:cs typeface="Arimo Bold"/>
                <a:sym typeface="Arimo Bold"/>
                <a:hlinkClick r:id="rId9" tooltip="https://ogsbc.com/formations/self-study/"/>
              </a:rPr>
              <a:t>HYBRIDE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6868" y="3837194"/>
            <a:ext cx="5508778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spc="-169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MODE DE FORMATIONS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83365" y="7552098"/>
            <a:ext cx="5974146" cy="95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b="1" u="sng">
                <a:solidFill>
                  <a:srgbClr val="0000FF"/>
                </a:solidFill>
                <a:latin typeface="Arimo Bold"/>
                <a:ea typeface="Arimo Bold"/>
                <a:cs typeface="Arimo Bold"/>
                <a:sym typeface="Arimo Bold"/>
                <a:hlinkClick r:id="rId9" tooltip="https://ogsbc.com/formations/self-study/"/>
              </a:rPr>
              <a:t>TÉLÉCHARGER NOTRE CATALOGUE DE FORMATIONS [ICI]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28700" y="1121998"/>
            <a:ext cx="3558061" cy="1243984"/>
            <a:chOff x="0" y="0"/>
            <a:chExt cx="4744081" cy="16586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b="-1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7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5628576"/>
            <a:ext cx="18300651" cy="4658424"/>
          </a:xfrm>
          <a:custGeom>
            <a:avLst/>
            <a:gdLst/>
            <a:ahLst/>
            <a:cxnLst/>
            <a:rect l="l" t="t" r="r" b="b"/>
            <a:pathLst>
              <a:path w="18300651" h="4658424">
                <a:moveTo>
                  <a:pt x="0" y="0"/>
                </a:moveTo>
                <a:lnTo>
                  <a:pt x="18300651" y="0"/>
                </a:lnTo>
                <a:lnTo>
                  <a:pt x="18300651" y="4658424"/>
                </a:lnTo>
                <a:lnTo>
                  <a:pt x="0" y="4658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738661" y="6642861"/>
            <a:ext cx="2810679" cy="2810679"/>
            <a:chOff x="0" y="0"/>
            <a:chExt cx="3747572" cy="37475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47516" cy="3747516"/>
            </a:xfrm>
            <a:custGeom>
              <a:avLst/>
              <a:gdLst/>
              <a:ahLst/>
              <a:cxnLst/>
              <a:rect l="l" t="t" r="r" b="b"/>
              <a:pathLst>
                <a:path w="3747516" h="3747516">
                  <a:moveTo>
                    <a:pt x="0" y="0"/>
                  </a:moveTo>
                  <a:lnTo>
                    <a:pt x="3747516" y="0"/>
                  </a:lnTo>
                  <a:lnTo>
                    <a:pt x="3747516" y="3747516"/>
                  </a:lnTo>
                  <a:lnTo>
                    <a:pt x="0" y="3747516"/>
                  </a:lnTo>
                  <a:close/>
                </a:path>
              </a:pathLst>
            </a:custGeom>
            <a:blipFill>
              <a:blip r:embed="rId5"/>
              <a:stretch>
                <a:fillRect l="-29326" r="-29327" b="-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3298705" y="6642861"/>
            <a:ext cx="2810679" cy="2810679"/>
            <a:chOff x="0" y="0"/>
            <a:chExt cx="3747572" cy="37475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47516" cy="3747516"/>
            </a:xfrm>
            <a:custGeom>
              <a:avLst/>
              <a:gdLst/>
              <a:ahLst/>
              <a:cxnLst/>
              <a:rect l="l" t="t" r="r" b="b"/>
              <a:pathLst>
                <a:path w="3747516" h="3747516">
                  <a:moveTo>
                    <a:pt x="0" y="0"/>
                  </a:moveTo>
                  <a:lnTo>
                    <a:pt x="3747516" y="0"/>
                  </a:lnTo>
                  <a:lnTo>
                    <a:pt x="3747516" y="3747516"/>
                  </a:lnTo>
                  <a:lnTo>
                    <a:pt x="0" y="3747516"/>
                  </a:lnTo>
                  <a:close/>
                </a:path>
              </a:pathLst>
            </a:custGeom>
            <a:blipFill>
              <a:blip r:embed="rId6"/>
              <a:stretch>
                <a:fillRect l="-29203" r="-29205" b="-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178617" y="6642861"/>
            <a:ext cx="2810679" cy="2810679"/>
            <a:chOff x="0" y="0"/>
            <a:chExt cx="3747572" cy="37475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47516" cy="3747516"/>
            </a:xfrm>
            <a:custGeom>
              <a:avLst/>
              <a:gdLst/>
              <a:ahLst/>
              <a:cxnLst/>
              <a:rect l="l" t="t" r="r" b="b"/>
              <a:pathLst>
                <a:path w="3747516" h="3747516">
                  <a:moveTo>
                    <a:pt x="0" y="0"/>
                  </a:moveTo>
                  <a:lnTo>
                    <a:pt x="3747516" y="0"/>
                  </a:lnTo>
                  <a:lnTo>
                    <a:pt x="3747516" y="3747516"/>
                  </a:lnTo>
                  <a:lnTo>
                    <a:pt x="0" y="3747516"/>
                  </a:lnTo>
                  <a:close/>
                </a:path>
              </a:pathLst>
            </a:custGeom>
            <a:blipFill>
              <a:blip r:embed="rId7"/>
              <a:stretch>
                <a:fillRect l="-28977" r="-28979" b="-1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3673555" y="2579457"/>
            <a:ext cx="11022001" cy="207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8" b="1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NOS FORMATIONS EN LIGNE</a:t>
            </a:r>
          </a:p>
          <a:p>
            <a:pPr algn="ctr">
              <a:lnSpc>
                <a:spcPts val="8398"/>
              </a:lnSpc>
            </a:pPr>
            <a:endParaRPr lang="en-US" sz="5998" dirty="0">
              <a:solidFill>
                <a:srgbClr val="0B0909"/>
              </a:solidFill>
              <a:latin typeface="The Youngest Serif"/>
              <a:ea typeface="The Youngest Serif"/>
              <a:cs typeface="The Youngest Serif"/>
              <a:sym typeface="The Youngest Serif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771512" y="9190615"/>
            <a:ext cx="975576" cy="12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9"/>
              </a:lnSpc>
            </a:pPr>
            <a:r>
              <a:rPr lang="en-US" sz="4689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8</a:t>
            </a:r>
          </a:p>
          <a:p>
            <a:pPr algn="r">
              <a:lnSpc>
                <a:spcPts val="4689"/>
              </a:lnSpc>
            </a:pPr>
            <a:endParaRPr lang="en-US" sz="4689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9E12F11-E1B3-D4DE-F2FC-74DDC950A53C}"/>
              </a:ext>
            </a:extLst>
          </p:cNvPr>
          <p:cNvGrpSpPr/>
          <p:nvPr/>
        </p:nvGrpSpPr>
        <p:grpSpPr>
          <a:xfrm>
            <a:off x="15567078" y="227656"/>
            <a:ext cx="2408868" cy="875215"/>
            <a:chOff x="0" y="0"/>
            <a:chExt cx="4744081" cy="165864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DF563DC-E68F-7543-739C-0EDB322FAE3A}"/>
                </a:ext>
              </a:extLst>
            </p:cNvPr>
            <p:cNvSpPr/>
            <p:nvPr/>
          </p:nvSpPr>
          <p:spPr>
            <a:xfrm>
              <a:off x="0" y="0"/>
              <a:ext cx="4744085" cy="1658620"/>
            </a:xfrm>
            <a:custGeom>
              <a:avLst/>
              <a:gdLst/>
              <a:ahLst/>
              <a:cxnLst/>
              <a:rect l="l" t="t" r="r" b="b"/>
              <a:pathLst>
                <a:path w="4744085" h="1658620">
                  <a:moveTo>
                    <a:pt x="0" y="0"/>
                  </a:moveTo>
                  <a:lnTo>
                    <a:pt x="4744085" y="0"/>
                  </a:lnTo>
                  <a:lnTo>
                    <a:pt x="4744085" y="1658620"/>
                  </a:lnTo>
                  <a:lnTo>
                    <a:pt x="0" y="1658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1702</Words>
  <Application>Microsoft Office PowerPoint</Application>
  <PresentationFormat>Personnalisé</PresentationFormat>
  <Paragraphs>367</Paragraphs>
  <Slides>38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2" baseType="lpstr">
      <vt:lpstr>Intro Pro</vt:lpstr>
      <vt:lpstr>Poppins</vt:lpstr>
      <vt:lpstr>Calibri</vt:lpstr>
      <vt:lpstr>Lato</vt:lpstr>
      <vt:lpstr>Courier New</vt:lpstr>
      <vt:lpstr>Intro Rust</vt:lpstr>
      <vt:lpstr>Arimo Bold</vt:lpstr>
      <vt:lpstr>Arial</vt:lpstr>
      <vt:lpstr>Candara</vt:lpstr>
      <vt:lpstr>Wingdings</vt:lpstr>
      <vt:lpstr>The Youngest Serif</vt:lpstr>
      <vt:lpstr>Times New Roman</vt:lpstr>
      <vt:lpstr>Source Sans Pro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finale (002) (002).pptx</dc:title>
  <dc:creator>Jamal saad</dc:creator>
  <cp:lastModifiedBy>mariya azerog</cp:lastModifiedBy>
  <cp:revision>17</cp:revision>
  <dcterms:created xsi:type="dcterms:W3CDTF">2006-08-16T00:00:00Z</dcterms:created>
  <dcterms:modified xsi:type="dcterms:W3CDTF">2024-11-28T16:26:36Z</dcterms:modified>
  <dc:identifier>DAGTL2sPCFo</dc:identifier>
</cp:coreProperties>
</file>