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308" r:id="rId5"/>
    <p:sldId id="321" r:id="rId6"/>
    <p:sldId id="309" r:id="rId7"/>
    <p:sldId id="310" r:id="rId8"/>
    <p:sldId id="311" r:id="rId9"/>
    <p:sldId id="312" r:id="rId10"/>
    <p:sldId id="313" r:id="rId11"/>
    <p:sldId id="259" r:id="rId12"/>
    <p:sldId id="260" r:id="rId13"/>
    <p:sldId id="261" r:id="rId14"/>
    <p:sldId id="323" r:id="rId15"/>
    <p:sldId id="262" r:id="rId16"/>
    <p:sldId id="263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6" r:id="rId37"/>
    <p:sldId id="318" r:id="rId38"/>
    <p:sldId id="287" r:id="rId39"/>
    <p:sldId id="288" r:id="rId40"/>
    <p:sldId id="289" r:id="rId41"/>
    <p:sldId id="290" r:id="rId42"/>
    <p:sldId id="291" r:id="rId43"/>
    <p:sldId id="292" r:id="rId44"/>
    <p:sldId id="295" r:id="rId45"/>
    <p:sldId id="297" r:id="rId46"/>
    <p:sldId id="298" r:id="rId47"/>
    <p:sldId id="299" r:id="rId48"/>
    <p:sldId id="300" r:id="rId49"/>
    <p:sldId id="301" r:id="rId50"/>
    <p:sldId id="303" r:id="rId51"/>
    <p:sldId id="304" r:id="rId52"/>
    <p:sldId id="305" r:id="rId53"/>
    <p:sldId id="306" r:id="rId54"/>
    <p:sldId id="307" r:id="rId55"/>
    <p:sldId id="314" r:id="rId56"/>
    <p:sldId id="315" r:id="rId57"/>
    <p:sldId id="322" r:id="rId58"/>
    <p:sldId id="316" r:id="rId59"/>
    <p:sldId id="317" r:id="rId60"/>
  </p:sldIdLst>
  <p:sldSz cx="9753600" cy="7315200"/>
  <p:notesSz cx="6858000" cy="9144000"/>
  <p:embeddedFontLst>
    <p:embeddedFont>
      <p:font typeface="Arimo" panose="020B0604020202020204" charset="0"/>
      <p:regular r:id="rId62"/>
    </p:embeddedFont>
    <p:embeddedFont>
      <p:font typeface="Arimo Bold" panose="020B0604020202020204" charset="0"/>
      <p:regular r:id="rId63"/>
    </p:embeddedFont>
    <p:embeddedFont>
      <p:font typeface="Intro Rust" panose="020B0604020202020204" charset="0"/>
      <p:regular r:id="rId64"/>
    </p:embeddedFont>
    <p:embeddedFont>
      <p:font typeface="Lato" panose="020F0502020204030203" pitchFamily="34" charset="0"/>
      <p:regular r:id="rId65"/>
      <p:bold r:id="rId66"/>
      <p:italic r:id="rId67"/>
      <p:boldItalic r:id="rId68"/>
    </p:embeddedFont>
    <p:embeddedFont>
      <p:font typeface="Open Sauce Bold" panose="020B0604020202020204" charset="0"/>
      <p:regular r:id="rId69"/>
    </p:embeddedFont>
    <p:embeddedFont>
      <p:font typeface="Poppins" panose="00000500000000000000" pitchFamily="2" charset="0"/>
      <p:regular r:id="rId70"/>
      <p:bold r:id="rId71"/>
      <p:italic r:id="rId72"/>
      <p:boldItalic r:id="rId73"/>
    </p:embeddedFont>
    <p:embeddedFont>
      <p:font typeface="Source Sans Pro" panose="020B0503030403020204" pitchFamily="34" charset="0"/>
      <p:regular r:id="rId74"/>
      <p:bold r:id="rId75"/>
      <p:italic r:id="rId76"/>
      <p:boldItalic r:id="rId77"/>
    </p:embeddedFont>
    <p:embeddedFont>
      <p:font typeface="The Youngest Serif" panose="020B0604020202020204" charset="0"/>
      <p:regular r:id="rId78"/>
    </p:embeddedFont>
    <p:embeddedFont>
      <p:font typeface="Times New Roman Bold" panose="020B0604020202020204" charset="0"/>
      <p:regular r:id="rId79"/>
      <p:bold r:id="rId8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AF6FA"/>
    <a:srgbClr val="EB1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75374" autoAdjust="0"/>
  </p:normalViewPr>
  <p:slideViewPr>
    <p:cSldViewPr>
      <p:cViewPr varScale="1">
        <p:scale>
          <a:sx n="44" d="100"/>
          <a:sy n="44" d="100"/>
        </p:scale>
        <p:origin x="161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font" Target="fonts/font15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font" Target="fonts/font17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80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038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811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Pas de norme pour qualifier </a:t>
            </a:r>
            <a:r>
              <a:rPr lang="en-US" dirty="0" err="1"/>
              <a:t>formellement</a:t>
            </a:r>
            <a:r>
              <a:rPr lang="en-US" dirty="0"/>
              <a:t> les non-</a:t>
            </a:r>
            <a:r>
              <a:rPr lang="en-US" dirty="0" err="1"/>
              <a:t>conformité</a:t>
            </a:r>
            <a:endParaRPr lang="en-US" dirty="0"/>
          </a:p>
          <a:p>
            <a:r>
              <a:rPr lang="en-US" dirty="0"/>
              <a:t>Expertise et </a:t>
            </a:r>
            <a:r>
              <a:rPr lang="en-US" dirty="0" err="1"/>
              <a:t>expérience</a:t>
            </a:r>
            <a:r>
              <a:rPr lang="en-US" dirty="0"/>
              <a:t> de </a:t>
            </a:r>
            <a:r>
              <a:rPr lang="en-US" dirty="0" err="1"/>
              <a:t>l'auditeur</a:t>
            </a:r>
            <a:endParaRPr lang="en-US" dirty="0"/>
          </a:p>
          <a:p>
            <a:endParaRPr lang="en-US" dirty="0"/>
          </a:p>
          <a:p>
            <a:r>
              <a:rPr lang="en-US" dirty="0"/>
              <a:t>33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611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46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300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32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75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44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784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98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575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46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1.jpe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3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jpeg"/><Relationship Id="rId22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8.sv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5.jpe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1.jpe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9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78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11" Type="http://schemas.openxmlformats.org/officeDocument/2006/relationships/hyperlink" Target="mailto:contact@ogsbc.ma" TargetMode="External"/><Relationship Id="rId5" Type="http://schemas.openxmlformats.org/officeDocument/2006/relationships/image" Target="../media/image71.png"/><Relationship Id="rId15" Type="http://schemas.openxmlformats.org/officeDocument/2006/relationships/image" Target="../media/image3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75.png"/><Relationship Id="rId14" Type="http://schemas.openxmlformats.org/officeDocument/2006/relationships/image" Target="../media/image7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6.svg"/><Relationship Id="rId5" Type="http://schemas.openxmlformats.org/officeDocument/2006/relationships/image" Target="../media/image7.pn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hyperlink" Target="https://ogsbc.com/formations/self-study/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ogsbc.com/formations/presentiel/#projects_widget-0-0-0-formations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3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959178" y="0"/>
            <a:ext cx="3794422" cy="7315200"/>
            <a:chOff x="0" y="0"/>
            <a:chExt cx="9486054" cy="18288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486054" cy="18288000"/>
            </a:xfrm>
            <a:custGeom>
              <a:avLst/>
              <a:gdLst/>
              <a:ahLst/>
              <a:cxnLst/>
              <a:rect l="l" t="t" r="r" b="b"/>
              <a:pathLst>
                <a:path w="9486054" h="18288000">
                  <a:moveTo>
                    <a:pt x="0" y="0"/>
                  </a:moveTo>
                  <a:lnTo>
                    <a:pt x="9486054" y="0"/>
                  </a:lnTo>
                  <a:lnTo>
                    <a:pt x="9486054" y="18288000"/>
                  </a:lnTo>
                  <a:lnTo>
                    <a:pt x="0" y="1828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21367" r="-12136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731520" y="2504151"/>
            <a:ext cx="5227658" cy="84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7"/>
              </a:lnSpc>
              <a:spcBef>
                <a:spcPct val="0"/>
              </a:spcBef>
            </a:pPr>
            <a:r>
              <a:rPr lang="en-US" sz="449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ISO/IE 27001:2022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8600" y="3425604"/>
            <a:ext cx="5730578" cy="565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3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EEB555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Comment Devenir Auditeur certifié</a:t>
            </a:r>
          </a:p>
        </p:txBody>
      </p:sp>
      <p:sp>
        <p:nvSpPr>
          <p:cNvPr id="9" name="Freeform 9"/>
          <p:cNvSpPr/>
          <p:nvPr/>
        </p:nvSpPr>
        <p:spPr>
          <a:xfrm>
            <a:off x="731520" y="731520"/>
            <a:ext cx="2566118" cy="844894"/>
          </a:xfrm>
          <a:custGeom>
            <a:avLst/>
            <a:gdLst/>
            <a:ahLst/>
            <a:cxnLst/>
            <a:rect l="l" t="t" r="r" b="b"/>
            <a:pathLst>
              <a:path w="2566118" h="844894">
                <a:moveTo>
                  <a:pt x="0" y="0"/>
                </a:moveTo>
                <a:lnTo>
                  <a:pt x="2566118" y="0"/>
                </a:lnTo>
                <a:lnTo>
                  <a:pt x="2566118" y="844894"/>
                </a:lnTo>
                <a:lnTo>
                  <a:pt x="0" y="8448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6200" y="5819282"/>
            <a:ext cx="48006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12"/>
              </a:lnSpc>
            </a:pPr>
            <a:r>
              <a:rPr lang="en-US" sz="176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          </a:t>
            </a:r>
            <a:r>
              <a:rPr lang="en-US" sz="17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Jamal SAAD et Manar KHOUDRI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6426517"/>
            <a:ext cx="292608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112"/>
              </a:lnSpc>
              <a:spcBef>
                <a:spcPct val="0"/>
              </a:spcBef>
            </a:pPr>
            <a:r>
              <a:rPr lang="en-US" sz="1760" b="1" u="none" strike="noStrike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         24  O</a:t>
            </a:r>
            <a:r>
              <a:rPr lang="en-US" sz="176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ctobre </a:t>
            </a:r>
            <a:r>
              <a:rPr lang="en-US" sz="1760" b="1" u="none" strike="noStrike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2024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03F8DC8-4AC3-A8AA-C8A4-D6B77FA2507F}"/>
              </a:ext>
            </a:extLst>
          </p:cNvPr>
          <p:cNvSpPr txBox="1"/>
          <p:nvPr/>
        </p:nvSpPr>
        <p:spPr>
          <a:xfrm>
            <a:off x="2439365" y="3472934"/>
            <a:ext cx="4878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C009079-58A3-9DB2-FF66-40034EC03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267" y="1221475"/>
            <a:ext cx="2608857" cy="48722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66" b="-16666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4" name="TextBox 4"/>
          <p:cNvSpPr txBox="1"/>
          <p:nvPr/>
        </p:nvSpPr>
        <p:spPr>
          <a:xfrm>
            <a:off x="2127217" y="241469"/>
            <a:ext cx="5201670" cy="621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6"/>
              </a:lnSpc>
            </a:pPr>
            <a:r>
              <a:rPr lang="en-US" sz="3882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Nous ont fait Confiance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B20CC8-BE80-B678-3268-CC73A7008ED0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10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C6AAED7B-931E-2697-C307-2E084EFDBDC9}"/>
              </a:ext>
            </a:extLst>
          </p:cNvPr>
          <p:cNvGrpSpPr/>
          <p:nvPr/>
        </p:nvGrpSpPr>
        <p:grpSpPr>
          <a:xfrm>
            <a:off x="457200" y="1295401"/>
            <a:ext cx="8728404" cy="5190118"/>
            <a:chOff x="61849" y="323930"/>
            <a:chExt cx="12130151" cy="6209025"/>
          </a:xfrm>
        </p:grpSpPr>
        <p:pic>
          <p:nvPicPr>
            <p:cNvPr id="22" name="Image 21" descr="Client logo">
              <a:extLst>
                <a:ext uri="{FF2B5EF4-FFF2-40B4-BE49-F238E27FC236}">
                  <a16:creationId xmlns:a16="http://schemas.microsoft.com/office/drawing/2014/main" id="{BDE90C3A-FA37-EF1D-55DA-A31F90E13CCD}"/>
                </a:ext>
              </a:extLst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2547" y="5338145"/>
              <a:ext cx="2054812" cy="1194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 22" descr="Client logo">
              <a:extLst>
                <a:ext uri="{FF2B5EF4-FFF2-40B4-BE49-F238E27FC236}">
                  <a16:creationId xmlns:a16="http://schemas.microsoft.com/office/drawing/2014/main" id="{D0A131B5-DA85-6651-4CD5-FDD6B505D778}"/>
                </a:ext>
              </a:extLst>
            </p:cNvPr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90531" y="3721977"/>
              <a:ext cx="1441466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45C7D2E9-D002-2812-3408-2E7BF283F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72575" y="4076082"/>
              <a:ext cx="3019425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" name="Group 43">
              <a:extLst>
                <a:ext uri="{FF2B5EF4-FFF2-40B4-BE49-F238E27FC236}">
                  <a16:creationId xmlns:a16="http://schemas.microsoft.com/office/drawing/2014/main" id="{9C8B0093-5F7D-2423-7818-AA421236CACC}"/>
                </a:ext>
              </a:extLst>
            </p:cNvPr>
            <p:cNvGrpSpPr/>
            <p:nvPr/>
          </p:nvGrpSpPr>
          <p:grpSpPr>
            <a:xfrm>
              <a:off x="1952070" y="3290938"/>
              <a:ext cx="2427851" cy="1546686"/>
              <a:chOff x="1204963" y="3957469"/>
              <a:chExt cx="2868792" cy="1827592"/>
            </a:xfrm>
          </p:grpSpPr>
          <p:sp>
            <p:nvSpPr>
              <p:cNvPr id="26" name="Freeform 44">
                <a:extLst>
                  <a:ext uri="{FF2B5EF4-FFF2-40B4-BE49-F238E27FC236}">
                    <a16:creationId xmlns:a16="http://schemas.microsoft.com/office/drawing/2014/main" id="{48EA231C-6101-3EBD-F44B-F609D19EC7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4963" y="4368239"/>
                <a:ext cx="2750174" cy="1339941"/>
              </a:xfrm>
              <a:custGeom>
                <a:avLst/>
                <a:gdLst>
                  <a:gd name="T0" fmla="*/ 1225 w 1252"/>
                  <a:gd name="T1" fmla="*/ 605 h 610"/>
                  <a:gd name="T2" fmla="*/ 1218 w 1252"/>
                  <a:gd name="T3" fmla="*/ 600 h 610"/>
                  <a:gd name="T4" fmla="*/ 1235 w 1252"/>
                  <a:gd name="T5" fmla="*/ 581 h 610"/>
                  <a:gd name="T6" fmla="*/ 1225 w 1252"/>
                  <a:gd name="T7" fmla="*/ 579 h 610"/>
                  <a:gd name="T8" fmla="*/ 1242 w 1252"/>
                  <a:gd name="T9" fmla="*/ 562 h 610"/>
                  <a:gd name="T10" fmla="*/ 1235 w 1252"/>
                  <a:gd name="T11" fmla="*/ 553 h 610"/>
                  <a:gd name="T12" fmla="*/ 1247 w 1252"/>
                  <a:gd name="T13" fmla="*/ 541 h 610"/>
                  <a:gd name="T14" fmla="*/ 1242 w 1252"/>
                  <a:gd name="T15" fmla="*/ 527 h 610"/>
                  <a:gd name="T16" fmla="*/ 1240 w 1252"/>
                  <a:gd name="T17" fmla="*/ 541 h 610"/>
                  <a:gd name="T18" fmla="*/ 1252 w 1252"/>
                  <a:gd name="T19" fmla="*/ 508 h 610"/>
                  <a:gd name="T20" fmla="*/ 1244 w 1252"/>
                  <a:gd name="T21" fmla="*/ 510 h 610"/>
                  <a:gd name="T22" fmla="*/ 1252 w 1252"/>
                  <a:gd name="T23" fmla="*/ 493 h 610"/>
                  <a:gd name="T24" fmla="*/ 1252 w 1252"/>
                  <a:gd name="T25" fmla="*/ 479 h 610"/>
                  <a:gd name="T26" fmla="*/ 1244 w 1252"/>
                  <a:gd name="T27" fmla="*/ 491 h 610"/>
                  <a:gd name="T28" fmla="*/ 1249 w 1252"/>
                  <a:gd name="T29" fmla="*/ 465 h 610"/>
                  <a:gd name="T30" fmla="*/ 1240 w 1252"/>
                  <a:gd name="T31" fmla="*/ 458 h 610"/>
                  <a:gd name="T32" fmla="*/ 1242 w 1252"/>
                  <a:gd name="T33" fmla="*/ 472 h 610"/>
                  <a:gd name="T34" fmla="*/ 1240 w 1252"/>
                  <a:gd name="T35" fmla="*/ 437 h 610"/>
                  <a:gd name="T36" fmla="*/ 1233 w 1252"/>
                  <a:gd name="T37" fmla="*/ 441 h 610"/>
                  <a:gd name="T38" fmla="*/ 1233 w 1252"/>
                  <a:gd name="T39" fmla="*/ 425 h 610"/>
                  <a:gd name="T40" fmla="*/ 1223 w 1252"/>
                  <a:gd name="T41" fmla="*/ 410 h 610"/>
                  <a:gd name="T42" fmla="*/ 1223 w 1252"/>
                  <a:gd name="T43" fmla="*/ 427 h 610"/>
                  <a:gd name="T44" fmla="*/ 1214 w 1252"/>
                  <a:gd name="T45" fmla="*/ 396 h 610"/>
                  <a:gd name="T46" fmla="*/ 1209 w 1252"/>
                  <a:gd name="T47" fmla="*/ 403 h 610"/>
                  <a:gd name="T48" fmla="*/ 1188 w 1252"/>
                  <a:gd name="T49" fmla="*/ 382 h 610"/>
                  <a:gd name="T50" fmla="*/ 1185 w 1252"/>
                  <a:gd name="T51" fmla="*/ 368 h 610"/>
                  <a:gd name="T52" fmla="*/ 1145 w 1252"/>
                  <a:gd name="T53" fmla="*/ 335 h 610"/>
                  <a:gd name="T54" fmla="*/ 1114 w 1252"/>
                  <a:gd name="T55" fmla="*/ 316 h 610"/>
                  <a:gd name="T56" fmla="*/ 1102 w 1252"/>
                  <a:gd name="T57" fmla="*/ 318 h 610"/>
                  <a:gd name="T58" fmla="*/ 1060 w 1252"/>
                  <a:gd name="T59" fmla="*/ 289 h 610"/>
                  <a:gd name="T60" fmla="*/ 1024 w 1252"/>
                  <a:gd name="T61" fmla="*/ 285 h 610"/>
                  <a:gd name="T62" fmla="*/ 1017 w 1252"/>
                  <a:gd name="T63" fmla="*/ 273 h 610"/>
                  <a:gd name="T64" fmla="*/ 956 w 1252"/>
                  <a:gd name="T65" fmla="*/ 256 h 610"/>
                  <a:gd name="T66" fmla="*/ 939 w 1252"/>
                  <a:gd name="T67" fmla="*/ 261 h 610"/>
                  <a:gd name="T68" fmla="*/ 901 w 1252"/>
                  <a:gd name="T69" fmla="*/ 247 h 610"/>
                  <a:gd name="T70" fmla="*/ 859 w 1252"/>
                  <a:gd name="T71" fmla="*/ 249 h 610"/>
                  <a:gd name="T72" fmla="*/ 828 w 1252"/>
                  <a:gd name="T73" fmla="*/ 237 h 610"/>
                  <a:gd name="T74" fmla="*/ 788 w 1252"/>
                  <a:gd name="T75" fmla="*/ 242 h 610"/>
                  <a:gd name="T76" fmla="*/ 781 w 1252"/>
                  <a:gd name="T77" fmla="*/ 232 h 610"/>
                  <a:gd name="T78" fmla="*/ 715 w 1252"/>
                  <a:gd name="T79" fmla="*/ 237 h 610"/>
                  <a:gd name="T80" fmla="*/ 707 w 1252"/>
                  <a:gd name="T81" fmla="*/ 230 h 610"/>
                  <a:gd name="T82" fmla="*/ 646 w 1252"/>
                  <a:gd name="T83" fmla="*/ 228 h 610"/>
                  <a:gd name="T84" fmla="*/ 634 w 1252"/>
                  <a:gd name="T85" fmla="*/ 235 h 610"/>
                  <a:gd name="T86" fmla="*/ 570 w 1252"/>
                  <a:gd name="T87" fmla="*/ 225 h 610"/>
                  <a:gd name="T88" fmla="*/ 558 w 1252"/>
                  <a:gd name="T89" fmla="*/ 232 h 610"/>
                  <a:gd name="T90" fmla="*/ 513 w 1252"/>
                  <a:gd name="T91" fmla="*/ 223 h 610"/>
                  <a:gd name="T92" fmla="*/ 485 w 1252"/>
                  <a:gd name="T93" fmla="*/ 230 h 610"/>
                  <a:gd name="T94" fmla="*/ 440 w 1252"/>
                  <a:gd name="T95" fmla="*/ 221 h 610"/>
                  <a:gd name="T96" fmla="*/ 412 w 1252"/>
                  <a:gd name="T97" fmla="*/ 225 h 610"/>
                  <a:gd name="T98" fmla="*/ 369 w 1252"/>
                  <a:gd name="T99" fmla="*/ 214 h 610"/>
                  <a:gd name="T100" fmla="*/ 331 w 1252"/>
                  <a:gd name="T101" fmla="*/ 218 h 610"/>
                  <a:gd name="T102" fmla="*/ 322 w 1252"/>
                  <a:gd name="T103" fmla="*/ 209 h 610"/>
                  <a:gd name="T104" fmla="*/ 260 w 1252"/>
                  <a:gd name="T105" fmla="*/ 197 h 610"/>
                  <a:gd name="T106" fmla="*/ 251 w 1252"/>
                  <a:gd name="T107" fmla="*/ 202 h 610"/>
                  <a:gd name="T108" fmla="*/ 199 w 1252"/>
                  <a:gd name="T109" fmla="*/ 178 h 610"/>
                  <a:gd name="T110" fmla="*/ 173 w 1252"/>
                  <a:gd name="T111" fmla="*/ 178 h 610"/>
                  <a:gd name="T112" fmla="*/ 161 w 1252"/>
                  <a:gd name="T113" fmla="*/ 164 h 610"/>
                  <a:gd name="T114" fmla="*/ 111 w 1252"/>
                  <a:gd name="T115" fmla="*/ 135 h 610"/>
                  <a:gd name="T116" fmla="*/ 83 w 1252"/>
                  <a:gd name="T117" fmla="*/ 123 h 610"/>
                  <a:gd name="T118" fmla="*/ 71 w 1252"/>
                  <a:gd name="T119" fmla="*/ 114 h 610"/>
                  <a:gd name="T120" fmla="*/ 66 w 1252"/>
                  <a:gd name="T121" fmla="*/ 95 h 610"/>
                  <a:gd name="T122" fmla="*/ 31 w 1252"/>
                  <a:gd name="T123" fmla="*/ 47 h 610"/>
                  <a:gd name="T124" fmla="*/ 10 w 1252"/>
                  <a:gd name="T125" fmla="*/ 26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52" h="610">
                    <a:moveTo>
                      <a:pt x="14" y="17"/>
                    </a:moveTo>
                    <a:lnTo>
                      <a:pt x="14" y="14"/>
                    </a:lnTo>
                    <a:lnTo>
                      <a:pt x="12" y="9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14" y="17"/>
                    </a:lnTo>
                    <a:lnTo>
                      <a:pt x="14" y="17"/>
                    </a:lnTo>
                    <a:close/>
                    <a:moveTo>
                      <a:pt x="1223" y="610"/>
                    </a:moveTo>
                    <a:lnTo>
                      <a:pt x="1223" y="610"/>
                    </a:lnTo>
                    <a:lnTo>
                      <a:pt x="1223" y="607"/>
                    </a:lnTo>
                    <a:lnTo>
                      <a:pt x="1223" y="607"/>
                    </a:lnTo>
                    <a:lnTo>
                      <a:pt x="1225" y="605"/>
                    </a:lnTo>
                    <a:lnTo>
                      <a:pt x="1225" y="605"/>
                    </a:lnTo>
                    <a:lnTo>
                      <a:pt x="1225" y="603"/>
                    </a:lnTo>
                    <a:lnTo>
                      <a:pt x="1225" y="603"/>
                    </a:lnTo>
                    <a:lnTo>
                      <a:pt x="1225" y="603"/>
                    </a:lnTo>
                    <a:lnTo>
                      <a:pt x="1225" y="600"/>
                    </a:lnTo>
                    <a:lnTo>
                      <a:pt x="1228" y="600"/>
                    </a:lnTo>
                    <a:lnTo>
                      <a:pt x="1228" y="598"/>
                    </a:lnTo>
                    <a:lnTo>
                      <a:pt x="1228" y="598"/>
                    </a:lnTo>
                    <a:lnTo>
                      <a:pt x="1228" y="595"/>
                    </a:lnTo>
                    <a:lnTo>
                      <a:pt x="1221" y="593"/>
                    </a:lnTo>
                    <a:lnTo>
                      <a:pt x="1221" y="593"/>
                    </a:lnTo>
                    <a:lnTo>
                      <a:pt x="1221" y="595"/>
                    </a:lnTo>
                    <a:lnTo>
                      <a:pt x="1221" y="595"/>
                    </a:lnTo>
                    <a:lnTo>
                      <a:pt x="1218" y="598"/>
                    </a:lnTo>
                    <a:lnTo>
                      <a:pt x="1218" y="598"/>
                    </a:lnTo>
                    <a:lnTo>
                      <a:pt x="1218" y="600"/>
                    </a:lnTo>
                    <a:lnTo>
                      <a:pt x="1218" y="600"/>
                    </a:lnTo>
                    <a:lnTo>
                      <a:pt x="1218" y="603"/>
                    </a:lnTo>
                    <a:lnTo>
                      <a:pt x="1216" y="603"/>
                    </a:lnTo>
                    <a:lnTo>
                      <a:pt x="1216" y="603"/>
                    </a:lnTo>
                    <a:lnTo>
                      <a:pt x="1216" y="605"/>
                    </a:lnTo>
                    <a:lnTo>
                      <a:pt x="1216" y="605"/>
                    </a:lnTo>
                    <a:lnTo>
                      <a:pt x="1216" y="607"/>
                    </a:lnTo>
                    <a:lnTo>
                      <a:pt x="1223" y="610"/>
                    </a:lnTo>
                    <a:lnTo>
                      <a:pt x="1223" y="610"/>
                    </a:lnTo>
                    <a:close/>
                    <a:moveTo>
                      <a:pt x="1230" y="588"/>
                    </a:moveTo>
                    <a:lnTo>
                      <a:pt x="1230" y="588"/>
                    </a:lnTo>
                    <a:lnTo>
                      <a:pt x="1233" y="588"/>
                    </a:lnTo>
                    <a:lnTo>
                      <a:pt x="1233" y="586"/>
                    </a:lnTo>
                    <a:lnTo>
                      <a:pt x="1233" y="586"/>
                    </a:lnTo>
                    <a:lnTo>
                      <a:pt x="1233" y="586"/>
                    </a:lnTo>
                    <a:lnTo>
                      <a:pt x="1233" y="584"/>
                    </a:lnTo>
                    <a:lnTo>
                      <a:pt x="1233" y="584"/>
                    </a:lnTo>
                    <a:lnTo>
                      <a:pt x="1235" y="581"/>
                    </a:lnTo>
                    <a:lnTo>
                      <a:pt x="1235" y="581"/>
                    </a:lnTo>
                    <a:lnTo>
                      <a:pt x="1235" y="579"/>
                    </a:lnTo>
                    <a:lnTo>
                      <a:pt x="1235" y="579"/>
                    </a:lnTo>
                    <a:lnTo>
                      <a:pt x="1235" y="579"/>
                    </a:lnTo>
                    <a:lnTo>
                      <a:pt x="1235" y="577"/>
                    </a:lnTo>
                    <a:lnTo>
                      <a:pt x="1237" y="577"/>
                    </a:lnTo>
                    <a:lnTo>
                      <a:pt x="1237" y="574"/>
                    </a:lnTo>
                    <a:lnTo>
                      <a:pt x="1237" y="574"/>
                    </a:lnTo>
                    <a:lnTo>
                      <a:pt x="1230" y="572"/>
                    </a:lnTo>
                    <a:lnTo>
                      <a:pt x="1228" y="572"/>
                    </a:lnTo>
                    <a:lnTo>
                      <a:pt x="1228" y="574"/>
                    </a:lnTo>
                    <a:lnTo>
                      <a:pt x="1228" y="574"/>
                    </a:lnTo>
                    <a:lnTo>
                      <a:pt x="1228" y="574"/>
                    </a:lnTo>
                    <a:lnTo>
                      <a:pt x="1228" y="577"/>
                    </a:lnTo>
                    <a:lnTo>
                      <a:pt x="1228" y="577"/>
                    </a:lnTo>
                    <a:lnTo>
                      <a:pt x="1228" y="579"/>
                    </a:lnTo>
                    <a:lnTo>
                      <a:pt x="1225" y="579"/>
                    </a:lnTo>
                    <a:lnTo>
                      <a:pt x="1225" y="579"/>
                    </a:lnTo>
                    <a:lnTo>
                      <a:pt x="1225" y="581"/>
                    </a:lnTo>
                    <a:lnTo>
                      <a:pt x="1225" y="581"/>
                    </a:lnTo>
                    <a:lnTo>
                      <a:pt x="1225" y="584"/>
                    </a:lnTo>
                    <a:lnTo>
                      <a:pt x="1225" y="584"/>
                    </a:lnTo>
                    <a:lnTo>
                      <a:pt x="1223" y="586"/>
                    </a:lnTo>
                    <a:lnTo>
                      <a:pt x="1223" y="586"/>
                    </a:lnTo>
                    <a:lnTo>
                      <a:pt x="1223" y="586"/>
                    </a:lnTo>
                    <a:lnTo>
                      <a:pt x="1230" y="588"/>
                    </a:lnTo>
                    <a:lnTo>
                      <a:pt x="1230" y="588"/>
                    </a:lnTo>
                    <a:close/>
                    <a:moveTo>
                      <a:pt x="1240" y="567"/>
                    </a:moveTo>
                    <a:lnTo>
                      <a:pt x="1240" y="567"/>
                    </a:lnTo>
                    <a:lnTo>
                      <a:pt x="1240" y="565"/>
                    </a:lnTo>
                    <a:lnTo>
                      <a:pt x="1240" y="565"/>
                    </a:lnTo>
                    <a:lnTo>
                      <a:pt x="1240" y="562"/>
                    </a:lnTo>
                    <a:lnTo>
                      <a:pt x="1240" y="562"/>
                    </a:lnTo>
                    <a:lnTo>
                      <a:pt x="1242" y="562"/>
                    </a:lnTo>
                    <a:lnTo>
                      <a:pt x="1242" y="560"/>
                    </a:lnTo>
                    <a:lnTo>
                      <a:pt x="1242" y="560"/>
                    </a:lnTo>
                    <a:lnTo>
                      <a:pt x="1242" y="558"/>
                    </a:lnTo>
                    <a:lnTo>
                      <a:pt x="1242" y="558"/>
                    </a:lnTo>
                    <a:lnTo>
                      <a:pt x="1242" y="558"/>
                    </a:lnTo>
                    <a:lnTo>
                      <a:pt x="1242" y="555"/>
                    </a:lnTo>
                    <a:lnTo>
                      <a:pt x="1242" y="555"/>
                    </a:lnTo>
                    <a:lnTo>
                      <a:pt x="1244" y="553"/>
                    </a:lnTo>
                    <a:lnTo>
                      <a:pt x="1244" y="553"/>
                    </a:lnTo>
                    <a:lnTo>
                      <a:pt x="1244" y="553"/>
                    </a:lnTo>
                    <a:lnTo>
                      <a:pt x="1244" y="550"/>
                    </a:lnTo>
                    <a:lnTo>
                      <a:pt x="1237" y="548"/>
                    </a:lnTo>
                    <a:lnTo>
                      <a:pt x="1237" y="550"/>
                    </a:lnTo>
                    <a:lnTo>
                      <a:pt x="1235" y="550"/>
                    </a:lnTo>
                    <a:lnTo>
                      <a:pt x="1235" y="550"/>
                    </a:lnTo>
                    <a:lnTo>
                      <a:pt x="1235" y="553"/>
                    </a:lnTo>
                    <a:lnTo>
                      <a:pt x="1235" y="553"/>
                    </a:lnTo>
                    <a:lnTo>
                      <a:pt x="1235" y="555"/>
                    </a:lnTo>
                    <a:lnTo>
                      <a:pt x="1235" y="555"/>
                    </a:lnTo>
                    <a:lnTo>
                      <a:pt x="1235" y="555"/>
                    </a:lnTo>
                    <a:lnTo>
                      <a:pt x="1235" y="558"/>
                    </a:lnTo>
                    <a:lnTo>
                      <a:pt x="1235" y="558"/>
                    </a:lnTo>
                    <a:lnTo>
                      <a:pt x="1233" y="560"/>
                    </a:lnTo>
                    <a:lnTo>
                      <a:pt x="1233" y="560"/>
                    </a:lnTo>
                    <a:lnTo>
                      <a:pt x="1233" y="560"/>
                    </a:lnTo>
                    <a:lnTo>
                      <a:pt x="1233" y="562"/>
                    </a:lnTo>
                    <a:lnTo>
                      <a:pt x="1233" y="562"/>
                    </a:lnTo>
                    <a:lnTo>
                      <a:pt x="1233" y="565"/>
                    </a:lnTo>
                    <a:lnTo>
                      <a:pt x="1233" y="565"/>
                    </a:lnTo>
                    <a:lnTo>
                      <a:pt x="1240" y="567"/>
                    </a:lnTo>
                    <a:lnTo>
                      <a:pt x="1240" y="567"/>
                    </a:lnTo>
                    <a:close/>
                    <a:moveTo>
                      <a:pt x="1247" y="543"/>
                    </a:moveTo>
                    <a:lnTo>
                      <a:pt x="1247" y="543"/>
                    </a:lnTo>
                    <a:lnTo>
                      <a:pt x="1247" y="541"/>
                    </a:lnTo>
                    <a:lnTo>
                      <a:pt x="1247" y="541"/>
                    </a:lnTo>
                    <a:lnTo>
                      <a:pt x="1247" y="539"/>
                    </a:lnTo>
                    <a:lnTo>
                      <a:pt x="1247" y="539"/>
                    </a:lnTo>
                    <a:lnTo>
                      <a:pt x="1247" y="539"/>
                    </a:lnTo>
                    <a:lnTo>
                      <a:pt x="1247" y="536"/>
                    </a:lnTo>
                    <a:lnTo>
                      <a:pt x="1247" y="536"/>
                    </a:lnTo>
                    <a:lnTo>
                      <a:pt x="1249" y="536"/>
                    </a:lnTo>
                    <a:lnTo>
                      <a:pt x="1249" y="534"/>
                    </a:lnTo>
                    <a:lnTo>
                      <a:pt x="1249" y="534"/>
                    </a:lnTo>
                    <a:lnTo>
                      <a:pt x="1249" y="531"/>
                    </a:lnTo>
                    <a:lnTo>
                      <a:pt x="1249" y="531"/>
                    </a:lnTo>
                    <a:lnTo>
                      <a:pt x="1249" y="531"/>
                    </a:lnTo>
                    <a:lnTo>
                      <a:pt x="1249" y="529"/>
                    </a:lnTo>
                    <a:lnTo>
                      <a:pt x="1249" y="529"/>
                    </a:lnTo>
                    <a:lnTo>
                      <a:pt x="1249" y="529"/>
                    </a:lnTo>
                    <a:lnTo>
                      <a:pt x="1249" y="527"/>
                    </a:lnTo>
                    <a:lnTo>
                      <a:pt x="1242" y="527"/>
                    </a:lnTo>
                    <a:lnTo>
                      <a:pt x="1242" y="527"/>
                    </a:lnTo>
                    <a:lnTo>
                      <a:pt x="1242" y="527"/>
                    </a:lnTo>
                    <a:lnTo>
                      <a:pt x="1242" y="529"/>
                    </a:lnTo>
                    <a:lnTo>
                      <a:pt x="1242" y="529"/>
                    </a:lnTo>
                    <a:lnTo>
                      <a:pt x="1242" y="529"/>
                    </a:lnTo>
                    <a:lnTo>
                      <a:pt x="1240" y="531"/>
                    </a:lnTo>
                    <a:lnTo>
                      <a:pt x="1240" y="531"/>
                    </a:lnTo>
                    <a:lnTo>
                      <a:pt x="1240" y="531"/>
                    </a:lnTo>
                    <a:lnTo>
                      <a:pt x="1240" y="534"/>
                    </a:lnTo>
                    <a:lnTo>
                      <a:pt x="1240" y="534"/>
                    </a:lnTo>
                    <a:lnTo>
                      <a:pt x="1240" y="536"/>
                    </a:lnTo>
                    <a:lnTo>
                      <a:pt x="1240" y="536"/>
                    </a:lnTo>
                    <a:lnTo>
                      <a:pt x="1240" y="536"/>
                    </a:lnTo>
                    <a:lnTo>
                      <a:pt x="1240" y="539"/>
                    </a:lnTo>
                    <a:lnTo>
                      <a:pt x="1240" y="539"/>
                    </a:lnTo>
                    <a:lnTo>
                      <a:pt x="1240" y="539"/>
                    </a:lnTo>
                    <a:lnTo>
                      <a:pt x="1240" y="541"/>
                    </a:lnTo>
                    <a:lnTo>
                      <a:pt x="1237" y="541"/>
                    </a:lnTo>
                    <a:lnTo>
                      <a:pt x="1247" y="543"/>
                    </a:lnTo>
                    <a:lnTo>
                      <a:pt x="1247" y="543"/>
                    </a:lnTo>
                    <a:close/>
                    <a:moveTo>
                      <a:pt x="1252" y="520"/>
                    </a:moveTo>
                    <a:lnTo>
                      <a:pt x="1252" y="520"/>
                    </a:lnTo>
                    <a:lnTo>
                      <a:pt x="1252" y="517"/>
                    </a:lnTo>
                    <a:lnTo>
                      <a:pt x="1252" y="517"/>
                    </a:lnTo>
                    <a:lnTo>
                      <a:pt x="1252" y="517"/>
                    </a:lnTo>
                    <a:lnTo>
                      <a:pt x="1252" y="515"/>
                    </a:lnTo>
                    <a:lnTo>
                      <a:pt x="1252" y="515"/>
                    </a:lnTo>
                    <a:lnTo>
                      <a:pt x="1252" y="515"/>
                    </a:lnTo>
                    <a:lnTo>
                      <a:pt x="1252" y="512"/>
                    </a:lnTo>
                    <a:lnTo>
                      <a:pt x="1252" y="512"/>
                    </a:lnTo>
                    <a:lnTo>
                      <a:pt x="1252" y="512"/>
                    </a:lnTo>
                    <a:lnTo>
                      <a:pt x="1252" y="510"/>
                    </a:lnTo>
                    <a:lnTo>
                      <a:pt x="1252" y="510"/>
                    </a:lnTo>
                    <a:lnTo>
                      <a:pt x="1252" y="508"/>
                    </a:lnTo>
                    <a:lnTo>
                      <a:pt x="1252" y="508"/>
                    </a:lnTo>
                    <a:lnTo>
                      <a:pt x="1252" y="508"/>
                    </a:lnTo>
                    <a:lnTo>
                      <a:pt x="1252" y="505"/>
                    </a:lnTo>
                    <a:lnTo>
                      <a:pt x="1252" y="505"/>
                    </a:lnTo>
                    <a:lnTo>
                      <a:pt x="1252" y="505"/>
                    </a:lnTo>
                    <a:lnTo>
                      <a:pt x="1252" y="503"/>
                    </a:lnTo>
                    <a:lnTo>
                      <a:pt x="1252" y="503"/>
                    </a:lnTo>
                    <a:lnTo>
                      <a:pt x="1244" y="503"/>
                    </a:lnTo>
                    <a:lnTo>
                      <a:pt x="1244" y="503"/>
                    </a:lnTo>
                    <a:lnTo>
                      <a:pt x="1244" y="505"/>
                    </a:lnTo>
                    <a:lnTo>
                      <a:pt x="1244" y="505"/>
                    </a:lnTo>
                    <a:lnTo>
                      <a:pt x="1244" y="505"/>
                    </a:lnTo>
                    <a:lnTo>
                      <a:pt x="1244" y="508"/>
                    </a:lnTo>
                    <a:lnTo>
                      <a:pt x="1244" y="508"/>
                    </a:lnTo>
                    <a:lnTo>
                      <a:pt x="1244" y="508"/>
                    </a:lnTo>
                    <a:lnTo>
                      <a:pt x="1244" y="510"/>
                    </a:lnTo>
                    <a:lnTo>
                      <a:pt x="1244" y="510"/>
                    </a:lnTo>
                    <a:lnTo>
                      <a:pt x="1244" y="510"/>
                    </a:lnTo>
                    <a:lnTo>
                      <a:pt x="1244" y="512"/>
                    </a:lnTo>
                    <a:lnTo>
                      <a:pt x="1244" y="512"/>
                    </a:lnTo>
                    <a:lnTo>
                      <a:pt x="1244" y="512"/>
                    </a:lnTo>
                    <a:lnTo>
                      <a:pt x="1244" y="515"/>
                    </a:lnTo>
                    <a:lnTo>
                      <a:pt x="1244" y="515"/>
                    </a:lnTo>
                    <a:lnTo>
                      <a:pt x="1242" y="515"/>
                    </a:lnTo>
                    <a:lnTo>
                      <a:pt x="1242" y="517"/>
                    </a:lnTo>
                    <a:lnTo>
                      <a:pt x="1242" y="517"/>
                    </a:lnTo>
                    <a:lnTo>
                      <a:pt x="1242" y="517"/>
                    </a:lnTo>
                    <a:lnTo>
                      <a:pt x="1242" y="517"/>
                    </a:lnTo>
                    <a:lnTo>
                      <a:pt x="1252" y="520"/>
                    </a:lnTo>
                    <a:lnTo>
                      <a:pt x="1252" y="520"/>
                    </a:lnTo>
                    <a:close/>
                    <a:moveTo>
                      <a:pt x="1252" y="496"/>
                    </a:moveTo>
                    <a:lnTo>
                      <a:pt x="1252" y="493"/>
                    </a:lnTo>
                    <a:lnTo>
                      <a:pt x="1252" y="493"/>
                    </a:lnTo>
                    <a:lnTo>
                      <a:pt x="1252" y="493"/>
                    </a:lnTo>
                    <a:lnTo>
                      <a:pt x="1252" y="491"/>
                    </a:lnTo>
                    <a:lnTo>
                      <a:pt x="1252" y="491"/>
                    </a:lnTo>
                    <a:lnTo>
                      <a:pt x="1252" y="491"/>
                    </a:lnTo>
                    <a:lnTo>
                      <a:pt x="1252" y="489"/>
                    </a:lnTo>
                    <a:lnTo>
                      <a:pt x="1252" y="489"/>
                    </a:lnTo>
                    <a:lnTo>
                      <a:pt x="1252" y="489"/>
                    </a:lnTo>
                    <a:lnTo>
                      <a:pt x="1252" y="486"/>
                    </a:lnTo>
                    <a:lnTo>
                      <a:pt x="1252" y="486"/>
                    </a:lnTo>
                    <a:lnTo>
                      <a:pt x="1252" y="486"/>
                    </a:lnTo>
                    <a:lnTo>
                      <a:pt x="1252" y="484"/>
                    </a:lnTo>
                    <a:lnTo>
                      <a:pt x="1252" y="484"/>
                    </a:lnTo>
                    <a:lnTo>
                      <a:pt x="1252" y="484"/>
                    </a:lnTo>
                    <a:lnTo>
                      <a:pt x="1252" y="482"/>
                    </a:lnTo>
                    <a:lnTo>
                      <a:pt x="1252" y="482"/>
                    </a:lnTo>
                    <a:lnTo>
                      <a:pt x="1252" y="482"/>
                    </a:lnTo>
                    <a:lnTo>
                      <a:pt x="1252" y="479"/>
                    </a:lnTo>
                    <a:lnTo>
                      <a:pt x="1252" y="479"/>
                    </a:lnTo>
                    <a:lnTo>
                      <a:pt x="1252" y="479"/>
                    </a:lnTo>
                    <a:lnTo>
                      <a:pt x="1244" y="479"/>
                    </a:lnTo>
                    <a:lnTo>
                      <a:pt x="1244" y="479"/>
                    </a:lnTo>
                    <a:lnTo>
                      <a:pt x="1244" y="482"/>
                    </a:lnTo>
                    <a:lnTo>
                      <a:pt x="1244" y="482"/>
                    </a:lnTo>
                    <a:lnTo>
                      <a:pt x="1244" y="482"/>
                    </a:lnTo>
                    <a:lnTo>
                      <a:pt x="1244" y="484"/>
                    </a:lnTo>
                    <a:lnTo>
                      <a:pt x="1244" y="484"/>
                    </a:lnTo>
                    <a:lnTo>
                      <a:pt x="1244" y="484"/>
                    </a:lnTo>
                    <a:lnTo>
                      <a:pt x="1244" y="486"/>
                    </a:lnTo>
                    <a:lnTo>
                      <a:pt x="1244" y="486"/>
                    </a:lnTo>
                    <a:lnTo>
                      <a:pt x="1244" y="486"/>
                    </a:lnTo>
                    <a:lnTo>
                      <a:pt x="1244" y="489"/>
                    </a:lnTo>
                    <a:lnTo>
                      <a:pt x="1244" y="489"/>
                    </a:lnTo>
                    <a:lnTo>
                      <a:pt x="1244" y="489"/>
                    </a:lnTo>
                    <a:lnTo>
                      <a:pt x="1244" y="489"/>
                    </a:lnTo>
                    <a:lnTo>
                      <a:pt x="1244" y="491"/>
                    </a:lnTo>
                    <a:lnTo>
                      <a:pt x="1244" y="491"/>
                    </a:lnTo>
                    <a:lnTo>
                      <a:pt x="1244" y="491"/>
                    </a:lnTo>
                    <a:lnTo>
                      <a:pt x="1244" y="493"/>
                    </a:lnTo>
                    <a:lnTo>
                      <a:pt x="1244" y="493"/>
                    </a:lnTo>
                    <a:lnTo>
                      <a:pt x="1244" y="493"/>
                    </a:lnTo>
                    <a:lnTo>
                      <a:pt x="1244" y="496"/>
                    </a:lnTo>
                    <a:lnTo>
                      <a:pt x="1252" y="496"/>
                    </a:lnTo>
                    <a:lnTo>
                      <a:pt x="1252" y="496"/>
                    </a:lnTo>
                    <a:close/>
                    <a:moveTo>
                      <a:pt x="1249" y="470"/>
                    </a:moveTo>
                    <a:lnTo>
                      <a:pt x="1249" y="470"/>
                    </a:lnTo>
                    <a:lnTo>
                      <a:pt x="1249" y="470"/>
                    </a:lnTo>
                    <a:lnTo>
                      <a:pt x="1249" y="467"/>
                    </a:lnTo>
                    <a:lnTo>
                      <a:pt x="1249" y="467"/>
                    </a:lnTo>
                    <a:lnTo>
                      <a:pt x="1249" y="467"/>
                    </a:lnTo>
                    <a:lnTo>
                      <a:pt x="1249" y="465"/>
                    </a:lnTo>
                    <a:lnTo>
                      <a:pt x="1249" y="465"/>
                    </a:lnTo>
                    <a:lnTo>
                      <a:pt x="1249" y="465"/>
                    </a:lnTo>
                    <a:lnTo>
                      <a:pt x="1249" y="463"/>
                    </a:lnTo>
                    <a:lnTo>
                      <a:pt x="1249" y="463"/>
                    </a:lnTo>
                    <a:lnTo>
                      <a:pt x="1249" y="463"/>
                    </a:lnTo>
                    <a:lnTo>
                      <a:pt x="1249" y="460"/>
                    </a:lnTo>
                    <a:lnTo>
                      <a:pt x="1247" y="460"/>
                    </a:lnTo>
                    <a:lnTo>
                      <a:pt x="1247" y="460"/>
                    </a:lnTo>
                    <a:lnTo>
                      <a:pt x="1247" y="458"/>
                    </a:lnTo>
                    <a:lnTo>
                      <a:pt x="1247" y="458"/>
                    </a:lnTo>
                    <a:lnTo>
                      <a:pt x="1247" y="458"/>
                    </a:lnTo>
                    <a:lnTo>
                      <a:pt x="1247" y="456"/>
                    </a:lnTo>
                    <a:lnTo>
                      <a:pt x="1247" y="456"/>
                    </a:lnTo>
                    <a:lnTo>
                      <a:pt x="1247" y="456"/>
                    </a:lnTo>
                    <a:lnTo>
                      <a:pt x="1247" y="456"/>
                    </a:lnTo>
                    <a:lnTo>
                      <a:pt x="1237" y="458"/>
                    </a:lnTo>
                    <a:lnTo>
                      <a:pt x="1240" y="458"/>
                    </a:lnTo>
                    <a:lnTo>
                      <a:pt x="1240" y="458"/>
                    </a:lnTo>
                    <a:lnTo>
                      <a:pt x="1240" y="458"/>
                    </a:lnTo>
                    <a:lnTo>
                      <a:pt x="1240" y="460"/>
                    </a:lnTo>
                    <a:lnTo>
                      <a:pt x="1240" y="460"/>
                    </a:lnTo>
                    <a:lnTo>
                      <a:pt x="1240" y="460"/>
                    </a:lnTo>
                    <a:lnTo>
                      <a:pt x="1240" y="463"/>
                    </a:lnTo>
                    <a:lnTo>
                      <a:pt x="1240" y="463"/>
                    </a:lnTo>
                    <a:lnTo>
                      <a:pt x="1240" y="463"/>
                    </a:lnTo>
                    <a:lnTo>
                      <a:pt x="1240" y="465"/>
                    </a:lnTo>
                    <a:lnTo>
                      <a:pt x="1240" y="465"/>
                    </a:lnTo>
                    <a:lnTo>
                      <a:pt x="1240" y="465"/>
                    </a:lnTo>
                    <a:lnTo>
                      <a:pt x="1242" y="467"/>
                    </a:lnTo>
                    <a:lnTo>
                      <a:pt x="1242" y="467"/>
                    </a:lnTo>
                    <a:lnTo>
                      <a:pt x="1242" y="467"/>
                    </a:lnTo>
                    <a:lnTo>
                      <a:pt x="1242" y="467"/>
                    </a:lnTo>
                    <a:lnTo>
                      <a:pt x="1242" y="470"/>
                    </a:lnTo>
                    <a:lnTo>
                      <a:pt x="1242" y="470"/>
                    </a:lnTo>
                    <a:lnTo>
                      <a:pt x="1242" y="470"/>
                    </a:lnTo>
                    <a:lnTo>
                      <a:pt x="1242" y="472"/>
                    </a:lnTo>
                    <a:lnTo>
                      <a:pt x="1242" y="472"/>
                    </a:lnTo>
                    <a:lnTo>
                      <a:pt x="1249" y="470"/>
                    </a:lnTo>
                    <a:lnTo>
                      <a:pt x="1249" y="470"/>
                    </a:lnTo>
                    <a:close/>
                    <a:moveTo>
                      <a:pt x="1244" y="446"/>
                    </a:moveTo>
                    <a:lnTo>
                      <a:pt x="1242" y="446"/>
                    </a:lnTo>
                    <a:lnTo>
                      <a:pt x="1242" y="446"/>
                    </a:lnTo>
                    <a:lnTo>
                      <a:pt x="1242" y="446"/>
                    </a:lnTo>
                    <a:lnTo>
                      <a:pt x="1242" y="444"/>
                    </a:lnTo>
                    <a:lnTo>
                      <a:pt x="1242" y="444"/>
                    </a:lnTo>
                    <a:lnTo>
                      <a:pt x="1242" y="444"/>
                    </a:lnTo>
                    <a:lnTo>
                      <a:pt x="1242" y="441"/>
                    </a:lnTo>
                    <a:lnTo>
                      <a:pt x="1242" y="441"/>
                    </a:lnTo>
                    <a:lnTo>
                      <a:pt x="1240" y="441"/>
                    </a:lnTo>
                    <a:lnTo>
                      <a:pt x="1240" y="439"/>
                    </a:lnTo>
                    <a:lnTo>
                      <a:pt x="1240" y="439"/>
                    </a:lnTo>
                    <a:lnTo>
                      <a:pt x="1240" y="439"/>
                    </a:lnTo>
                    <a:lnTo>
                      <a:pt x="1240" y="437"/>
                    </a:lnTo>
                    <a:lnTo>
                      <a:pt x="1240" y="437"/>
                    </a:lnTo>
                    <a:lnTo>
                      <a:pt x="1240" y="437"/>
                    </a:lnTo>
                    <a:lnTo>
                      <a:pt x="1237" y="434"/>
                    </a:lnTo>
                    <a:lnTo>
                      <a:pt x="1237" y="434"/>
                    </a:lnTo>
                    <a:lnTo>
                      <a:pt x="1237" y="434"/>
                    </a:lnTo>
                    <a:lnTo>
                      <a:pt x="1237" y="432"/>
                    </a:lnTo>
                    <a:lnTo>
                      <a:pt x="1237" y="432"/>
                    </a:lnTo>
                    <a:lnTo>
                      <a:pt x="1237" y="432"/>
                    </a:lnTo>
                    <a:lnTo>
                      <a:pt x="1230" y="434"/>
                    </a:lnTo>
                    <a:lnTo>
                      <a:pt x="1230" y="437"/>
                    </a:lnTo>
                    <a:lnTo>
                      <a:pt x="1230" y="437"/>
                    </a:lnTo>
                    <a:lnTo>
                      <a:pt x="1230" y="437"/>
                    </a:lnTo>
                    <a:lnTo>
                      <a:pt x="1230" y="437"/>
                    </a:lnTo>
                    <a:lnTo>
                      <a:pt x="1230" y="439"/>
                    </a:lnTo>
                    <a:lnTo>
                      <a:pt x="1230" y="439"/>
                    </a:lnTo>
                    <a:lnTo>
                      <a:pt x="1233" y="439"/>
                    </a:lnTo>
                    <a:lnTo>
                      <a:pt x="1233" y="441"/>
                    </a:lnTo>
                    <a:lnTo>
                      <a:pt x="1233" y="441"/>
                    </a:lnTo>
                    <a:lnTo>
                      <a:pt x="1233" y="441"/>
                    </a:lnTo>
                    <a:lnTo>
                      <a:pt x="1233" y="444"/>
                    </a:lnTo>
                    <a:lnTo>
                      <a:pt x="1233" y="444"/>
                    </a:lnTo>
                    <a:lnTo>
                      <a:pt x="1233" y="444"/>
                    </a:lnTo>
                    <a:lnTo>
                      <a:pt x="1235" y="446"/>
                    </a:lnTo>
                    <a:lnTo>
                      <a:pt x="1235" y="446"/>
                    </a:lnTo>
                    <a:lnTo>
                      <a:pt x="1235" y="446"/>
                    </a:lnTo>
                    <a:lnTo>
                      <a:pt x="1235" y="446"/>
                    </a:lnTo>
                    <a:lnTo>
                      <a:pt x="1235" y="448"/>
                    </a:lnTo>
                    <a:lnTo>
                      <a:pt x="1235" y="448"/>
                    </a:lnTo>
                    <a:lnTo>
                      <a:pt x="1235" y="448"/>
                    </a:lnTo>
                    <a:lnTo>
                      <a:pt x="1235" y="448"/>
                    </a:lnTo>
                    <a:lnTo>
                      <a:pt x="1244" y="446"/>
                    </a:lnTo>
                    <a:lnTo>
                      <a:pt x="1244" y="446"/>
                    </a:lnTo>
                    <a:close/>
                    <a:moveTo>
                      <a:pt x="1233" y="425"/>
                    </a:moveTo>
                    <a:lnTo>
                      <a:pt x="1233" y="425"/>
                    </a:lnTo>
                    <a:lnTo>
                      <a:pt x="1233" y="422"/>
                    </a:lnTo>
                    <a:lnTo>
                      <a:pt x="1233" y="422"/>
                    </a:lnTo>
                    <a:lnTo>
                      <a:pt x="1230" y="422"/>
                    </a:lnTo>
                    <a:lnTo>
                      <a:pt x="1230" y="420"/>
                    </a:lnTo>
                    <a:lnTo>
                      <a:pt x="1230" y="420"/>
                    </a:lnTo>
                    <a:lnTo>
                      <a:pt x="1230" y="420"/>
                    </a:lnTo>
                    <a:lnTo>
                      <a:pt x="1230" y="420"/>
                    </a:lnTo>
                    <a:lnTo>
                      <a:pt x="1228" y="418"/>
                    </a:lnTo>
                    <a:lnTo>
                      <a:pt x="1228" y="418"/>
                    </a:lnTo>
                    <a:lnTo>
                      <a:pt x="1228" y="418"/>
                    </a:lnTo>
                    <a:lnTo>
                      <a:pt x="1228" y="415"/>
                    </a:lnTo>
                    <a:lnTo>
                      <a:pt x="1228" y="415"/>
                    </a:lnTo>
                    <a:lnTo>
                      <a:pt x="1225" y="415"/>
                    </a:lnTo>
                    <a:lnTo>
                      <a:pt x="1225" y="413"/>
                    </a:lnTo>
                    <a:lnTo>
                      <a:pt x="1225" y="413"/>
                    </a:lnTo>
                    <a:lnTo>
                      <a:pt x="1225" y="413"/>
                    </a:lnTo>
                    <a:lnTo>
                      <a:pt x="1223" y="410"/>
                    </a:lnTo>
                    <a:lnTo>
                      <a:pt x="1223" y="410"/>
                    </a:lnTo>
                    <a:lnTo>
                      <a:pt x="1218" y="415"/>
                    </a:lnTo>
                    <a:lnTo>
                      <a:pt x="1218" y="415"/>
                    </a:lnTo>
                    <a:lnTo>
                      <a:pt x="1218" y="418"/>
                    </a:lnTo>
                    <a:lnTo>
                      <a:pt x="1218" y="418"/>
                    </a:lnTo>
                    <a:lnTo>
                      <a:pt x="1218" y="418"/>
                    </a:lnTo>
                    <a:lnTo>
                      <a:pt x="1218" y="418"/>
                    </a:lnTo>
                    <a:lnTo>
                      <a:pt x="1221" y="420"/>
                    </a:lnTo>
                    <a:lnTo>
                      <a:pt x="1221" y="420"/>
                    </a:lnTo>
                    <a:lnTo>
                      <a:pt x="1221" y="420"/>
                    </a:lnTo>
                    <a:lnTo>
                      <a:pt x="1221" y="422"/>
                    </a:lnTo>
                    <a:lnTo>
                      <a:pt x="1221" y="422"/>
                    </a:lnTo>
                    <a:lnTo>
                      <a:pt x="1223" y="422"/>
                    </a:lnTo>
                    <a:lnTo>
                      <a:pt x="1223" y="425"/>
                    </a:lnTo>
                    <a:lnTo>
                      <a:pt x="1223" y="425"/>
                    </a:lnTo>
                    <a:lnTo>
                      <a:pt x="1223" y="425"/>
                    </a:lnTo>
                    <a:lnTo>
                      <a:pt x="1223" y="427"/>
                    </a:lnTo>
                    <a:lnTo>
                      <a:pt x="1225" y="427"/>
                    </a:lnTo>
                    <a:lnTo>
                      <a:pt x="1225" y="427"/>
                    </a:lnTo>
                    <a:lnTo>
                      <a:pt x="1225" y="427"/>
                    </a:lnTo>
                    <a:lnTo>
                      <a:pt x="1225" y="429"/>
                    </a:lnTo>
                    <a:lnTo>
                      <a:pt x="1233" y="425"/>
                    </a:lnTo>
                    <a:lnTo>
                      <a:pt x="1233" y="425"/>
                    </a:lnTo>
                    <a:close/>
                    <a:moveTo>
                      <a:pt x="1218" y="403"/>
                    </a:moveTo>
                    <a:lnTo>
                      <a:pt x="1218" y="403"/>
                    </a:lnTo>
                    <a:lnTo>
                      <a:pt x="1218" y="403"/>
                    </a:lnTo>
                    <a:lnTo>
                      <a:pt x="1218" y="401"/>
                    </a:lnTo>
                    <a:lnTo>
                      <a:pt x="1216" y="401"/>
                    </a:lnTo>
                    <a:lnTo>
                      <a:pt x="1216" y="401"/>
                    </a:lnTo>
                    <a:lnTo>
                      <a:pt x="1216" y="399"/>
                    </a:lnTo>
                    <a:lnTo>
                      <a:pt x="1214" y="399"/>
                    </a:lnTo>
                    <a:lnTo>
                      <a:pt x="1214" y="399"/>
                    </a:lnTo>
                    <a:lnTo>
                      <a:pt x="1214" y="399"/>
                    </a:lnTo>
                    <a:lnTo>
                      <a:pt x="1214" y="396"/>
                    </a:lnTo>
                    <a:lnTo>
                      <a:pt x="1211" y="396"/>
                    </a:lnTo>
                    <a:lnTo>
                      <a:pt x="1211" y="396"/>
                    </a:lnTo>
                    <a:lnTo>
                      <a:pt x="1211" y="394"/>
                    </a:lnTo>
                    <a:lnTo>
                      <a:pt x="1211" y="394"/>
                    </a:lnTo>
                    <a:lnTo>
                      <a:pt x="1209" y="394"/>
                    </a:lnTo>
                    <a:lnTo>
                      <a:pt x="1209" y="391"/>
                    </a:lnTo>
                    <a:lnTo>
                      <a:pt x="1209" y="391"/>
                    </a:lnTo>
                    <a:lnTo>
                      <a:pt x="1202" y="396"/>
                    </a:lnTo>
                    <a:lnTo>
                      <a:pt x="1202" y="396"/>
                    </a:lnTo>
                    <a:lnTo>
                      <a:pt x="1204" y="399"/>
                    </a:lnTo>
                    <a:lnTo>
                      <a:pt x="1204" y="399"/>
                    </a:lnTo>
                    <a:lnTo>
                      <a:pt x="1204" y="399"/>
                    </a:lnTo>
                    <a:lnTo>
                      <a:pt x="1207" y="401"/>
                    </a:lnTo>
                    <a:lnTo>
                      <a:pt x="1207" y="401"/>
                    </a:lnTo>
                    <a:lnTo>
                      <a:pt x="1207" y="401"/>
                    </a:lnTo>
                    <a:lnTo>
                      <a:pt x="1207" y="403"/>
                    </a:lnTo>
                    <a:lnTo>
                      <a:pt x="1209" y="403"/>
                    </a:lnTo>
                    <a:lnTo>
                      <a:pt x="1209" y="403"/>
                    </a:lnTo>
                    <a:lnTo>
                      <a:pt x="1209" y="406"/>
                    </a:lnTo>
                    <a:lnTo>
                      <a:pt x="1209" y="406"/>
                    </a:lnTo>
                    <a:lnTo>
                      <a:pt x="1211" y="406"/>
                    </a:lnTo>
                    <a:lnTo>
                      <a:pt x="1211" y="406"/>
                    </a:lnTo>
                    <a:lnTo>
                      <a:pt x="1211" y="408"/>
                    </a:lnTo>
                    <a:lnTo>
                      <a:pt x="1211" y="408"/>
                    </a:lnTo>
                    <a:lnTo>
                      <a:pt x="1214" y="408"/>
                    </a:lnTo>
                    <a:lnTo>
                      <a:pt x="1218" y="403"/>
                    </a:lnTo>
                    <a:lnTo>
                      <a:pt x="1218" y="403"/>
                    </a:lnTo>
                    <a:close/>
                    <a:moveTo>
                      <a:pt x="1204" y="387"/>
                    </a:moveTo>
                    <a:lnTo>
                      <a:pt x="1202" y="382"/>
                    </a:lnTo>
                    <a:lnTo>
                      <a:pt x="1197" y="380"/>
                    </a:lnTo>
                    <a:lnTo>
                      <a:pt x="1195" y="375"/>
                    </a:lnTo>
                    <a:lnTo>
                      <a:pt x="1192" y="375"/>
                    </a:lnTo>
                    <a:lnTo>
                      <a:pt x="1185" y="380"/>
                    </a:lnTo>
                    <a:lnTo>
                      <a:pt x="1188" y="382"/>
                    </a:lnTo>
                    <a:lnTo>
                      <a:pt x="1192" y="384"/>
                    </a:lnTo>
                    <a:lnTo>
                      <a:pt x="1195" y="389"/>
                    </a:lnTo>
                    <a:lnTo>
                      <a:pt x="1197" y="391"/>
                    </a:lnTo>
                    <a:lnTo>
                      <a:pt x="1204" y="387"/>
                    </a:lnTo>
                    <a:lnTo>
                      <a:pt x="1204" y="387"/>
                    </a:lnTo>
                    <a:close/>
                    <a:moveTo>
                      <a:pt x="1185" y="368"/>
                    </a:moveTo>
                    <a:lnTo>
                      <a:pt x="1183" y="365"/>
                    </a:lnTo>
                    <a:lnTo>
                      <a:pt x="1178" y="363"/>
                    </a:lnTo>
                    <a:lnTo>
                      <a:pt x="1176" y="358"/>
                    </a:lnTo>
                    <a:lnTo>
                      <a:pt x="1173" y="358"/>
                    </a:lnTo>
                    <a:lnTo>
                      <a:pt x="1169" y="363"/>
                    </a:lnTo>
                    <a:lnTo>
                      <a:pt x="1171" y="365"/>
                    </a:lnTo>
                    <a:lnTo>
                      <a:pt x="1173" y="368"/>
                    </a:lnTo>
                    <a:lnTo>
                      <a:pt x="1178" y="370"/>
                    </a:lnTo>
                    <a:lnTo>
                      <a:pt x="1181" y="375"/>
                    </a:lnTo>
                    <a:lnTo>
                      <a:pt x="1185" y="368"/>
                    </a:lnTo>
                    <a:lnTo>
                      <a:pt x="1185" y="368"/>
                    </a:lnTo>
                    <a:close/>
                    <a:moveTo>
                      <a:pt x="1169" y="351"/>
                    </a:moveTo>
                    <a:lnTo>
                      <a:pt x="1169" y="351"/>
                    </a:lnTo>
                    <a:lnTo>
                      <a:pt x="1164" y="349"/>
                    </a:lnTo>
                    <a:lnTo>
                      <a:pt x="1159" y="346"/>
                    </a:lnTo>
                    <a:lnTo>
                      <a:pt x="1157" y="344"/>
                    </a:lnTo>
                    <a:lnTo>
                      <a:pt x="1155" y="342"/>
                    </a:lnTo>
                    <a:lnTo>
                      <a:pt x="1150" y="349"/>
                    </a:lnTo>
                    <a:lnTo>
                      <a:pt x="1152" y="349"/>
                    </a:lnTo>
                    <a:lnTo>
                      <a:pt x="1155" y="351"/>
                    </a:lnTo>
                    <a:lnTo>
                      <a:pt x="1159" y="356"/>
                    </a:lnTo>
                    <a:lnTo>
                      <a:pt x="1164" y="358"/>
                    </a:lnTo>
                    <a:lnTo>
                      <a:pt x="1164" y="358"/>
                    </a:lnTo>
                    <a:lnTo>
                      <a:pt x="1169" y="351"/>
                    </a:lnTo>
                    <a:lnTo>
                      <a:pt x="1169" y="351"/>
                    </a:lnTo>
                    <a:close/>
                    <a:moveTo>
                      <a:pt x="1150" y="337"/>
                    </a:moveTo>
                    <a:lnTo>
                      <a:pt x="1147" y="337"/>
                    </a:lnTo>
                    <a:lnTo>
                      <a:pt x="1145" y="335"/>
                    </a:lnTo>
                    <a:lnTo>
                      <a:pt x="1140" y="332"/>
                    </a:lnTo>
                    <a:lnTo>
                      <a:pt x="1136" y="327"/>
                    </a:lnTo>
                    <a:lnTo>
                      <a:pt x="1136" y="327"/>
                    </a:lnTo>
                    <a:lnTo>
                      <a:pt x="1131" y="335"/>
                    </a:lnTo>
                    <a:lnTo>
                      <a:pt x="1131" y="335"/>
                    </a:lnTo>
                    <a:lnTo>
                      <a:pt x="1136" y="337"/>
                    </a:lnTo>
                    <a:lnTo>
                      <a:pt x="1140" y="342"/>
                    </a:lnTo>
                    <a:lnTo>
                      <a:pt x="1143" y="344"/>
                    </a:lnTo>
                    <a:lnTo>
                      <a:pt x="1145" y="344"/>
                    </a:lnTo>
                    <a:lnTo>
                      <a:pt x="1150" y="337"/>
                    </a:lnTo>
                    <a:lnTo>
                      <a:pt x="1150" y="337"/>
                    </a:lnTo>
                    <a:close/>
                    <a:moveTo>
                      <a:pt x="1129" y="323"/>
                    </a:moveTo>
                    <a:lnTo>
                      <a:pt x="1129" y="323"/>
                    </a:lnTo>
                    <a:lnTo>
                      <a:pt x="1124" y="320"/>
                    </a:lnTo>
                    <a:lnTo>
                      <a:pt x="1119" y="318"/>
                    </a:lnTo>
                    <a:lnTo>
                      <a:pt x="1114" y="316"/>
                    </a:lnTo>
                    <a:lnTo>
                      <a:pt x="1114" y="316"/>
                    </a:lnTo>
                    <a:lnTo>
                      <a:pt x="1110" y="323"/>
                    </a:lnTo>
                    <a:lnTo>
                      <a:pt x="1112" y="323"/>
                    </a:lnTo>
                    <a:lnTo>
                      <a:pt x="1114" y="325"/>
                    </a:lnTo>
                    <a:lnTo>
                      <a:pt x="1119" y="327"/>
                    </a:lnTo>
                    <a:lnTo>
                      <a:pt x="1124" y="330"/>
                    </a:lnTo>
                    <a:lnTo>
                      <a:pt x="1124" y="330"/>
                    </a:lnTo>
                    <a:lnTo>
                      <a:pt x="1129" y="323"/>
                    </a:lnTo>
                    <a:lnTo>
                      <a:pt x="1129" y="323"/>
                    </a:lnTo>
                    <a:close/>
                    <a:moveTo>
                      <a:pt x="1107" y="311"/>
                    </a:moveTo>
                    <a:lnTo>
                      <a:pt x="1107" y="311"/>
                    </a:lnTo>
                    <a:lnTo>
                      <a:pt x="1102" y="308"/>
                    </a:lnTo>
                    <a:lnTo>
                      <a:pt x="1098" y="306"/>
                    </a:lnTo>
                    <a:lnTo>
                      <a:pt x="1093" y="304"/>
                    </a:lnTo>
                    <a:lnTo>
                      <a:pt x="1091" y="311"/>
                    </a:lnTo>
                    <a:lnTo>
                      <a:pt x="1093" y="313"/>
                    </a:lnTo>
                    <a:lnTo>
                      <a:pt x="1098" y="316"/>
                    </a:lnTo>
                    <a:lnTo>
                      <a:pt x="1102" y="318"/>
                    </a:lnTo>
                    <a:lnTo>
                      <a:pt x="1105" y="318"/>
                    </a:lnTo>
                    <a:lnTo>
                      <a:pt x="1107" y="311"/>
                    </a:lnTo>
                    <a:lnTo>
                      <a:pt x="1107" y="311"/>
                    </a:lnTo>
                    <a:close/>
                    <a:moveTo>
                      <a:pt x="1086" y="301"/>
                    </a:moveTo>
                    <a:lnTo>
                      <a:pt x="1084" y="299"/>
                    </a:lnTo>
                    <a:lnTo>
                      <a:pt x="1079" y="297"/>
                    </a:lnTo>
                    <a:lnTo>
                      <a:pt x="1074" y="294"/>
                    </a:lnTo>
                    <a:lnTo>
                      <a:pt x="1072" y="294"/>
                    </a:lnTo>
                    <a:lnTo>
                      <a:pt x="1067" y="301"/>
                    </a:lnTo>
                    <a:lnTo>
                      <a:pt x="1072" y="301"/>
                    </a:lnTo>
                    <a:lnTo>
                      <a:pt x="1076" y="304"/>
                    </a:lnTo>
                    <a:lnTo>
                      <a:pt x="1081" y="306"/>
                    </a:lnTo>
                    <a:lnTo>
                      <a:pt x="1084" y="308"/>
                    </a:lnTo>
                    <a:lnTo>
                      <a:pt x="1086" y="301"/>
                    </a:lnTo>
                    <a:lnTo>
                      <a:pt x="1086" y="301"/>
                    </a:lnTo>
                    <a:close/>
                    <a:moveTo>
                      <a:pt x="1065" y="289"/>
                    </a:moveTo>
                    <a:lnTo>
                      <a:pt x="1060" y="289"/>
                    </a:lnTo>
                    <a:lnTo>
                      <a:pt x="1055" y="287"/>
                    </a:lnTo>
                    <a:lnTo>
                      <a:pt x="1050" y="285"/>
                    </a:lnTo>
                    <a:lnTo>
                      <a:pt x="1048" y="285"/>
                    </a:lnTo>
                    <a:lnTo>
                      <a:pt x="1046" y="292"/>
                    </a:lnTo>
                    <a:lnTo>
                      <a:pt x="1048" y="292"/>
                    </a:lnTo>
                    <a:lnTo>
                      <a:pt x="1053" y="294"/>
                    </a:lnTo>
                    <a:lnTo>
                      <a:pt x="1058" y="297"/>
                    </a:lnTo>
                    <a:lnTo>
                      <a:pt x="1060" y="297"/>
                    </a:lnTo>
                    <a:lnTo>
                      <a:pt x="1065" y="289"/>
                    </a:lnTo>
                    <a:lnTo>
                      <a:pt x="1065" y="289"/>
                    </a:lnTo>
                    <a:close/>
                    <a:moveTo>
                      <a:pt x="1041" y="282"/>
                    </a:moveTo>
                    <a:lnTo>
                      <a:pt x="1036" y="280"/>
                    </a:lnTo>
                    <a:lnTo>
                      <a:pt x="1032" y="278"/>
                    </a:lnTo>
                    <a:lnTo>
                      <a:pt x="1027" y="275"/>
                    </a:lnTo>
                    <a:lnTo>
                      <a:pt x="1027" y="275"/>
                    </a:lnTo>
                    <a:lnTo>
                      <a:pt x="1024" y="285"/>
                    </a:lnTo>
                    <a:lnTo>
                      <a:pt x="1024" y="285"/>
                    </a:lnTo>
                    <a:lnTo>
                      <a:pt x="1029" y="285"/>
                    </a:lnTo>
                    <a:lnTo>
                      <a:pt x="1034" y="287"/>
                    </a:lnTo>
                    <a:lnTo>
                      <a:pt x="1039" y="289"/>
                    </a:lnTo>
                    <a:lnTo>
                      <a:pt x="1041" y="282"/>
                    </a:lnTo>
                    <a:lnTo>
                      <a:pt x="1041" y="282"/>
                    </a:lnTo>
                    <a:close/>
                    <a:moveTo>
                      <a:pt x="1017" y="273"/>
                    </a:moveTo>
                    <a:lnTo>
                      <a:pt x="1017" y="273"/>
                    </a:lnTo>
                    <a:lnTo>
                      <a:pt x="1013" y="270"/>
                    </a:lnTo>
                    <a:lnTo>
                      <a:pt x="1008" y="270"/>
                    </a:lnTo>
                    <a:lnTo>
                      <a:pt x="1003" y="268"/>
                    </a:lnTo>
                    <a:lnTo>
                      <a:pt x="1001" y="275"/>
                    </a:lnTo>
                    <a:lnTo>
                      <a:pt x="1006" y="278"/>
                    </a:lnTo>
                    <a:lnTo>
                      <a:pt x="1010" y="280"/>
                    </a:lnTo>
                    <a:lnTo>
                      <a:pt x="1015" y="280"/>
                    </a:lnTo>
                    <a:lnTo>
                      <a:pt x="1015" y="280"/>
                    </a:lnTo>
                    <a:lnTo>
                      <a:pt x="1017" y="273"/>
                    </a:lnTo>
                    <a:lnTo>
                      <a:pt x="1017" y="273"/>
                    </a:lnTo>
                    <a:close/>
                    <a:moveTo>
                      <a:pt x="996" y="266"/>
                    </a:moveTo>
                    <a:lnTo>
                      <a:pt x="991" y="266"/>
                    </a:lnTo>
                    <a:lnTo>
                      <a:pt x="987" y="263"/>
                    </a:lnTo>
                    <a:lnTo>
                      <a:pt x="982" y="263"/>
                    </a:lnTo>
                    <a:lnTo>
                      <a:pt x="979" y="263"/>
                    </a:lnTo>
                    <a:lnTo>
                      <a:pt x="977" y="270"/>
                    </a:lnTo>
                    <a:lnTo>
                      <a:pt x="979" y="270"/>
                    </a:lnTo>
                    <a:lnTo>
                      <a:pt x="984" y="273"/>
                    </a:lnTo>
                    <a:lnTo>
                      <a:pt x="989" y="273"/>
                    </a:lnTo>
                    <a:lnTo>
                      <a:pt x="994" y="275"/>
                    </a:lnTo>
                    <a:lnTo>
                      <a:pt x="996" y="266"/>
                    </a:lnTo>
                    <a:lnTo>
                      <a:pt x="996" y="266"/>
                    </a:lnTo>
                    <a:close/>
                    <a:moveTo>
                      <a:pt x="972" y="261"/>
                    </a:moveTo>
                    <a:lnTo>
                      <a:pt x="972" y="261"/>
                    </a:lnTo>
                    <a:lnTo>
                      <a:pt x="965" y="259"/>
                    </a:lnTo>
                    <a:lnTo>
                      <a:pt x="961" y="259"/>
                    </a:lnTo>
                    <a:lnTo>
                      <a:pt x="956" y="256"/>
                    </a:lnTo>
                    <a:lnTo>
                      <a:pt x="956" y="256"/>
                    </a:lnTo>
                    <a:lnTo>
                      <a:pt x="953" y="263"/>
                    </a:lnTo>
                    <a:lnTo>
                      <a:pt x="953" y="263"/>
                    </a:lnTo>
                    <a:lnTo>
                      <a:pt x="958" y="266"/>
                    </a:lnTo>
                    <a:lnTo>
                      <a:pt x="965" y="266"/>
                    </a:lnTo>
                    <a:lnTo>
                      <a:pt x="970" y="268"/>
                    </a:lnTo>
                    <a:lnTo>
                      <a:pt x="970" y="268"/>
                    </a:lnTo>
                    <a:lnTo>
                      <a:pt x="972" y="261"/>
                    </a:lnTo>
                    <a:lnTo>
                      <a:pt x="972" y="261"/>
                    </a:lnTo>
                    <a:close/>
                    <a:moveTo>
                      <a:pt x="949" y="254"/>
                    </a:moveTo>
                    <a:lnTo>
                      <a:pt x="946" y="254"/>
                    </a:lnTo>
                    <a:lnTo>
                      <a:pt x="939" y="254"/>
                    </a:lnTo>
                    <a:lnTo>
                      <a:pt x="935" y="251"/>
                    </a:lnTo>
                    <a:lnTo>
                      <a:pt x="932" y="251"/>
                    </a:lnTo>
                    <a:lnTo>
                      <a:pt x="930" y="259"/>
                    </a:lnTo>
                    <a:lnTo>
                      <a:pt x="932" y="261"/>
                    </a:lnTo>
                    <a:lnTo>
                      <a:pt x="939" y="261"/>
                    </a:lnTo>
                    <a:lnTo>
                      <a:pt x="944" y="263"/>
                    </a:lnTo>
                    <a:lnTo>
                      <a:pt x="946" y="263"/>
                    </a:lnTo>
                    <a:lnTo>
                      <a:pt x="949" y="254"/>
                    </a:lnTo>
                    <a:lnTo>
                      <a:pt x="949" y="254"/>
                    </a:lnTo>
                    <a:close/>
                    <a:moveTo>
                      <a:pt x="925" y="249"/>
                    </a:moveTo>
                    <a:lnTo>
                      <a:pt x="925" y="249"/>
                    </a:lnTo>
                    <a:lnTo>
                      <a:pt x="918" y="249"/>
                    </a:lnTo>
                    <a:lnTo>
                      <a:pt x="913" y="249"/>
                    </a:lnTo>
                    <a:lnTo>
                      <a:pt x="909" y="247"/>
                    </a:lnTo>
                    <a:lnTo>
                      <a:pt x="906" y="256"/>
                    </a:lnTo>
                    <a:lnTo>
                      <a:pt x="911" y="256"/>
                    </a:lnTo>
                    <a:lnTo>
                      <a:pt x="918" y="256"/>
                    </a:lnTo>
                    <a:lnTo>
                      <a:pt x="923" y="259"/>
                    </a:lnTo>
                    <a:lnTo>
                      <a:pt x="923" y="259"/>
                    </a:lnTo>
                    <a:lnTo>
                      <a:pt x="925" y="249"/>
                    </a:lnTo>
                    <a:lnTo>
                      <a:pt x="925" y="249"/>
                    </a:lnTo>
                    <a:close/>
                    <a:moveTo>
                      <a:pt x="901" y="247"/>
                    </a:moveTo>
                    <a:lnTo>
                      <a:pt x="897" y="247"/>
                    </a:lnTo>
                    <a:lnTo>
                      <a:pt x="892" y="244"/>
                    </a:lnTo>
                    <a:lnTo>
                      <a:pt x="887" y="244"/>
                    </a:lnTo>
                    <a:lnTo>
                      <a:pt x="885" y="244"/>
                    </a:lnTo>
                    <a:lnTo>
                      <a:pt x="883" y="251"/>
                    </a:lnTo>
                    <a:lnTo>
                      <a:pt x="885" y="251"/>
                    </a:lnTo>
                    <a:lnTo>
                      <a:pt x="890" y="254"/>
                    </a:lnTo>
                    <a:lnTo>
                      <a:pt x="897" y="254"/>
                    </a:lnTo>
                    <a:lnTo>
                      <a:pt x="899" y="254"/>
                    </a:lnTo>
                    <a:lnTo>
                      <a:pt x="901" y="247"/>
                    </a:lnTo>
                    <a:lnTo>
                      <a:pt x="901" y="247"/>
                    </a:lnTo>
                    <a:close/>
                    <a:moveTo>
                      <a:pt x="875" y="242"/>
                    </a:moveTo>
                    <a:lnTo>
                      <a:pt x="875" y="242"/>
                    </a:lnTo>
                    <a:lnTo>
                      <a:pt x="871" y="242"/>
                    </a:lnTo>
                    <a:lnTo>
                      <a:pt x="864" y="242"/>
                    </a:lnTo>
                    <a:lnTo>
                      <a:pt x="861" y="240"/>
                    </a:lnTo>
                    <a:lnTo>
                      <a:pt x="859" y="249"/>
                    </a:lnTo>
                    <a:lnTo>
                      <a:pt x="864" y="249"/>
                    </a:lnTo>
                    <a:lnTo>
                      <a:pt x="868" y="249"/>
                    </a:lnTo>
                    <a:lnTo>
                      <a:pt x="873" y="251"/>
                    </a:lnTo>
                    <a:lnTo>
                      <a:pt x="875" y="251"/>
                    </a:lnTo>
                    <a:lnTo>
                      <a:pt x="875" y="242"/>
                    </a:lnTo>
                    <a:lnTo>
                      <a:pt x="875" y="242"/>
                    </a:lnTo>
                    <a:close/>
                    <a:moveTo>
                      <a:pt x="852" y="240"/>
                    </a:moveTo>
                    <a:lnTo>
                      <a:pt x="847" y="240"/>
                    </a:lnTo>
                    <a:lnTo>
                      <a:pt x="842" y="240"/>
                    </a:lnTo>
                    <a:lnTo>
                      <a:pt x="835" y="237"/>
                    </a:lnTo>
                    <a:lnTo>
                      <a:pt x="835" y="247"/>
                    </a:lnTo>
                    <a:lnTo>
                      <a:pt x="840" y="247"/>
                    </a:lnTo>
                    <a:lnTo>
                      <a:pt x="847" y="247"/>
                    </a:lnTo>
                    <a:lnTo>
                      <a:pt x="852" y="247"/>
                    </a:lnTo>
                    <a:lnTo>
                      <a:pt x="852" y="240"/>
                    </a:lnTo>
                    <a:lnTo>
                      <a:pt x="852" y="240"/>
                    </a:lnTo>
                    <a:close/>
                    <a:moveTo>
                      <a:pt x="828" y="237"/>
                    </a:moveTo>
                    <a:lnTo>
                      <a:pt x="826" y="237"/>
                    </a:lnTo>
                    <a:lnTo>
                      <a:pt x="819" y="237"/>
                    </a:lnTo>
                    <a:lnTo>
                      <a:pt x="814" y="235"/>
                    </a:lnTo>
                    <a:lnTo>
                      <a:pt x="812" y="235"/>
                    </a:lnTo>
                    <a:lnTo>
                      <a:pt x="812" y="244"/>
                    </a:lnTo>
                    <a:lnTo>
                      <a:pt x="814" y="244"/>
                    </a:lnTo>
                    <a:lnTo>
                      <a:pt x="819" y="244"/>
                    </a:lnTo>
                    <a:lnTo>
                      <a:pt x="823" y="244"/>
                    </a:lnTo>
                    <a:lnTo>
                      <a:pt x="828" y="244"/>
                    </a:lnTo>
                    <a:lnTo>
                      <a:pt x="828" y="237"/>
                    </a:lnTo>
                    <a:lnTo>
                      <a:pt x="828" y="237"/>
                    </a:lnTo>
                    <a:close/>
                    <a:moveTo>
                      <a:pt x="804" y="235"/>
                    </a:moveTo>
                    <a:lnTo>
                      <a:pt x="802" y="235"/>
                    </a:lnTo>
                    <a:lnTo>
                      <a:pt x="797" y="235"/>
                    </a:lnTo>
                    <a:lnTo>
                      <a:pt x="790" y="235"/>
                    </a:lnTo>
                    <a:lnTo>
                      <a:pt x="788" y="232"/>
                    </a:lnTo>
                    <a:lnTo>
                      <a:pt x="788" y="242"/>
                    </a:lnTo>
                    <a:lnTo>
                      <a:pt x="790" y="242"/>
                    </a:lnTo>
                    <a:lnTo>
                      <a:pt x="795" y="242"/>
                    </a:lnTo>
                    <a:lnTo>
                      <a:pt x="802" y="242"/>
                    </a:lnTo>
                    <a:lnTo>
                      <a:pt x="804" y="242"/>
                    </a:lnTo>
                    <a:lnTo>
                      <a:pt x="804" y="235"/>
                    </a:lnTo>
                    <a:lnTo>
                      <a:pt x="804" y="235"/>
                    </a:lnTo>
                    <a:close/>
                    <a:moveTo>
                      <a:pt x="781" y="232"/>
                    </a:moveTo>
                    <a:lnTo>
                      <a:pt x="778" y="232"/>
                    </a:lnTo>
                    <a:lnTo>
                      <a:pt x="774" y="232"/>
                    </a:lnTo>
                    <a:lnTo>
                      <a:pt x="769" y="232"/>
                    </a:lnTo>
                    <a:lnTo>
                      <a:pt x="764" y="232"/>
                    </a:lnTo>
                    <a:lnTo>
                      <a:pt x="764" y="240"/>
                    </a:lnTo>
                    <a:lnTo>
                      <a:pt x="767" y="240"/>
                    </a:lnTo>
                    <a:lnTo>
                      <a:pt x="774" y="240"/>
                    </a:lnTo>
                    <a:lnTo>
                      <a:pt x="778" y="242"/>
                    </a:lnTo>
                    <a:lnTo>
                      <a:pt x="778" y="242"/>
                    </a:lnTo>
                    <a:lnTo>
                      <a:pt x="781" y="232"/>
                    </a:lnTo>
                    <a:lnTo>
                      <a:pt x="781" y="232"/>
                    </a:lnTo>
                    <a:close/>
                    <a:moveTo>
                      <a:pt x="755" y="232"/>
                    </a:moveTo>
                    <a:lnTo>
                      <a:pt x="750" y="230"/>
                    </a:lnTo>
                    <a:lnTo>
                      <a:pt x="745" y="230"/>
                    </a:lnTo>
                    <a:lnTo>
                      <a:pt x="741" y="230"/>
                    </a:lnTo>
                    <a:lnTo>
                      <a:pt x="738" y="240"/>
                    </a:lnTo>
                    <a:lnTo>
                      <a:pt x="745" y="240"/>
                    </a:lnTo>
                    <a:lnTo>
                      <a:pt x="750" y="240"/>
                    </a:lnTo>
                    <a:lnTo>
                      <a:pt x="755" y="240"/>
                    </a:lnTo>
                    <a:lnTo>
                      <a:pt x="755" y="232"/>
                    </a:lnTo>
                    <a:lnTo>
                      <a:pt x="755" y="232"/>
                    </a:lnTo>
                    <a:close/>
                    <a:moveTo>
                      <a:pt x="731" y="230"/>
                    </a:moveTo>
                    <a:lnTo>
                      <a:pt x="729" y="230"/>
                    </a:lnTo>
                    <a:lnTo>
                      <a:pt x="722" y="230"/>
                    </a:lnTo>
                    <a:lnTo>
                      <a:pt x="717" y="230"/>
                    </a:lnTo>
                    <a:lnTo>
                      <a:pt x="715" y="230"/>
                    </a:lnTo>
                    <a:lnTo>
                      <a:pt x="715" y="237"/>
                    </a:lnTo>
                    <a:lnTo>
                      <a:pt x="717" y="237"/>
                    </a:lnTo>
                    <a:lnTo>
                      <a:pt x="722" y="237"/>
                    </a:lnTo>
                    <a:lnTo>
                      <a:pt x="726" y="237"/>
                    </a:lnTo>
                    <a:lnTo>
                      <a:pt x="731" y="237"/>
                    </a:lnTo>
                    <a:lnTo>
                      <a:pt x="731" y="230"/>
                    </a:lnTo>
                    <a:lnTo>
                      <a:pt x="731" y="230"/>
                    </a:lnTo>
                    <a:close/>
                    <a:moveTo>
                      <a:pt x="707" y="230"/>
                    </a:moveTo>
                    <a:lnTo>
                      <a:pt x="705" y="228"/>
                    </a:lnTo>
                    <a:lnTo>
                      <a:pt x="698" y="228"/>
                    </a:lnTo>
                    <a:lnTo>
                      <a:pt x="693" y="228"/>
                    </a:lnTo>
                    <a:lnTo>
                      <a:pt x="691" y="228"/>
                    </a:lnTo>
                    <a:lnTo>
                      <a:pt x="691" y="237"/>
                    </a:lnTo>
                    <a:lnTo>
                      <a:pt x="693" y="237"/>
                    </a:lnTo>
                    <a:lnTo>
                      <a:pt x="698" y="237"/>
                    </a:lnTo>
                    <a:lnTo>
                      <a:pt x="705" y="237"/>
                    </a:lnTo>
                    <a:lnTo>
                      <a:pt x="707" y="237"/>
                    </a:lnTo>
                    <a:lnTo>
                      <a:pt x="707" y="230"/>
                    </a:lnTo>
                    <a:lnTo>
                      <a:pt x="707" y="230"/>
                    </a:lnTo>
                    <a:close/>
                    <a:moveTo>
                      <a:pt x="684" y="228"/>
                    </a:moveTo>
                    <a:lnTo>
                      <a:pt x="681" y="228"/>
                    </a:lnTo>
                    <a:lnTo>
                      <a:pt x="677" y="228"/>
                    </a:lnTo>
                    <a:lnTo>
                      <a:pt x="670" y="228"/>
                    </a:lnTo>
                    <a:lnTo>
                      <a:pt x="667" y="228"/>
                    </a:lnTo>
                    <a:lnTo>
                      <a:pt x="667" y="235"/>
                    </a:lnTo>
                    <a:lnTo>
                      <a:pt x="670" y="235"/>
                    </a:lnTo>
                    <a:lnTo>
                      <a:pt x="674" y="235"/>
                    </a:lnTo>
                    <a:lnTo>
                      <a:pt x="681" y="235"/>
                    </a:lnTo>
                    <a:lnTo>
                      <a:pt x="684" y="235"/>
                    </a:lnTo>
                    <a:lnTo>
                      <a:pt x="684" y="228"/>
                    </a:lnTo>
                    <a:lnTo>
                      <a:pt x="684" y="228"/>
                    </a:lnTo>
                    <a:close/>
                    <a:moveTo>
                      <a:pt x="660" y="228"/>
                    </a:moveTo>
                    <a:lnTo>
                      <a:pt x="658" y="228"/>
                    </a:lnTo>
                    <a:lnTo>
                      <a:pt x="653" y="228"/>
                    </a:lnTo>
                    <a:lnTo>
                      <a:pt x="646" y="228"/>
                    </a:lnTo>
                    <a:lnTo>
                      <a:pt x="644" y="228"/>
                    </a:lnTo>
                    <a:lnTo>
                      <a:pt x="644" y="235"/>
                    </a:lnTo>
                    <a:lnTo>
                      <a:pt x="646" y="235"/>
                    </a:lnTo>
                    <a:lnTo>
                      <a:pt x="653" y="235"/>
                    </a:lnTo>
                    <a:lnTo>
                      <a:pt x="658" y="235"/>
                    </a:lnTo>
                    <a:lnTo>
                      <a:pt x="660" y="235"/>
                    </a:lnTo>
                    <a:lnTo>
                      <a:pt x="660" y="228"/>
                    </a:lnTo>
                    <a:lnTo>
                      <a:pt x="660" y="228"/>
                    </a:lnTo>
                    <a:close/>
                    <a:moveTo>
                      <a:pt x="634" y="225"/>
                    </a:moveTo>
                    <a:lnTo>
                      <a:pt x="634" y="225"/>
                    </a:lnTo>
                    <a:lnTo>
                      <a:pt x="629" y="225"/>
                    </a:lnTo>
                    <a:lnTo>
                      <a:pt x="622" y="225"/>
                    </a:lnTo>
                    <a:lnTo>
                      <a:pt x="620" y="225"/>
                    </a:lnTo>
                    <a:lnTo>
                      <a:pt x="620" y="235"/>
                    </a:lnTo>
                    <a:lnTo>
                      <a:pt x="622" y="235"/>
                    </a:lnTo>
                    <a:lnTo>
                      <a:pt x="629" y="235"/>
                    </a:lnTo>
                    <a:lnTo>
                      <a:pt x="634" y="235"/>
                    </a:lnTo>
                    <a:lnTo>
                      <a:pt x="634" y="235"/>
                    </a:lnTo>
                    <a:lnTo>
                      <a:pt x="634" y="225"/>
                    </a:lnTo>
                    <a:lnTo>
                      <a:pt x="634" y="225"/>
                    </a:lnTo>
                    <a:close/>
                    <a:moveTo>
                      <a:pt x="610" y="225"/>
                    </a:moveTo>
                    <a:lnTo>
                      <a:pt x="606" y="225"/>
                    </a:lnTo>
                    <a:lnTo>
                      <a:pt x="601" y="225"/>
                    </a:lnTo>
                    <a:lnTo>
                      <a:pt x="594" y="225"/>
                    </a:lnTo>
                    <a:lnTo>
                      <a:pt x="594" y="232"/>
                    </a:lnTo>
                    <a:lnTo>
                      <a:pt x="601" y="232"/>
                    </a:lnTo>
                    <a:lnTo>
                      <a:pt x="606" y="235"/>
                    </a:lnTo>
                    <a:lnTo>
                      <a:pt x="610" y="235"/>
                    </a:lnTo>
                    <a:lnTo>
                      <a:pt x="610" y="225"/>
                    </a:lnTo>
                    <a:lnTo>
                      <a:pt x="610" y="225"/>
                    </a:lnTo>
                    <a:close/>
                    <a:moveTo>
                      <a:pt x="587" y="225"/>
                    </a:moveTo>
                    <a:lnTo>
                      <a:pt x="582" y="225"/>
                    </a:lnTo>
                    <a:lnTo>
                      <a:pt x="577" y="225"/>
                    </a:lnTo>
                    <a:lnTo>
                      <a:pt x="570" y="225"/>
                    </a:lnTo>
                    <a:lnTo>
                      <a:pt x="570" y="225"/>
                    </a:lnTo>
                    <a:lnTo>
                      <a:pt x="570" y="232"/>
                    </a:lnTo>
                    <a:lnTo>
                      <a:pt x="570" y="232"/>
                    </a:lnTo>
                    <a:lnTo>
                      <a:pt x="577" y="232"/>
                    </a:lnTo>
                    <a:lnTo>
                      <a:pt x="582" y="232"/>
                    </a:lnTo>
                    <a:lnTo>
                      <a:pt x="587" y="232"/>
                    </a:lnTo>
                    <a:lnTo>
                      <a:pt x="587" y="225"/>
                    </a:lnTo>
                    <a:lnTo>
                      <a:pt x="587" y="225"/>
                    </a:lnTo>
                    <a:close/>
                    <a:moveTo>
                      <a:pt x="563" y="225"/>
                    </a:moveTo>
                    <a:lnTo>
                      <a:pt x="561" y="225"/>
                    </a:lnTo>
                    <a:lnTo>
                      <a:pt x="554" y="225"/>
                    </a:lnTo>
                    <a:lnTo>
                      <a:pt x="549" y="223"/>
                    </a:lnTo>
                    <a:lnTo>
                      <a:pt x="547" y="223"/>
                    </a:lnTo>
                    <a:lnTo>
                      <a:pt x="547" y="232"/>
                    </a:lnTo>
                    <a:lnTo>
                      <a:pt x="549" y="232"/>
                    </a:lnTo>
                    <a:lnTo>
                      <a:pt x="554" y="232"/>
                    </a:lnTo>
                    <a:lnTo>
                      <a:pt x="558" y="232"/>
                    </a:lnTo>
                    <a:lnTo>
                      <a:pt x="563" y="232"/>
                    </a:lnTo>
                    <a:lnTo>
                      <a:pt x="563" y="225"/>
                    </a:lnTo>
                    <a:lnTo>
                      <a:pt x="563" y="225"/>
                    </a:lnTo>
                    <a:close/>
                    <a:moveTo>
                      <a:pt x="540" y="223"/>
                    </a:moveTo>
                    <a:lnTo>
                      <a:pt x="537" y="223"/>
                    </a:lnTo>
                    <a:lnTo>
                      <a:pt x="530" y="223"/>
                    </a:lnTo>
                    <a:lnTo>
                      <a:pt x="525" y="223"/>
                    </a:lnTo>
                    <a:lnTo>
                      <a:pt x="523" y="223"/>
                    </a:lnTo>
                    <a:lnTo>
                      <a:pt x="523" y="230"/>
                    </a:lnTo>
                    <a:lnTo>
                      <a:pt x="525" y="232"/>
                    </a:lnTo>
                    <a:lnTo>
                      <a:pt x="530" y="232"/>
                    </a:lnTo>
                    <a:lnTo>
                      <a:pt x="537" y="232"/>
                    </a:lnTo>
                    <a:lnTo>
                      <a:pt x="540" y="232"/>
                    </a:lnTo>
                    <a:lnTo>
                      <a:pt x="540" y="223"/>
                    </a:lnTo>
                    <a:lnTo>
                      <a:pt x="540" y="223"/>
                    </a:lnTo>
                    <a:close/>
                    <a:moveTo>
                      <a:pt x="513" y="223"/>
                    </a:moveTo>
                    <a:lnTo>
                      <a:pt x="513" y="223"/>
                    </a:lnTo>
                    <a:lnTo>
                      <a:pt x="509" y="223"/>
                    </a:lnTo>
                    <a:lnTo>
                      <a:pt x="502" y="223"/>
                    </a:lnTo>
                    <a:lnTo>
                      <a:pt x="499" y="223"/>
                    </a:lnTo>
                    <a:lnTo>
                      <a:pt x="499" y="230"/>
                    </a:lnTo>
                    <a:lnTo>
                      <a:pt x="502" y="230"/>
                    </a:lnTo>
                    <a:lnTo>
                      <a:pt x="509" y="230"/>
                    </a:lnTo>
                    <a:lnTo>
                      <a:pt x="513" y="230"/>
                    </a:lnTo>
                    <a:lnTo>
                      <a:pt x="513" y="230"/>
                    </a:lnTo>
                    <a:lnTo>
                      <a:pt x="513" y="223"/>
                    </a:lnTo>
                    <a:lnTo>
                      <a:pt x="513" y="223"/>
                    </a:lnTo>
                    <a:close/>
                    <a:moveTo>
                      <a:pt x="490" y="223"/>
                    </a:moveTo>
                    <a:lnTo>
                      <a:pt x="485" y="223"/>
                    </a:lnTo>
                    <a:lnTo>
                      <a:pt x="480" y="221"/>
                    </a:lnTo>
                    <a:lnTo>
                      <a:pt x="473" y="221"/>
                    </a:lnTo>
                    <a:lnTo>
                      <a:pt x="473" y="230"/>
                    </a:lnTo>
                    <a:lnTo>
                      <a:pt x="480" y="230"/>
                    </a:lnTo>
                    <a:lnTo>
                      <a:pt x="485" y="230"/>
                    </a:lnTo>
                    <a:lnTo>
                      <a:pt x="490" y="230"/>
                    </a:lnTo>
                    <a:lnTo>
                      <a:pt x="490" y="223"/>
                    </a:lnTo>
                    <a:lnTo>
                      <a:pt x="490" y="223"/>
                    </a:lnTo>
                    <a:close/>
                    <a:moveTo>
                      <a:pt x="466" y="221"/>
                    </a:moveTo>
                    <a:lnTo>
                      <a:pt x="464" y="221"/>
                    </a:lnTo>
                    <a:lnTo>
                      <a:pt x="457" y="221"/>
                    </a:lnTo>
                    <a:lnTo>
                      <a:pt x="452" y="221"/>
                    </a:lnTo>
                    <a:lnTo>
                      <a:pt x="450" y="221"/>
                    </a:lnTo>
                    <a:lnTo>
                      <a:pt x="450" y="228"/>
                    </a:lnTo>
                    <a:lnTo>
                      <a:pt x="452" y="228"/>
                    </a:lnTo>
                    <a:lnTo>
                      <a:pt x="457" y="228"/>
                    </a:lnTo>
                    <a:lnTo>
                      <a:pt x="461" y="228"/>
                    </a:lnTo>
                    <a:lnTo>
                      <a:pt x="466" y="228"/>
                    </a:lnTo>
                    <a:lnTo>
                      <a:pt x="466" y="221"/>
                    </a:lnTo>
                    <a:lnTo>
                      <a:pt x="466" y="221"/>
                    </a:lnTo>
                    <a:close/>
                    <a:moveTo>
                      <a:pt x="443" y="221"/>
                    </a:moveTo>
                    <a:lnTo>
                      <a:pt x="440" y="221"/>
                    </a:lnTo>
                    <a:lnTo>
                      <a:pt x="435" y="218"/>
                    </a:lnTo>
                    <a:lnTo>
                      <a:pt x="431" y="218"/>
                    </a:lnTo>
                    <a:lnTo>
                      <a:pt x="426" y="218"/>
                    </a:lnTo>
                    <a:lnTo>
                      <a:pt x="426" y="225"/>
                    </a:lnTo>
                    <a:lnTo>
                      <a:pt x="428" y="228"/>
                    </a:lnTo>
                    <a:lnTo>
                      <a:pt x="435" y="228"/>
                    </a:lnTo>
                    <a:lnTo>
                      <a:pt x="440" y="228"/>
                    </a:lnTo>
                    <a:lnTo>
                      <a:pt x="443" y="228"/>
                    </a:lnTo>
                    <a:lnTo>
                      <a:pt x="443" y="221"/>
                    </a:lnTo>
                    <a:lnTo>
                      <a:pt x="443" y="221"/>
                    </a:lnTo>
                    <a:close/>
                    <a:moveTo>
                      <a:pt x="419" y="218"/>
                    </a:moveTo>
                    <a:lnTo>
                      <a:pt x="414" y="218"/>
                    </a:lnTo>
                    <a:lnTo>
                      <a:pt x="407" y="218"/>
                    </a:lnTo>
                    <a:lnTo>
                      <a:pt x="402" y="216"/>
                    </a:lnTo>
                    <a:lnTo>
                      <a:pt x="402" y="225"/>
                    </a:lnTo>
                    <a:lnTo>
                      <a:pt x="407" y="225"/>
                    </a:lnTo>
                    <a:lnTo>
                      <a:pt x="412" y="225"/>
                    </a:lnTo>
                    <a:lnTo>
                      <a:pt x="419" y="225"/>
                    </a:lnTo>
                    <a:lnTo>
                      <a:pt x="419" y="218"/>
                    </a:lnTo>
                    <a:lnTo>
                      <a:pt x="419" y="218"/>
                    </a:lnTo>
                    <a:close/>
                    <a:moveTo>
                      <a:pt x="395" y="216"/>
                    </a:moveTo>
                    <a:lnTo>
                      <a:pt x="390" y="216"/>
                    </a:lnTo>
                    <a:lnTo>
                      <a:pt x="386" y="216"/>
                    </a:lnTo>
                    <a:lnTo>
                      <a:pt x="381" y="216"/>
                    </a:lnTo>
                    <a:lnTo>
                      <a:pt x="379" y="214"/>
                    </a:lnTo>
                    <a:lnTo>
                      <a:pt x="379" y="223"/>
                    </a:lnTo>
                    <a:lnTo>
                      <a:pt x="379" y="223"/>
                    </a:lnTo>
                    <a:lnTo>
                      <a:pt x="386" y="223"/>
                    </a:lnTo>
                    <a:lnTo>
                      <a:pt x="390" y="223"/>
                    </a:lnTo>
                    <a:lnTo>
                      <a:pt x="393" y="223"/>
                    </a:lnTo>
                    <a:lnTo>
                      <a:pt x="395" y="216"/>
                    </a:lnTo>
                    <a:lnTo>
                      <a:pt x="395" y="216"/>
                    </a:lnTo>
                    <a:close/>
                    <a:moveTo>
                      <a:pt x="369" y="214"/>
                    </a:moveTo>
                    <a:lnTo>
                      <a:pt x="369" y="214"/>
                    </a:lnTo>
                    <a:lnTo>
                      <a:pt x="364" y="214"/>
                    </a:lnTo>
                    <a:lnTo>
                      <a:pt x="360" y="214"/>
                    </a:lnTo>
                    <a:lnTo>
                      <a:pt x="355" y="211"/>
                    </a:lnTo>
                    <a:lnTo>
                      <a:pt x="353" y="221"/>
                    </a:lnTo>
                    <a:lnTo>
                      <a:pt x="357" y="221"/>
                    </a:lnTo>
                    <a:lnTo>
                      <a:pt x="364" y="221"/>
                    </a:lnTo>
                    <a:lnTo>
                      <a:pt x="369" y="221"/>
                    </a:lnTo>
                    <a:lnTo>
                      <a:pt x="369" y="221"/>
                    </a:lnTo>
                    <a:lnTo>
                      <a:pt x="369" y="214"/>
                    </a:lnTo>
                    <a:lnTo>
                      <a:pt x="369" y="214"/>
                    </a:lnTo>
                    <a:close/>
                    <a:moveTo>
                      <a:pt x="346" y="211"/>
                    </a:moveTo>
                    <a:lnTo>
                      <a:pt x="343" y="211"/>
                    </a:lnTo>
                    <a:lnTo>
                      <a:pt x="338" y="211"/>
                    </a:lnTo>
                    <a:lnTo>
                      <a:pt x="334" y="209"/>
                    </a:lnTo>
                    <a:lnTo>
                      <a:pt x="331" y="209"/>
                    </a:lnTo>
                    <a:lnTo>
                      <a:pt x="329" y="216"/>
                    </a:lnTo>
                    <a:lnTo>
                      <a:pt x="331" y="218"/>
                    </a:lnTo>
                    <a:lnTo>
                      <a:pt x="338" y="218"/>
                    </a:lnTo>
                    <a:lnTo>
                      <a:pt x="343" y="218"/>
                    </a:lnTo>
                    <a:lnTo>
                      <a:pt x="346" y="218"/>
                    </a:lnTo>
                    <a:lnTo>
                      <a:pt x="346" y="211"/>
                    </a:lnTo>
                    <a:lnTo>
                      <a:pt x="346" y="211"/>
                    </a:lnTo>
                    <a:close/>
                    <a:moveTo>
                      <a:pt x="322" y="209"/>
                    </a:moveTo>
                    <a:lnTo>
                      <a:pt x="317" y="206"/>
                    </a:lnTo>
                    <a:lnTo>
                      <a:pt x="312" y="206"/>
                    </a:lnTo>
                    <a:lnTo>
                      <a:pt x="308" y="206"/>
                    </a:lnTo>
                    <a:lnTo>
                      <a:pt x="308" y="206"/>
                    </a:lnTo>
                    <a:lnTo>
                      <a:pt x="305" y="214"/>
                    </a:lnTo>
                    <a:lnTo>
                      <a:pt x="305" y="214"/>
                    </a:lnTo>
                    <a:lnTo>
                      <a:pt x="312" y="214"/>
                    </a:lnTo>
                    <a:lnTo>
                      <a:pt x="317" y="216"/>
                    </a:lnTo>
                    <a:lnTo>
                      <a:pt x="322" y="216"/>
                    </a:lnTo>
                    <a:lnTo>
                      <a:pt x="322" y="209"/>
                    </a:lnTo>
                    <a:lnTo>
                      <a:pt x="322" y="209"/>
                    </a:lnTo>
                    <a:close/>
                    <a:moveTo>
                      <a:pt x="298" y="204"/>
                    </a:moveTo>
                    <a:lnTo>
                      <a:pt x="298" y="204"/>
                    </a:lnTo>
                    <a:lnTo>
                      <a:pt x="294" y="202"/>
                    </a:lnTo>
                    <a:lnTo>
                      <a:pt x="286" y="202"/>
                    </a:lnTo>
                    <a:lnTo>
                      <a:pt x="284" y="202"/>
                    </a:lnTo>
                    <a:lnTo>
                      <a:pt x="282" y="209"/>
                    </a:lnTo>
                    <a:lnTo>
                      <a:pt x="286" y="209"/>
                    </a:lnTo>
                    <a:lnTo>
                      <a:pt x="291" y="211"/>
                    </a:lnTo>
                    <a:lnTo>
                      <a:pt x="296" y="211"/>
                    </a:lnTo>
                    <a:lnTo>
                      <a:pt x="298" y="211"/>
                    </a:lnTo>
                    <a:lnTo>
                      <a:pt x="298" y="204"/>
                    </a:lnTo>
                    <a:lnTo>
                      <a:pt x="298" y="204"/>
                    </a:lnTo>
                    <a:close/>
                    <a:moveTo>
                      <a:pt x="275" y="199"/>
                    </a:moveTo>
                    <a:lnTo>
                      <a:pt x="272" y="199"/>
                    </a:lnTo>
                    <a:lnTo>
                      <a:pt x="267" y="197"/>
                    </a:lnTo>
                    <a:lnTo>
                      <a:pt x="263" y="197"/>
                    </a:lnTo>
                    <a:lnTo>
                      <a:pt x="260" y="197"/>
                    </a:lnTo>
                    <a:lnTo>
                      <a:pt x="258" y="204"/>
                    </a:lnTo>
                    <a:lnTo>
                      <a:pt x="260" y="204"/>
                    </a:lnTo>
                    <a:lnTo>
                      <a:pt x="265" y="206"/>
                    </a:lnTo>
                    <a:lnTo>
                      <a:pt x="272" y="206"/>
                    </a:lnTo>
                    <a:lnTo>
                      <a:pt x="275" y="206"/>
                    </a:lnTo>
                    <a:lnTo>
                      <a:pt x="275" y="199"/>
                    </a:lnTo>
                    <a:lnTo>
                      <a:pt x="275" y="199"/>
                    </a:lnTo>
                    <a:close/>
                    <a:moveTo>
                      <a:pt x="251" y="195"/>
                    </a:moveTo>
                    <a:lnTo>
                      <a:pt x="249" y="195"/>
                    </a:lnTo>
                    <a:lnTo>
                      <a:pt x="244" y="192"/>
                    </a:lnTo>
                    <a:lnTo>
                      <a:pt x="239" y="192"/>
                    </a:lnTo>
                    <a:lnTo>
                      <a:pt x="237" y="190"/>
                    </a:lnTo>
                    <a:lnTo>
                      <a:pt x="234" y="197"/>
                    </a:lnTo>
                    <a:lnTo>
                      <a:pt x="237" y="199"/>
                    </a:lnTo>
                    <a:lnTo>
                      <a:pt x="241" y="199"/>
                    </a:lnTo>
                    <a:lnTo>
                      <a:pt x="246" y="202"/>
                    </a:lnTo>
                    <a:lnTo>
                      <a:pt x="251" y="202"/>
                    </a:lnTo>
                    <a:lnTo>
                      <a:pt x="251" y="195"/>
                    </a:lnTo>
                    <a:lnTo>
                      <a:pt x="251" y="195"/>
                    </a:lnTo>
                    <a:close/>
                    <a:moveTo>
                      <a:pt x="230" y="187"/>
                    </a:moveTo>
                    <a:lnTo>
                      <a:pt x="225" y="187"/>
                    </a:lnTo>
                    <a:lnTo>
                      <a:pt x="220" y="185"/>
                    </a:lnTo>
                    <a:lnTo>
                      <a:pt x="215" y="185"/>
                    </a:lnTo>
                    <a:lnTo>
                      <a:pt x="213" y="183"/>
                    </a:lnTo>
                    <a:lnTo>
                      <a:pt x="211" y="192"/>
                    </a:lnTo>
                    <a:lnTo>
                      <a:pt x="213" y="192"/>
                    </a:lnTo>
                    <a:lnTo>
                      <a:pt x="218" y="192"/>
                    </a:lnTo>
                    <a:lnTo>
                      <a:pt x="223" y="195"/>
                    </a:lnTo>
                    <a:lnTo>
                      <a:pt x="227" y="195"/>
                    </a:lnTo>
                    <a:lnTo>
                      <a:pt x="230" y="187"/>
                    </a:lnTo>
                    <a:lnTo>
                      <a:pt x="230" y="187"/>
                    </a:lnTo>
                    <a:close/>
                    <a:moveTo>
                      <a:pt x="206" y="180"/>
                    </a:moveTo>
                    <a:lnTo>
                      <a:pt x="204" y="180"/>
                    </a:lnTo>
                    <a:lnTo>
                      <a:pt x="199" y="178"/>
                    </a:lnTo>
                    <a:lnTo>
                      <a:pt x="194" y="178"/>
                    </a:lnTo>
                    <a:lnTo>
                      <a:pt x="192" y="176"/>
                    </a:lnTo>
                    <a:lnTo>
                      <a:pt x="187" y="183"/>
                    </a:lnTo>
                    <a:lnTo>
                      <a:pt x="192" y="185"/>
                    </a:lnTo>
                    <a:lnTo>
                      <a:pt x="197" y="185"/>
                    </a:lnTo>
                    <a:lnTo>
                      <a:pt x="201" y="187"/>
                    </a:lnTo>
                    <a:lnTo>
                      <a:pt x="204" y="187"/>
                    </a:lnTo>
                    <a:lnTo>
                      <a:pt x="206" y="180"/>
                    </a:lnTo>
                    <a:lnTo>
                      <a:pt x="206" y="180"/>
                    </a:lnTo>
                    <a:close/>
                    <a:moveTo>
                      <a:pt x="182" y="173"/>
                    </a:moveTo>
                    <a:lnTo>
                      <a:pt x="182" y="171"/>
                    </a:lnTo>
                    <a:lnTo>
                      <a:pt x="178" y="171"/>
                    </a:lnTo>
                    <a:lnTo>
                      <a:pt x="173" y="168"/>
                    </a:lnTo>
                    <a:lnTo>
                      <a:pt x="168" y="166"/>
                    </a:lnTo>
                    <a:lnTo>
                      <a:pt x="166" y="173"/>
                    </a:lnTo>
                    <a:lnTo>
                      <a:pt x="170" y="176"/>
                    </a:lnTo>
                    <a:lnTo>
                      <a:pt x="173" y="178"/>
                    </a:lnTo>
                    <a:lnTo>
                      <a:pt x="178" y="180"/>
                    </a:lnTo>
                    <a:lnTo>
                      <a:pt x="180" y="180"/>
                    </a:lnTo>
                    <a:lnTo>
                      <a:pt x="182" y="173"/>
                    </a:lnTo>
                    <a:lnTo>
                      <a:pt x="182" y="173"/>
                    </a:lnTo>
                    <a:close/>
                    <a:moveTo>
                      <a:pt x="161" y="164"/>
                    </a:moveTo>
                    <a:lnTo>
                      <a:pt x="161" y="164"/>
                    </a:lnTo>
                    <a:lnTo>
                      <a:pt x="156" y="161"/>
                    </a:lnTo>
                    <a:lnTo>
                      <a:pt x="152" y="159"/>
                    </a:lnTo>
                    <a:lnTo>
                      <a:pt x="149" y="157"/>
                    </a:lnTo>
                    <a:lnTo>
                      <a:pt x="147" y="157"/>
                    </a:lnTo>
                    <a:lnTo>
                      <a:pt x="144" y="164"/>
                    </a:lnTo>
                    <a:lnTo>
                      <a:pt x="144" y="164"/>
                    </a:lnTo>
                    <a:lnTo>
                      <a:pt x="149" y="166"/>
                    </a:lnTo>
                    <a:lnTo>
                      <a:pt x="154" y="168"/>
                    </a:lnTo>
                    <a:lnTo>
                      <a:pt x="156" y="171"/>
                    </a:lnTo>
                    <a:lnTo>
                      <a:pt x="159" y="171"/>
                    </a:lnTo>
                    <a:lnTo>
                      <a:pt x="161" y="164"/>
                    </a:lnTo>
                    <a:lnTo>
                      <a:pt x="161" y="164"/>
                    </a:lnTo>
                    <a:close/>
                    <a:moveTo>
                      <a:pt x="140" y="152"/>
                    </a:moveTo>
                    <a:lnTo>
                      <a:pt x="137" y="149"/>
                    </a:lnTo>
                    <a:lnTo>
                      <a:pt x="133" y="149"/>
                    </a:lnTo>
                    <a:lnTo>
                      <a:pt x="128" y="147"/>
                    </a:lnTo>
                    <a:lnTo>
                      <a:pt x="126" y="145"/>
                    </a:lnTo>
                    <a:lnTo>
                      <a:pt x="123" y="152"/>
                    </a:lnTo>
                    <a:lnTo>
                      <a:pt x="126" y="152"/>
                    </a:lnTo>
                    <a:lnTo>
                      <a:pt x="128" y="154"/>
                    </a:lnTo>
                    <a:lnTo>
                      <a:pt x="133" y="157"/>
                    </a:lnTo>
                    <a:lnTo>
                      <a:pt x="137" y="159"/>
                    </a:lnTo>
                    <a:lnTo>
                      <a:pt x="140" y="152"/>
                    </a:lnTo>
                    <a:lnTo>
                      <a:pt x="140" y="152"/>
                    </a:lnTo>
                    <a:close/>
                    <a:moveTo>
                      <a:pt x="121" y="140"/>
                    </a:moveTo>
                    <a:lnTo>
                      <a:pt x="118" y="140"/>
                    </a:lnTo>
                    <a:lnTo>
                      <a:pt x="114" y="138"/>
                    </a:lnTo>
                    <a:lnTo>
                      <a:pt x="111" y="135"/>
                    </a:lnTo>
                    <a:lnTo>
                      <a:pt x="107" y="133"/>
                    </a:lnTo>
                    <a:lnTo>
                      <a:pt x="107" y="130"/>
                    </a:lnTo>
                    <a:lnTo>
                      <a:pt x="102" y="138"/>
                    </a:lnTo>
                    <a:lnTo>
                      <a:pt x="102" y="138"/>
                    </a:lnTo>
                    <a:lnTo>
                      <a:pt x="107" y="140"/>
                    </a:lnTo>
                    <a:lnTo>
                      <a:pt x="109" y="142"/>
                    </a:lnTo>
                    <a:lnTo>
                      <a:pt x="114" y="145"/>
                    </a:lnTo>
                    <a:lnTo>
                      <a:pt x="116" y="147"/>
                    </a:lnTo>
                    <a:lnTo>
                      <a:pt x="121" y="140"/>
                    </a:lnTo>
                    <a:lnTo>
                      <a:pt x="121" y="140"/>
                    </a:lnTo>
                    <a:close/>
                    <a:moveTo>
                      <a:pt x="100" y="126"/>
                    </a:moveTo>
                    <a:lnTo>
                      <a:pt x="100" y="126"/>
                    </a:lnTo>
                    <a:lnTo>
                      <a:pt x="97" y="123"/>
                    </a:lnTo>
                    <a:lnTo>
                      <a:pt x="92" y="121"/>
                    </a:lnTo>
                    <a:lnTo>
                      <a:pt x="90" y="119"/>
                    </a:lnTo>
                    <a:lnTo>
                      <a:pt x="88" y="116"/>
                    </a:lnTo>
                    <a:lnTo>
                      <a:pt x="83" y="123"/>
                    </a:lnTo>
                    <a:lnTo>
                      <a:pt x="85" y="126"/>
                    </a:lnTo>
                    <a:lnTo>
                      <a:pt x="88" y="128"/>
                    </a:lnTo>
                    <a:lnTo>
                      <a:pt x="92" y="130"/>
                    </a:lnTo>
                    <a:lnTo>
                      <a:pt x="95" y="133"/>
                    </a:lnTo>
                    <a:lnTo>
                      <a:pt x="95" y="133"/>
                    </a:lnTo>
                    <a:lnTo>
                      <a:pt x="100" y="126"/>
                    </a:lnTo>
                    <a:lnTo>
                      <a:pt x="100" y="126"/>
                    </a:lnTo>
                    <a:close/>
                    <a:moveTo>
                      <a:pt x="83" y="111"/>
                    </a:moveTo>
                    <a:lnTo>
                      <a:pt x="81" y="109"/>
                    </a:lnTo>
                    <a:lnTo>
                      <a:pt x="78" y="107"/>
                    </a:lnTo>
                    <a:lnTo>
                      <a:pt x="74" y="104"/>
                    </a:lnTo>
                    <a:lnTo>
                      <a:pt x="71" y="102"/>
                    </a:lnTo>
                    <a:lnTo>
                      <a:pt x="71" y="100"/>
                    </a:lnTo>
                    <a:lnTo>
                      <a:pt x="64" y="107"/>
                    </a:lnTo>
                    <a:lnTo>
                      <a:pt x="66" y="107"/>
                    </a:lnTo>
                    <a:lnTo>
                      <a:pt x="69" y="109"/>
                    </a:lnTo>
                    <a:lnTo>
                      <a:pt x="71" y="114"/>
                    </a:lnTo>
                    <a:lnTo>
                      <a:pt x="76" y="116"/>
                    </a:lnTo>
                    <a:lnTo>
                      <a:pt x="76" y="119"/>
                    </a:lnTo>
                    <a:lnTo>
                      <a:pt x="83" y="111"/>
                    </a:lnTo>
                    <a:lnTo>
                      <a:pt x="83" y="111"/>
                    </a:lnTo>
                    <a:close/>
                    <a:moveTo>
                      <a:pt x="66" y="95"/>
                    </a:moveTo>
                    <a:lnTo>
                      <a:pt x="64" y="95"/>
                    </a:lnTo>
                    <a:lnTo>
                      <a:pt x="62" y="93"/>
                    </a:lnTo>
                    <a:lnTo>
                      <a:pt x="59" y="88"/>
                    </a:lnTo>
                    <a:lnTo>
                      <a:pt x="57" y="85"/>
                    </a:lnTo>
                    <a:lnTo>
                      <a:pt x="55" y="83"/>
                    </a:lnTo>
                    <a:lnTo>
                      <a:pt x="50" y="88"/>
                    </a:lnTo>
                    <a:lnTo>
                      <a:pt x="50" y="90"/>
                    </a:lnTo>
                    <a:lnTo>
                      <a:pt x="52" y="93"/>
                    </a:lnTo>
                    <a:lnTo>
                      <a:pt x="57" y="97"/>
                    </a:lnTo>
                    <a:lnTo>
                      <a:pt x="59" y="100"/>
                    </a:lnTo>
                    <a:lnTo>
                      <a:pt x="59" y="100"/>
                    </a:lnTo>
                    <a:lnTo>
                      <a:pt x="66" y="95"/>
                    </a:lnTo>
                    <a:lnTo>
                      <a:pt x="66" y="95"/>
                    </a:lnTo>
                    <a:close/>
                    <a:moveTo>
                      <a:pt x="50" y="76"/>
                    </a:moveTo>
                    <a:lnTo>
                      <a:pt x="47" y="74"/>
                    </a:lnTo>
                    <a:lnTo>
                      <a:pt x="45" y="71"/>
                    </a:lnTo>
                    <a:lnTo>
                      <a:pt x="43" y="66"/>
                    </a:lnTo>
                    <a:lnTo>
                      <a:pt x="40" y="64"/>
                    </a:lnTo>
                    <a:lnTo>
                      <a:pt x="33" y="69"/>
                    </a:lnTo>
                    <a:lnTo>
                      <a:pt x="36" y="71"/>
                    </a:lnTo>
                    <a:lnTo>
                      <a:pt x="40" y="76"/>
                    </a:lnTo>
                    <a:lnTo>
                      <a:pt x="43" y="78"/>
                    </a:lnTo>
                    <a:lnTo>
                      <a:pt x="43" y="81"/>
                    </a:lnTo>
                    <a:lnTo>
                      <a:pt x="50" y="76"/>
                    </a:lnTo>
                    <a:lnTo>
                      <a:pt x="50" y="76"/>
                    </a:lnTo>
                    <a:close/>
                    <a:moveTo>
                      <a:pt x="36" y="57"/>
                    </a:moveTo>
                    <a:lnTo>
                      <a:pt x="36" y="57"/>
                    </a:lnTo>
                    <a:lnTo>
                      <a:pt x="33" y="52"/>
                    </a:lnTo>
                    <a:lnTo>
                      <a:pt x="31" y="47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4" y="52"/>
                    </a:lnTo>
                    <a:lnTo>
                      <a:pt x="26" y="57"/>
                    </a:lnTo>
                    <a:lnTo>
                      <a:pt x="29" y="59"/>
                    </a:lnTo>
                    <a:lnTo>
                      <a:pt x="31" y="62"/>
                    </a:lnTo>
                    <a:lnTo>
                      <a:pt x="36" y="57"/>
                    </a:lnTo>
                    <a:lnTo>
                      <a:pt x="36" y="57"/>
                    </a:lnTo>
                    <a:close/>
                    <a:moveTo>
                      <a:pt x="24" y="38"/>
                    </a:moveTo>
                    <a:lnTo>
                      <a:pt x="24" y="36"/>
                    </a:lnTo>
                    <a:lnTo>
                      <a:pt x="21" y="33"/>
                    </a:lnTo>
                    <a:lnTo>
                      <a:pt x="19" y="28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2" y="31"/>
                    </a:lnTo>
                    <a:lnTo>
                      <a:pt x="14" y="36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45">
                <a:extLst>
                  <a:ext uri="{FF2B5EF4-FFF2-40B4-BE49-F238E27FC236}">
                    <a16:creationId xmlns:a16="http://schemas.microsoft.com/office/drawing/2014/main" id="{CAFB778B-EED9-FFCA-718F-250FBD54CB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4752" y="4462693"/>
                <a:ext cx="977499" cy="1296009"/>
              </a:xfrm>
              <a:custGeom>
                <a:avLst/>
                <a:gdLst>
                  <a:gd name="T0" fmla="*/ 5 w 445"/>
                  <a:gd name="T1" fmla="*/ 14 h 590"/>
                  <a:gd name="T2" fmla="*/ 409 w 445"/>
                  <a:gd name="T3" fmla="*/ 581 h 590"/>
                  <a:gd name="T4" fmla="*/ 414 w 445"/>
                  <a:gd name="T5" fmla="*/ 569 h 590"/>
                  <a:gd name="T6" fmla="*/ 402 w 445"/>
                  <a:gd name="T7" fmla="*/ 576 h 590"/>
                  <a:gd name="T8" fmla="*/ 421 w 445"/>
                  <a:gd name="T9" fmla="*/ 552 h 590"/>
                  <a:gd name="T10" fmla="*/ 414 w 445"/>
                  <a:gd name="T11" fmla="*/ 550 h 590"/>
                  <a:gd name="T12" fmla="*/ 428 w 445"/>
                  <a:gd name="T13" fmla="*/ 534 h 590"/>
                  <a:gd name="T14" fmla="*/ 423 w 445"/>
                  <a:gd name="T15" fmla="*/ 524 h 590"/>
                  <a:gd name="T16" fmla="*/ 435 w 445"/>
                  <a:gd name="T17" fmla="*/ 512 h 590"/>
                  <a:gd name="T18" fmla="*/ 430 w 445"/>
                  <a:gd name="T19" fmla="*/ 500 h 590"/>
                  <a:gd name="T20" fmla="*/ 440 w 445"/>
                  <a:gd name="T21" fmla="*/ 491 h 590"/>
                  <a:gd name="T22" fmla="*/ 435 w 445"/>
                  <a:gd name="T23" fmla="*/ 477 h 590"/>
                  <a:gd name="T24" fmla="*/ 440 w 445"/>
                  <a:gd name="T25" fmla="*/ 491 h 590"/>
                  <a:gd name="T26" fmla="*/ 445 w 445"/>
                  <a:gd name="T27" fmla="*/ 450 h 590"/>
                  <a:gd name="T28" fmla="*/ 435 w 445"/>
                  <a:gd name="T29" fmla="*/ 467 h 590"/>
                  <a:gd name="T30" fmla="*/ 445 w 445"/>
                  <a:gd name="T31" fmla="*/ 427 h 590"/>
                  <a:gd name="T32" fmla="*/ 437 w 445"/>
                  <a:gd name="T33" fmla="*/ 443 h 590"/>
                  <a:gd name="T34" fmla="*/ 440 w 445"/>
                  <a:gd name="T35" fmla="*/ 403 h 590"/>
                  <a:gd name="T36" fmla="*/ 435 w 445"/>
                  <a:gd name="T37" fmla="*/ 420 h 590"/>
                  <a:gd name="T38" fmla="*/ 430 w 445"/>
                  <a:gd name="T39" fmla="*/ 379 h 590"/>
                  <a:gd name="T40" fmla="*/ 437 w 445"/>
                  <a:gd name="T41" fmla="*/ 396 h 590"/>
                  <a:gd name="T42" fmla="*/ 421 w 445"/>
                  <a:gd name="T43" fmla="*/ 358 h 590"/>
                  <a:gd name="T44" fmla="*/ 421 w 445"/>
                  <a:gd name="T45" fmla="*/ 375 h 590"/>
                  <a:gd name="T46" fmla="*/ 409 w 445"/>
                  <a:gd name="T47" fmla="*/ 341 h 590"/>
                  <a:gd name="T48" fmla="*/ 407 w 445"/>
                  <a:gd name="T49" fmla="*/ 351 h 590"/>
                  <a:gd name="T50" fmla="*/ 397 w 445"/>
                  <a:gd name="T51" fmla="*/ 327 h 590"/>
                  <a:gd name="T52" fmla="*/ 388 w 445"/>
                  <a:gd name="T53" fmla="*/ 329 h 590"/>
                  <a:gd name="T54" fmla="*/ 383 w 445"/>
                  <a:gd name="T55" fmla="*/ 313 h 590"/>
                  <a:gd name="T56" fmla="*/ 369 w 445"/>
                  <a:gd name="T57" fmla="*/ 310 h 590"/>
                  <a:gd name="T58" fmla="*/ 385 w 445"/>
                  <a:gd name="T59" fmla="*/ 313 h 590"/>
                  <a:gd name="T60" fmla="*/ 355 w 445"/>
                  <a:gd name="T61" fmla="*/ 289 h 590"/>
                  <a:gd name="T62" fmla="*/ 359 w 445"/>
                  <a:gd name="T63" fmla="*/ 303 h 590"/>
                  <a:gd name="T64" fmla="*/ 338 w 445"/>
                  <a:gd name="T65" fmla="*/ 277 h 590"/>
                  <a:gd name="T66" fmla="*/ 336 w 445"/>
                  <a:gd name="T67" fmla="*/ 287 h 590"/>
                  <a:gd name="T68" fmla="*/ 319 w 445"/>
                  <a:gd name="T69" fmla="*/ 265 h 590"/>
                  <a:gd name="T70" fmla="*/ 314 w 445"/>
                  <a:gd name="T71" fmla="*/ 273 h 590"/>
                  <a:gd name="T72" fmla="*/ 300 w 445"/>
                  <a:gd name="T73" fmla="*/ 254 h 590"/>
                  <a:gd name="T74" fmla="*/ 293 w 445"/>
                  <a:gd name="T75" fmla="*/ 261 h 590"/>
                  <a:gd name="T76" fmla="*/ 279 w 445"/>
                  <a:gd name="T77" fmla="*/ 242 h 590"/>
                  <a:gd name="T78" fmla="*/ 274 w 445"/>
                  <a:gd name="T79" fmla="*/ 249 h 590"/>
                  <a:gd name="T80" fmla="*/ 251 w 445"/>
                  <a:gd name="T81" fmla="*/ 235 h 590"/>
                  <a:gd name="T82" fmla="*/ 243 w 445"/>
                  <a:gd name="T83" fmla="*/ 220 h 590"/>
                  <a:gd name="T84" fmla="*/ 236 w 445"/>
                  <a:gd name="T85" fmla="*/ 225 h 590"/>
                  <a:gd name="T86" fmla="*/ 210 w 445"/>
                  <a:gd name="T87" fmla="*/ 199 h 590"/>
                  <a:gd name="T88" fmla="*/ 201 w 445"/>
                  <a:gd name="T89" fmla="*/ 192 h 590"/>
                  <a:gd name="T90" fmla="*/ 196 w 445"/>
                  <a:gd name="T91" fmla="*/ 197 h 590"/>
                  <a:gd name="T92" fmla="*/ 173 w 445"/>
                  <a:gd name="T93" fmla="*/ 171 h 590"/>
                  <a:gd name="T94" fmla="*/ 163 w 445"/>
                  <a:gd name="T95" fmla="*/ 163 h 590"/>
                  <a:gd name="T96" fmla="*/ 156 w 445"/>
                  <a:gd name="T97" fmla="*/ 168 h 590"/>
                  <a:gd name="T98" fmla="*/ 135 w 445"/>
                  <a:gd name="T99" fmla="*/ 140 h 590"/>
                  <a:gd name="T100" fmla="*/ 125 w 445"/>
                  <a:gd name="T101" fmla="*/ 133 h 590"/>
                  <a:gd name="T102" fmla="*/ 120 w 445"/>
                  <a:gd name="T103" fmla="*/ 137 h 590"/>
                  <a:gd name="T104" fmla="*/ 99 w 445"/>
                  <a:gd name="T105" fmla="*/ 109 h 590"/>
                  <a:gd name="T106" fmla="*/ 90 w 445"/>
                  <a:gd name="T107" fmla="*/ 99 h 590"/>
                  <a:gd name="T108" fmla="*/ 85 w 445"/>
                  <a:gd name="T109" fmla="*/ 104 h 590"/>
                  <a:gd name="T110" fmla="*/ 59 w 445"/>
                  <a:gd name="T111" fmla="*/ 78 h 590"/>
                  <a:gd name="T112" fmla="*/ 57 w 445"/>
                  <a:gd name="T113" fmla="*/ 64 h 590"/>
                  <a:gd name="T114" fmla="*/ 54 w 445"/>
                  <a:gd name="T115" fmla="*/ 71 h 590"/>
                  <a:gd name="T116" fmla="*/ 31 w 445"/>
                  <a:gd name="T117" fmla="*/ 45 h 590"/>
                  <a:gd name="T118" fmla="*/ 23 w 445"/>
                  <a:gd name="T119" fmla="*/ 2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5" h="590">
                    <a:moveTo>
                      <a:pt x="14" y="12"/>
                    </a:moveTo>
                    <a:lnTo>
                      <a:pt x="14" y="12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4" y="12"/>
                    </a:lnTo>
                    <a:lnTo>
                      <a:pt x="14" y="12"/>
                    </a:lnTo>
                    <a:close/>
                    <a:moveTo>
                      <a:pt x="402" y="590"/>
                    </a:moveTo>
                    <a:lnTo>
                      <a:pt x="404" y="590"/>
                    </a:lnTo>
                    <a:lnTo>
                      <a:pt x="404" y="590"/>
                    </a:lnTo>
                    <a:lnTo>
                      <a:pt x="404" y="590"/>
                    </a:lnTo>
                    <a:lnTo>
                      <a:pt x="397" y="586"/>
                    </a:lnTo>
                    <a:lnTo>
                      <a:pt x="397" y="586"/>
                    </a:lnTo>
                    <a:lnTo>
                      <a:pt x="397" y="588"/>
                    </a:lnTo>
                    <a:lnTo>
                      <a:pt x="395" y="588"/>
                    </a:lnTo>
                    <a:lnTo>
                      <a:pt x="402" y="590"/>
                    </a:lnTo>
                    <a:lnTo>
                      <a:pt x="402" y="590"/>
                    </a:lnTo>
                    <a:close/>
                    <a:moveTo>
                      <a:pt x="407" y="583"/>
                    </a:moveTo>
                    <a:lnTo>
                      <a:pt x="407" y="583"/>
                    </a:lnTo>
                    <a:lnTo>
                      <a:pt x="409" y="581"/>
                    </a:lnTo>
                    <a:lnTo>
                      <a:pt x="409" y="581"/>
                    </a:lnTo>
                    <a:lnTo>
                      <a:pt x="409" y="581"/>
                    </a:lnTo>
                    <a:lnTo>
                      <a:pt x="409" y="579"/>
                    </a:lnTo>
                    <a:lnTo>
                      <a:pt x="409" y="579"/>
                    </a:lnTo>
                    <a:lnTo>
                      <a:pt x="409" y="579"/>
                    </a:lnTo>
                    <a:lnTo>
                      <a:pt x="409" y="579"/>
                    </a:lnTo>
                    <a:lnTo>
                      <a:pt x="411" y="576"/>
                    </a:lnTo>
                    <a:lnTo>
                      <a:pt x="411" y="576"/>
                    </a:lnTo>
                    <a:lnTo>
                      <a:pt x="411" y="576"/>
                    </a:lnTo>
                    <a:lnTo>
                      <a:pt x="411" y="576"/>
                    </a:lnTo>
                    <a:lnTo>
                      <a:pt x="411" y="574"/>
                    </a:lnTo>
                    <a:lnTo>
                      <a:pt x="411" y="574"/>
                    </a:lnTo>
                    <a:lnTo>
                      <a:pt x="411" y="574"/>
                    </a:lnTo>
                    <a:lnTo>
                      <a:pt x="414" y="571"/>
                    </a:lnTo>
                    <a:lnTo>
                      <a:pt x="414" y="571"/>
                    </a:lnTo>
                    <a:lnTo>
                      <a:pt x="414" y="571"/>
                    </a:lnTo>
                    <a:lnTo>
                      <a:pt x="414" y="571"/>
                    </a:lnTo>
                    <a:lnTo>
                      <a:pt x="414" y="569"/>
                    </a:lnTo>
                    <a:lnTo>
                      <a:pt x="414" y="569"/>
                    </a:lnTo>
                    <a:lnTo>
                      <a:pt x="414" y="569"/>
                    </a:lnTo>
                    <a:lnTo>
                      <a:pt x="414" y="569"/>
                    </a:lnTo>
                    <a:lnTo>
                      <a:pt x="407" y="564"/>
                    </a:lnTo>
                    <a:lnTo>
                      <a:pt x="407" y="564"/>
                    </a:lnTo>
                    <a:lnTo>
                      <a:pt x="407" y="567"/>
                    </a:lnTo>
                    <a:lnTo>
                      <a:pt x="407" y="567"/>
                    </a:lnTo>
                    <a:lnTo>
                      <a:pt x="407" y="567"/>
                    </a:lnTo>
                    <a:lnTo>
                      <a:pt x="407" y="567"/>
                    </a:lnTo>
                    <a:lnTo>
                      <a:pt x="407" y="569"/>
                    </a:lnTo>
                    <a:lnTo>
                      <a:pt x="404" y="569"/>
                    </a:lnTo>
                    <a:lnTo>
                      <a:pt x="404" y="569"/>
                    </a:lnTo>
                    <a:lnTo>
                      <a:pt x="404" y="571"/>
                    </a:lnTo>
                    <a:lnTo>
                      <a:pt x="404" y="571"/>
                    </a:lnTo>
                    <a:lnTo>
                      <a:pt x="404" y="571"/>
                    </a:lnTo>
                    <a:lnTo>
                      <a:pt x="404" y="571"/>
                    </a:lnTo>
                    <a:lnTo>
                      <a:pt x="404" y="574"/>
                    </a:lnTo>
                    <a:lnTo>
                      <a:pt x="402" y="574"/>
                    </a:lnTo>
                    <a:lnTo>
                      <a:pt x="402" y="574"/>
                    </a:lnTo>
                    <a:lnTo>
                      <a:pt x="402" y="574"/>
                    </a:lnTo>
                    <a:lnTo>
                      <a:pt x="402" y="576"/>
                    </a:lnTo>
                    <a:lnTo>
                      <a:pt x="402" y="576"/>
                    </a:lnTo>
                    <a:lnTo>
                      <a:pt x="402" y="576"/>
                    </a:lnTo>
                    <a:lnTo>
                      <a:pt x="402" y="579"/>
                    </a:lnTo>
                    <a:lnTo>
                      <a:pt x="402" y="579"/>
                    </a:lnTo>
                    <a:lnTo>
                      <a:pt x="400" y="579"/>
                    </a:lnTo>
                    <a:lnTo>
                      <a:pt x="400" y="579"/>
                    </a:lnTo>
                    <a:lnTo>
                      <a:pt x="407" y="583"/>
                    </a:lnTo>
                    <a:lnTo>
                      <a:pt x="407" y="583"/>
                    </a:lnTo>
                    <a:close/>
                    <a:moveTo>
                      <a:pt x="419" y="562"/>
                    </a:moveTo>
                    <a:lnTo>
                      <a:pt x="419" y="560"/>
                    </a:lnTo>
                    <a:lnTo>
                      <a:pt x="419" y="560"/>
                    </a:lnTo>
                    <a:lnTo>
                      <a:pt x="419" y="560"/>
                    </a:lnTo>
                    <a:lnTo>
                      <a:pt x="419" y="557"/>
                    </a:lnTo>
                    <a:lnTo>
                      <a:pt x="419" y="557"/>
                    </a:lnTo>
                    <a:lnTo>
                      <a:pt x="419" y="557"/>
                    </a:lnTo>
                    <a:lnTo>
                      <a:pt x="421" y="557"/>
                    </a:lnTo>
                    <a:lnTo>
                      <a:pt x="421" y="555"/>
                    </a:lnTo>
                    <a:lnTo>
                      <a:pt x="421" y="555"/>
                    </a:lnTo>
                    <a:lnTo>
                      <a:pt x="421" y="555"/>
                    </a:lnTo>
                    <a:lnTo>
                      <a:pt x="421" y="552"/>
                    </a:lnTo>
                    <a:lnTo>
                      <a:pt x="421" y="552"/>
                    </a:lnTo>
                    <a:lnTo>
                      <a:pt x="421" y="552"/>
                    </a:lnTo>
                    <a:lnTo>
                      <a:pt x="423" y="550"/>
                    </a:lnTo>
                    <a:lnTo>
                      <a:pt x="423" y="550"/>
                    </a:lnTo>
                    <a:lnTo>
                      <a:pt x="423" y="550"/>
                    </a:lnTo>
                    <a:lnTo>
                      <a:pt x="423" y="548"/>
                    </a:lnTo>
                    <a:lnTo>
                      <a:pt x="423" y="548"/>
                    </a:lnTo>
                    <a:lnTo>
                      <a:pt x="423" y="548"/>
                    </a:lnTo>
                    <a:lnTo>
                      <a:pt x="423" y="545"/>
                    </a:lnTo>
                    <a:lnTo>
                      <a:pt x="423" y="545"/>
                    </a:lnTo>
                    <a:lnTo>
                      <a:pt x="416" y="543"/>
                    </a:lnTo>
                    <a:lnTo>
                      <a:pt x="416" y="543"/>
                    </a:lnTo>
                    <a:lnTo>
                      <a:pt x="416" y="545"/>
                    </a:lnTo>
                    <a:lnTo>
                      <a:pt x="416" y="545"/>
                    </a:lnTo>
                    <a:lnTo>
                      <a:pt x="416" y="545"/>
                    </a:lnTo>
                    <a:lnTo>
                      <a:pt x="416" y="545"/>
                    </a:lnTo>
                    <a:lnTo>
                      <a:pt x="416" y="548"/>
                    </a:lnTo>
                    <a:lnTo>
                      <a:pt x="414" y="548"/>
                    </a:lnTo>
                    <a:lnTo>
                      <a:pt x="414" y="548"/>
                    </a:lnTo>
                    <a:lnTo>
                      <a:pt x="414" y="550"/>
                    </a:lnTo>
                    <a:lnTo>
                      <a:pt x="414" y="550"/>
                    </a:lnTo>
                    <a:lnTo>
                      <a:pt x="414" y="550"/>
                    </a:lnTo>
                    <a:lnTo>
                      <a:pt x="414" y="552"/>
                    </a:lnTo>
                    <a:lnTo>
                      <a:pt x="414" y="552"/>
                    </a:lnTo>
                    <a:lnTo>
                      <a:pt x="411" y="552"/>
                    </a:lnTo>
                    <a:lnTo>
                      <a:pt x="411" y="555"/>
                    </a:lnTo>
                    <a:lnTo>
                      <a:pt x="411" y="555"/>
                    </a:lnTo>
                    <a:lnTo>
                      <a:pt x="411" y="555"/>
                    </a:lnTo>
                    <a:lnTo>
                      <a:pt x="411" y="555"/>
                    </a:lnTo>
                    <a:lnTo>
                      <a:pt x="411" y="557"/>
                    </a:lnTo>
                    <a:lnTo>
                      <a:pt x="411" y="557"/>
                    </a:lnTo>
                    <a:lnTo>
                      <a:pt x="411" y="557"/>
                    </a:lnTo>
                    <a:lnTo>
                      <a:pt x="419" y="562"/>
                    </a:lnTo>
                    <a:lnTo>
                      <a:pt x="419" y="562"/>
                    </a:lnTo>
                    <a:close/>
                    <a:moveTo>
                      <a:pt x="428" y="538"/>
                    </a:moveTo>
                    <a:lnTo>
                      <a:pt x="428" y="538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28" y="534"/>
                    </a:lnTo>
                    <a:lnTo>
                      <a:pt x="428" y="534"/>
                    </a:lnTo>
                    <a:lnTo>
                      <a:pt x="428" y="534"/>
                    </a:lnTo>
                    <a:lnTo>
                      <a:pt x="430" y="531"/>
                    </a:lnTo>
                    <a:lnTo>
                      <a:pt x="430" y="531"/>
                    </a:lnTo>
                    <a:lnTo>
                      <a:pt x="430" y="531"/>
                    </a:lnTo>
                    <a:lnTo>
                      <a:pt x="430" y="529"/>
                    </a:lnTo>
                    <a:lnTo>
                      <a:pt x="430" y="529"/>
                    </a:lnTo>
                    <a:lnTo>
                      <a:pt x="430" y="529"/>
                    </a:lnTo>
                    <a:lnTo>
                      <a:pt x="430" y="526"/>
                    </a:lnTo>
                    <a:lnTo>
                      <a:pt x="430" y="526"/>
                    </a:lnTo>
                    <a:lnTo>
                      <a:pt x="430" y="526"/>
                    </a:lnTo>
                    <a:lnTo>
                      <a:pt x="433" y="524"/>
                    </a:lnTo>
                    <a:lnTo>
                      <a:pt x="433" y="524"/>
                    </a:lnTo>
                    <a:lnTo>
                      <a:pt x="433" y="524"/>
                    </a:lnTo>
                    <a:lnTo>
                      <a:pt x="433" y="524"/>
                    </a:lnTo>
                    <a:lnTo>
                      <a:pt x="426" y="522"/>
                    </a:lnTo>
                    <a:lnTo>
                      <a:pt x="426" y="522"/>
                    </a:lnTo>
                    <a:lnTo>
                      <a:pt x="423" y="522"/>
                    </a:lnTo>
                    <a:lnTo>
                      <a:pt x="423" y="522"/>
                    </a:lnTo>
                    <a:lnTo>
                      <a:pt x="423" y="524"/>
                    </a:lnTo>
                    <a:lnTo>
                      <a:pt x="423" y="524"/>
                    </a:lnTo>
                    <a:lnTo>
                      <a:pt x="423" y="524"/>
                    </a:lnTo>
                    <a:lnTo>
                      <a:pt x="423" y="526"/>
                    </a:lnTo>
                    <a:lnTo>
                      <a:pt x="423" y="526"/>
                    </a:lnTo>
                    <a:lnTo>
                      <a:pt x="423" y="526"/>
                    </a:lnTo>
                    <a:lnTo>
                      <a:pt x="423" y="529"/>
                    </a:lnTo>
                    <a:lnTo>
                      <a:pt x="421" y="529"/>
                    </a:lnTo>
                    <a:lnTo>
                      <a:pt x="421" y="529"/>
                    </a:lnTo>
                    <a:lnTo>
                      <a:pt x="421" y="531"/>
                    </a:lnTo>
                    <a:lnTo>
                      <a:pt x="421" y="531"/>
                    </a:lnTo>
                    <a:lnTo>
                      <a:pt x="421" y="531"/>
                    </a:lnTo>
                    <a:lnTo>
                      <a:pt x="421" y="534"/>
                    </a:lnTo>
                    <a:lnTo>
                      <a:pt x="421" y="534"/>
                    </a:lnTo>
                    <a:lnTo>
                      <a:pt x="421" y="534"/>
                    </a:lnTo>
                    <a:lnTo>
                      <a:pt x="419" y="536"/>
                    </a:lnTo>
                    <a:lnTo>
                      <a:pt x="419" y="536"/>
                    </a:lnTo>
                    <a:lnTo>
                      <a:pt x="428" y="538"/>
                    </a:lnTo>
                    <a:lnTo>
                      <a:pt x="428" y="538"/>
                    </a:lnTo>
                    <a:close/>
                    <a:moveTo>
                      <a:pt x="435" y="515"/>
                    </a:moveTo>
                    <a:lnTo>
                      <a:pt x="435" y="515"/>
                    </a:lnTo>
                    <a:lnTo>
                      <a:pt x="435" y="515"/>
                    </a:lnTo>
                    <a:lnTo>
                      <a:pt x="435" y="512"/>
                    </a:lnTo>
                    <a:lnTo>
                      <a:pt x="435" y="512"/>
                    </a:lnTo>
                    <a:lnTo>
                      <a:pt x="435" y="512"/>
                    </a:lnTo>
                    <a:lnTo>
                      <a:pt x="435" y="510"/>
                    </a:lnTo>
                    <a:lnTo>
                      <a:pt x="435" y="510"/>
                    </a:lnTo>
                    <a:lnTo>
                      <a:pt x="437" y="510"/>
                    </a:lnTo>
                    <a:lnTo>
                      <a:pt x="437" y="507"/>
                    </a:lnTo>
                    <a:lnTo>
                      <a:pt x="437" y="507"/>
                    </a:lnTo>
                    <a:lnTo>
                      <a:pt x="437" y="507"/>
                    </a:lnTo>
                    <a:lnTo>
                      <a:pt x="437" y="505"/>
                    </a:lnTo>
                    <a:lnTo>
                      <a:pt x="437" y="505"/>
                    </a:lnTo>
                    <a:lnTo>
                      <a:pt x="437" y="505"/>
                    </a:lnTo>
                    <a:lnTo>
                      <a:pt x="437" y="503"/>
                    </a:lnTo>
                    <a:lnTo>
                      <a:pt x="437" y="503"/>
                    </a:lnTo>
                    <a:lnTo>
                      <a:pt x="437" y="500"/>
                    </a:lnTo>
                    <a:lnTo>
                      <a:pt x="437" y="500"/>
                    </a:lnTo>
                    <a:lnTo>
                      <a:pt x="440" y="500"/>
                    </a:lnTo>
                    <a:lnTo>
                      <a:pt x="430" y="498"/>
                    </a:lnTo>
                    <a:lnTo>
                      <a:pt x="430" y="498"/>
                    </a:lnTo>
                    <a:lnTo>
                      <a:pt x="430" y="500"/>
                    </a:lnTo>
                    <a:lnTo>
                      <a:pt x="430" y="500"/>
                    </a:lnTo>
                    <a:lnTo>
                      <a:pt x="430" y="500"/>
                    </a:lnTo>
                    <a:lnTo>
                      <a:pt x="430" y="503"/>
                    </a:lnTo>
                    <a:lnTo>
                      <a:pt x="430" y="503"/>
                    </a:lnTo>
                    <a:lnTo>
                      <a:pt x="430" y="503"/>
                    </a:lnTo>
                    <a:lnTo>
                      <a:pt x="430" y="505"/>
                    </a:lnTo>
                    <a:lnTo>
                      <a:pt x="428" y="505"/>
                    </a:lnTo>
                    <a:lnTo>
                      <a:pt x="428" y="507"/>
                    </a:lnTo>
                    <a:lnTo>
                      <a:pt x="428" y="507"/>
                    </a:lnTo>
                    <a:lnTo>
                      <a:pt x="428" y="507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2"/>
                    </a:lnTo>
                    <a:lnTo>
                      <a:pt x="428" y="512"/>
                    </a:lnTo>
                    <a:lnTo>
                      <a:pt x="428" y="512"/>
                    </a:lnTo>
                    <a:lnTo>
                      <a:pt x="428" y="512"/>
                    </a:lnTo>
                    <a:lnTo>
                      <a:pt x="435" y="515"/>
                    </a:lnTo>
                    <a:lnTo>
                      <a:pt x="435" y="515"/>
                    </a:lnTo>
                    <a:close/>
                    <a:moveTo>
                      <a:pt x="440" y="491"/>
                    </a:moveTo>
                    <a:lnTo>
                      <a:pt x="440" y="491"/>
                    </a:lnTo>
                    <a:lnTo>
                      <a:pt x="440" y="491"/>
                    </a:lnTo>
                    <a:lnTo>
                      <a:pt x="440" y="491"/>
                    </a:lnTo>
                    <a:lnTo>
                      <a:pt x="440" y="488"/>
                    </a:lnTo>
                    <a:lnTo>
                      <a:pt x="442" y="488"/>
                    </a:lnTo>
                    <a:lnTo>
                      <a:pt x="442" y="488"/>
                    </a:lnTo>
                    <a:lnTo>
                      <a:pt x="442" y="486"/>
                    </a:lnTo>
                    <a:lnTo>
                      <a:pt x="442" y="486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42" y="481"/>
                    </a:lnTo>
                    <a:lnTo>
                      <a:pt x="442" y="481"/>
                    </a:lnTo>
                    <a:lnTo>
                      <a:pt x="442" y="481"/>
                    </a:lnTo>
                    <a:lnTo>
                      <a:pt x="442" y="479"/>
                    </a:lnTo>
                    <a:lnTo>
                      <a:pt x="442" y="479"/>
                    </a:lnTo>
                    <a:lnTo>
                      <a:pt x="442" y="477"/>
                    </a:lnTo>
                    <a:lnTo>
                      <a:pt x="442" y="477"/>
                    </a:lnTo>
                    <a:lnTo>
                      <a:pt x="442" y="477"/>
                    </a:lnTo>
                    <a:lnTo>
                      <a:pt x="435" y="474"/>
                    </a:lnTo>
                    <a:lnTo>
                      <a:pt x="435" y="477"/>
                    </a:lnTo>
                    <a:lnTo>
                      <a:pt x="435" y="477"/>
                    </a:lnTo>
                    <a:lnTo>
                      <a:pt x="435" y="477"/>
                    </a:lnTo>
                    <a:lnTo>
                      <a:pt x="435" y="479"/>
                    </a:lnTo>
                    <a:lnTo>
                      <a:pt x="435" y="479"/>
                    </a:lnTo>
                    <a:lnTo>
                      <a:pt x="435" y="479"/>
                    </a:lnTo>
                    <a:lnTo>
                      <a:pt x="435" y="481"/>
                    </a:lnTo>
                    <a:lnTo>
                      <a:pt x="435" y="481"/>
                    </a:lnTo>
                    <a:lnTo>
                      <a:pt x="433" y="484"/>
                    </a:lnTo>
                    <a:lnTo>
                      <a:pt x="433" y="484"/>
                    </a:lnTo>
                    <a:lnTo>
                      <a:pt x="433" y="484"/>
                    </a:lnTo>
                    <a:lnTo>
                      <a:pt x="433" y="486"/>
                    </a:lnTo>
                    <a:lnTo>
                      <a:pt x="433" y="486"/>
                    </a:lnTo>
                    <a:lnTo>
                      <a:pt x="433" y="486"/>
                    </a:lnTo>
                    <a:lnTo>
                      <a:pt x="433" y="488"/>
                    </a:lnTo>
                    <a:lnTo>
                      <a:pt x="433" y="488"/>
                    </a:lnTo>
                    <a:lnTo>
                      <a:pt x="433" y="488"/>
                    </a:lnTo>
                    <a:lnTo>
                      <a:pt x="433" y="491"/>
                    </a:lnTo>
                    <a:lnTo>
                      <a:pt x="433" y="491"/>
                    </a:lnTo>
                    <a:lnTo>
                      <a:pt x="440" y="491"/>
                    </a:lnTo>
                    <a:lnTo>
                      <a:pt x="440" y="491"/>
                    </a:lnTo>
                    <a:close/>
                    <a:moveTo>
                      <a:pt x="445" y="467"/>
                    </a:moveTo>
                    <a:lnTo>
                      <a:pt x="445" y="467"/>
                    </a:lnTo>
                    <a:lnTo>
                      <a:pt x="445" y="467"/>
                    </a:lnTo>
                    <a:lnTo>
                      <a:pt x="445" y="465"/>
                    </a:lnTo>
                    <a:lnTo>
                      <a:pt x="445" y="465"/>
                    </a:lnTo>
                    <a:lnTo>
                      <a:pt x="445" y="465"/>
                    </a:lnTo>
                    <a:lnTo>
                      <a:pt x="445" y="462"/>
                    </a:lnTo>
                    <a:lnTo>
                      <a:pt x="445" y="462"/>
                    </a:lnTo>
                    <a:lnTo>
                      <a:pt x="445" y="462"/>
                    </a:lnTo>
                    <a:lnTo>
                      <a:pt x="445" y="460"/>
                    </a:lnTo>
                    <a:lnTo>
                      <a:pt x="445" y="460"/>
                    </a:lnTo>
                    <a:lnTo>
                      <a:pt x="445" y="458"/>
                    </a:lnTo>
                    <a:lnTo>
                      <a:pt x="445" y="458"/>
                    </a:lnTo>
                    <a:lnTo>
                      <a:pt x="445" y="458"/>
                    </a:lnTo>
                    <a:lnTo>
                      <a:pt x="445" y="455"/>
                    </a:lnTo>
                    <a:lnTo>
                      <a:pt x="445" y="455"/>
                    </a:lnTo>
                    <a:lnTo>
                      <a:pt x="445" y="453"/>
                    </a:lnTo>
                    <a:lnTo>
                      <a:pt x="445" y="453"/>
                    </a:lnTo>
                    <a:lnTo>
                      <a:pt x="445" y="453"/>
                    </a:lnTo>
                    <a:lnTo>
                      <a:pt x="445" y="450"/>
                    </a:lnTo>
                    <a:lnTo>
                      <a:pt x="437" y="450"/>
                    </a:lnTo>
                    <a:lnTo>
                      <a:pt x="437" y="453"/>
                    </a:lnTo>
                    <a:lnTo>
                      <a:pt x="437" y="453"/>
                    </a:lnTo>
                    <a:lnTo>
                      <a:pt x="437" y="453"/>
                    </a:lnTo>
                    <a:lnTo>
                      <a:pt x="437" y="455"/>
                    </a:lnTo>
                    <a:lnTo>
                      <a:pt x="437" y="455"/>
                    </a:lnTo>
                    <a:lnTo>
                      <a:pt x="437" y="455"/>
                    </a:lnTo>
                    <a:lnTo>
                      <a:pt x="437" y="458"/>
                    </a:lnTo>
                    <a:lnTo>
                      <a:pt x="437" y="458"/>
                    </a:lnTo>
                    <a:lnTo>
                      <a:pt x="437" y="460"/>
                    </a:lnTo>
                    <a:lnTo>
                      <a:pt x="437" y="460"/>
                    </a:lnTo>
                    <a:lnTo>
                      <a:pt x="437" y="460"/>
                    </a:lnTo>
                    <a:lnTo>
                      <a:pt x="437" y="462"/>
                    </a:lnTo>
                    <a:lnTo>
                      <a:pt x="435" y="462"/>
                    </a:lnTo>
                    <a:lnTo>
                      <a:pt x="435" y="462"/>
                    </a:lnTo>
                    <a:lnTo>
                      <a:pt x="435" y="465"/>
                    </a:lnTo>
                    <a:lnTo>
                      <a:pt x="435" y="465"/>
                    </a:lnTo>
                    <a:lnTo>
                      <a:pt x="435" y="467"/>
                    </a:lnTo>
                    <a:lnTo>
                      <a:pt x="435" y="467"/>
                    </a:lnTo>
                    <a:lnTo>
                      <a:pt x="435" y="467"/>
                    </a:lnTo>
                    <a:lnTo>
                      <a:pt x="445" y="467"/>
                    </a:lnTo>
                    <a:lnTo>
                      <a:pt x="445" y="467"/>
                    </a:lnTo>
                    <a:close/>
                    <a:moveTo>
                      <a:pt x="445" y="443"/>
                    </a:moveTo>
                    <a:lnTo>
                      <a:pt x="445" y="443"/>
                    </a:lnTo>
                    <a:lnTo>
                      <a:pt x="445" y="441"/>
                    </a:lnTo>
                    <a:lnTo>
                      <a:pt x="445" y="441"/>
                    </a:lnTo>
                    <a:lnTo>
                      <a:pt x="445" y="441"/>
                    </a:lnTo>
                    <a:lnTo>
                      <a:pt x="445" y="439"/>
                    </a:lnTo>
                    <a:lnTo>
                      <a:pt x="445" y="439"/>
                    </a:lnTo>
                    <a:lnTo>
                      <a:pt x="445" y="436"/>
                    </a:lnTo>
                    <a:lnTo>
                      <a:pt x="445" y="436"/>
                    </a:lnTo>
                    <a:lnTo>
                      <a:pt x="445" y="436"/>
                    </a:lnTo>
                    <a:lnTo>
                      <a:pt x="445" y="434"/>
                    </a:lnTo>
                    <a:lnTo>
                      <a:pt x="445" y="434"/>
                    </a:lnTo>
                    <a:lnTo>
                      <a:pt x="445" y="431"/>
                    </a:lnTo>
                    <a:lnTo>
                      <a:pt x="445" y="431"/>
                    </a:lnTo>
                    <a:lnTo>
                      <a:pt x="445" y="431"/>
                    </a:lnTo>
                    <a:lnTo>
                      <a:pt x="445" y="429"/>
                    </a:lnTo>
                    <a:lnTo>
                      <a:pt x="445" y="429"/>
                    </a:lnTo>
                    <a:lnTo>
                      <a:pt x="445" y="427"/>
                    </a:lnTo>
                    <a:lnTo>
                      <a:pt x="445" y="427"/>
                    </a:lnTo>
                    <a:lnTo>
                      <a:pt x="435" y="429"/>
                    </a:lnTo>
                    <a:lnTo>
                      <a:pt x="435" y="429"/>
                    </a:lnTo>
                    <a:lnTo>
                      <a:pt x="435" y="429"/>
                    </a:lnTo>
                    <a:lnTo>
                      <a:pt x="435" y="431"/>
                    </a:lnTo>
                    <a:lnTo>
                      <a:pt x="435" y="431"/>
                    </a:lnTo>
                    <a:lnTo>
                      <a:pt x="435" y="431"/>
                    </a:lnTo>
                    <a:lnTo>
                      <a:pt x="435" y="434"/>
                    </a:lnTo>
                    <a:lnTo>
                      <a:pt x="435" y="434"/>
                    </a:lnTo>
                    <a:lnTo>
                      <a:pt x="435" y="434"/>
                    </a:lnTo>
                    <a:lnTo>
                      <a:pt x="437" y="436"/>
                    </a:lnTo>
                    <a:lnTo>
                      <a:pt x="437" y="436"/>
                    </a:lnTo>
                    <a:lnTo>
                      <a:pt x="437" y="439"/>
                    </a:lnTo>
                    <a:lnTo>
                      <a:pt x="437" y="439"/>
                    </a:lnTo>
                    <a:lnTo>
                      <a:pt x="437" y="439"/>
                    </a:lnTo>
                    <a:lnTo>
                      <a:pt x="437" y="441"/>
                    </a:lnTo>
                    <a:lnTo>
                      <a:pt x="437" y="441"/>
                    </a:lnTo>
                    <a:lnTo>
                      <a:pt x="437" y="441"/>
                    </a:lnTo>
                    <a:lnTo>
                      <a:pt x="437" y="443"/>
                    </a:lnTo>
                    <a:lnTo>
                      <a:pt x="437" y="443"/>
                    </a:lnTo>
                    <a:lnTo>
                      <a:pt x="445" y="443"/>
                    </a:lnTo>
                    <a:lnTo>
                      <a:pt x="445" y="443"/>
                    </a:lnTo>
                    <a:close/>
                    <a:moveTo>
                      <a:pt x="442" y="420"/>
                    </a:moveTo>
                    <a:lnTo>
                      <a:pt x="442" y="417"/>
                    </a:lnTo>
                    <a:lnTo>
                      <a:pt x="442" y="417"/>
                    </a:lnTo>
                    <a:lnTo>
                      <a:pt x="442" y="417"/>
                    </a:lnTo>
                    <a:lnTo>
                      <a:pt x="442" y="415"/>
                    </a:lnTo>
                    <a:lnTo>
                      <a:pt x="442" y="415"/>
                    </a:lnTo>
                    <a:lnTo>
                      <a:pt x="442" y="415"/>
                    </a:lnTo>
                    <a:lnTo>
                      <a:pt x="442" y="413"/>
                    </a:lnTo>
                    <a:lnTo>
                      <a:pt x="442" y="413"/>
                    </a:lnTo>
                    <a:lnTo>
                      <a:pt x="442" y="410"/>
                    </a:lnTo>
                    <a:lnTo>
                      <a:pt x="440" y="410"/>
                    </a:lnTo>
                    <a:lnTo>
                      <a:pt x="440" y="410"/>
                    </a:lnTo>
                    <a:lnTo>
                      <a:pt x="440" y="408"/>
                    </a:lnTo>
                    <a:lnTo>
                      <a:pt x="440" y="408"/>
                    </a:lnTo>
                    <a:lnTo>
                      <a:pt x="440" y="405"/>
                    </a:lnTo>
                    <a:lnTo>
                      <a:pt x="440" y="405"/>
                    </a:lnTo>
                    <a:lnTo>
                      <a:pt x="440" y="405"/>
                    </a:lnTo>
                    <a:lnTo>
                      <a:pt x="440" y="403"/>
                    </a:lnTo>
                    <a:lnTo>
                      <a:pt x="440" y="403"/>
                    </a:lnTo>
                    <a:lnTo>
                      <a:pt x="430" y="405"/>
                    </a:lnTo>
                    <a:lnTo>
                      <a:pt x="430" y="405"/>
                    </a:lnTo>
                    <a:lnTo>
                      <a:pt x="433" y="405"/>
                    </a:lnTo>
                    <a:lnTo>
                      <a:pt x="433" y="408"/>
                    </a:lnTo>
                    <a:lnTo>
                      <a:pt x="433" y="408"/>
                    </a:lnTo>
                    <a:lnTo>
                      <a:pt x="433" y="408"/>
                    </a:lnTo>
                    <a:lnTo>
                      <a:pt x="433" y="410"/>
                    </a:lnTo>
                    <a:lnTo>
                      <a:pt x="433" y="410"/>
                    </a:lnTo>
                    <a:lnTo>
                      <a:pt x="433" y="413"/>
                    </a:lnTo>
                    <a:lnTo>
                      <a:pt x="433" y="413"/>
                    </a:lnTo>
                    <a:lnTo>
                      <a:pt x="433" y="413"/>
                    </a:lnTo>
                    <a:lnTo>
                      <a:pt x="433" y="415"/>
                    </a:lnTo>
                    <a:lnTo>
                      <a:pt x="433" y="415"/>
                    </a:lnTo>
                    <a:lnTo>
                      <a:pt x="433" y="417"/>
                    </a:lnTo>
                    <a:lnTo>
                      <a:pt x="435" y="417"/>
                    </a:lnTo>
                    <a:lnTo>
                      <a:pt x="435" y="417"/>
                    </a:lnTo>
                    <a:lnTo>
                      <a:pt x="435" y="420"/>
                    </a:lnTo>
                    <a:lnTo>
                      <a:pt x="435" y="420"/>
                    </a:lnTo>
                    <a:lnTo>
                      <a:pt x="435" y="420"/>
                    </a:lnTo>
                    <a:lnTo>
                      <a:pt x="442" y="420"/>
                    </a:lnTo>
                    <a:lnTo>
                      <a:pt x="442" y="420"/>
                    </a:lnTo>
                    <a:close/>
                    <a:moveTo>
                      <a:pt x="437" y="396"/>
                    </a:moveTo>
                    <a:lnTo>
                      <a:pt x="437" y="396"/>
                    </a:lnTo>
                    <a:lnTo>
                      <a:pt x="437" y="394"/>
                    </a:lnTo>
                    <a:lnTo>
                      <a:pt x="435" y="394"/>
                    </a:lnTo>
                    <a:lnTo>
                      <a:pt x="435" y="391"/>
                    </a:lnTo>
                    <a:lnTo>
                      <a:pt x="435" y="391"/>
                    </a:lnTo>
                    <a:lnTo>
                      <a:pt x="435" y="391"/>
                    </a:lnTo>
                    <a:lnTo>
                      <a:pt x="435" y="389"/>
                    </a:lnTo>
                    <a:lnTo>
                      <a:pt x="435" y="389"/>
                    </a:lnTo>
                    <a:lnTo>
                      <a:pt x="435" y="386"/>
                    </a:lnTo>
                    <a:lnTo>
                      <a:pt x="435" y="386"/>
                    </a:lnTo>
                    <a:lnTo>
                      <a:pt x="433" y="386"/>
                    </a:lnTo>
                    <a:lnTo>
                      <a:pt x="433" y="384"/>
                    </a:lnTo>
                    <a:lnTo>
                      <a:pt x="433" y="384"/>
                    </a:lnTo>
                    <a:lnTo>
                      <a:pt x="433" y="382"/>
                    </a:lnTo>
                    <a:lnTo>
                      <a:pt x="433" y="382"/>
                    </a:lnTo>
                    <a:lnTo>
                      <a:pt x="433" y="382"/>
                    </a:lnTo>
                    <a:lnTo>
                      <a:pt x="430" y="379"/>
                    </a:lnTo>
                    <a:lnTo>
                      <a:pt x="423" y="384"/>
                    </a:lnTo>
                    <a:lnTo>
                      <a:pt x="423" y="384"/>
                    </a:lnTo>
                    <a:lnTo>
                      <a:pt x="426" y="384"/>
                    </a:lnTo>
                    <a:lnTo>
                      <a:pt x="426" y="386"/>
                    </a:lnTo>
                    <a:lnTo>
                      <a:pt x="426" y="386"/>
                    </a:lnTo>
                    <a:lnTo>
                      <a:pt x="426" y="386"/>
                    </a:lnTo>
                    <a:lnTo>
                      <a:pt x="426" y="389"/>
                    </a:lnTo>
                    <a:lnTo>
                      <a:pt x="426" y="389"/>
                    </a:lnTo>
                    <a:lnTo>
                      <a:pt x="426" y="391"/>
                    </a:lnTo>
                    <a:lnTo>
                      <a:pt x="428" y="391"/>
                    </a:lnTo>
                    <a:lnTo>
                      <a:pt x="428" y="391"/>
                    </a:lnTo>
                    <a:lnTo>
                      <a:pt x="428" y="394"/>
                    </a:lnTo>
                    <a:lnTo>
                      <a:pt x="428" y="394"/>
                    </a:lnTo>
                    <a:lnTo>
                      <a:pt x="428" y="394"/>
                    </a:lnTo>
                    <a:lnTo>
                      <a:pt x="428" y="396"/>
                    </a:lnTo>
                    <a:lnTo>
                      <a:pt x="428" y="396"/>
                    </a:lnTo>
                    <a:lnTo>
                      <a:pt x="430" y="398"/>
                    </a:lnTo>
                    <a:lnTo>
                      <a:pt x="430" y="398"/>
                    </a:lnTo>
                    <a:lnTo>
                      <a:pt x="437" y="396"/>
                    </a:lnTo>
                    <a:lnTo>
                      <a:pt x="437" y="396"/>
                    </a:lnTo>
                    <a:close/>
                    <a:moveTo>
                      <a:pt x="428" y="372"/>
                    </a:moveTo>
                    <a:lnTo>
                      <a:pt x="428" y="372"/>
                    </a:lnTo>
                    <a:lnTo>
                      <a:pt x="428" y="372"/>
                    </a:lnTo>
                    <a:lnTo>
                      <a:pt x="428" y="370"/>
                    </a:lnTo>
                    <a:lnTo>
                      <a:pt x="426" y="370"/>
                    </a:lnTo>
                    <a:lnTo>
                      <a:pt x="426" y="370"/>
                    </a:lnTo>
                    <a:lnTo>
                      <a:pt x="426" y="367"/>
                    </a:lnTo>
                    <a:lnTo>
                      <a:pt x="426" y="367"/>
                    </a:lnTo>
                    <a:lnTo>
                      <a:pt x="426" y="367"/>
                    </a:lnTo>
                    <a:lnTo>
                      <a:pt x="426" y="365"/>
                    </a:lnTo>
                    <a:lnTo>
                      <a:pt x="423" y="365"/>
                    </a:lnTo>
                    <a:lnTo>
                      <a:pt x="423" y="365"/>
                    </a:lnTo>
                    <a:lnTo>
                      <a:pt x="423" y="363"/>
                    </a:lnTo>
                    <a:lnTo>
                      <a:pt x="423" y="363"/>
                    </a:lnTo>
                    <a:lnTo>
                      <a:pt x="423" y="363"/>
                    </a:lnTo>
                    <a:lnTo>
                      <a:pt x="423" y="360"/>
                    </a:lnTo>
                    <a:lnTo>
                      <a:pt x="421" y="360"/>
                    </a:lnTo>
                    <a:lnTo>
                      <a:pt x="421" y="360"/>
                    </a:lnTo>
                    <a:lnTo>
                      <a:pt x="421" y="358"/>
                    </a:lnTo>
                    <a:lnTo>
                      <a:pt x="421" y="358"/>
                    </a:lnTo>
                    <a:lnTo>
                      <a:pt x="421" y="358"/>
                    </a:lnTo>
                    <a:lnTo>
                      <a:pt x="414" y="363"/>
                    </a:lnTo>
                    <a:lnTo>
                      <a:pt x="414" y="363"/>
                    </a:lnTo>
                    <a:lnTo>
                      <a:pt x="414" y="363"/>
                    </a:lnTo>
                    <a:lnTo>
                      <a:pt x="414" y="363"/>
                    </a:lnTo>
                    <a:lnTo>
                      <a:pt x="414" y="365"/>
                    </a:lnTo>
                    <a:lnTo>
                      <a:pt x="416" y="365"/>
                    </a:lnTo>
                    <a:lnTo>
                      <a:pt x="416" y="365"/>
                    </a:lnTo>
                    <a:lnTo>
                      <a:pt x="416" y="367"/>
                    </a:lnTo>
                    <a:lnTo>
                      <a:pt x="416" y="367"/>
                    </a:lnTo>
                    <a:lnTo>
                      <a:pt x="416" y="367"/>
                    </a:lnTo>
                    <a:lnTo>
                      <a:pt x="416" y="370"/>
                    </a:lnTo>
                    <a:lnTo>
                      <a:pt x="419" y="370"/>
                    </a:lnTo>
                    <a:lnTo>
                      <a:pt x="419" y="370"/>
                    </a:lnTo>
                    <a:lnTo>
                      <a:pt x="419" y="372"/>
                    </a:lnTo>
                    <a:lnTo>
                      <a:pt x="419" y="372"/>
                    </a:lnTo>
                    <a:lnTo>
                      <a:pt x="419" y="372"/>
                    </a:lnTo>
                    <a:lnTo>
                      <a:pt x="419" y="372"/>
                    </a:lnTo>
                    <a:lnTo>
                      <a:pt x="421" y="375"/>
                    </a:lnTo>
                    <a:lnTo>
                      <a:pt x="421" y="375"/>
                    </a:lnTo>
                    <a:lnTo>
                      <a:pt x="421" y="375"/>
                    </a:lnTo>
                    <a:lnTo>
                      <a:pt x="421" y="377"/>
                    </a:lnTo>
                    <a:lnTo>
                      <a:pt x="428" y="372"/>
                    </a:lnTo>
                    <a:lnTo>
                      <a:pt x="428" y="372"/>
                    </a:lnTo>
                    <a:close/>
                    <a:moveTo>
                      <a:pt x="416" y="351"/>
                    </a:moveTo>
                    <a:lnTo>
                      <a:pt x="416" y="351"/>
                    </a:lnTo>
                    <a:lnTo>
                      <a:pt x="416" y="351"/>
                    </a:lnTo>
                    <a:lnTo>
                      <a:pt x="416" y="348"/>
                    </a:lnTo>
                    <a:lnTo>
                      <a:pt x="414" y="348"/>
                    </a:lnTo>
                    <a:lnTo>
                      <a:pt x="414" y="348"/>
                    </a:lnTo>
                    <a:lnTo>
                      <a:pt x="414" y="348"/>
                    </a:lnTo>
                    <a:lnTo>
                      <a:pt x="414" y="346"/>
                    </a:lnTo>
                    <a:lnTo>
                      <a:pt x="414" y="346"/>
                    </a:lnTo>
                    <a:lnTo>
                      <a:pt x="411" y="346"/>
                    </a:lnTo>
                    <a:lnTo>
                      <a:pt x="411" y="344"/>
                    </a:lnTo>
                    <a:lnTo>
                      <a:pt x="411" y="344"/>
                    </a:lnTo>
                    <a:lnTo>
                      <a:pt x="411" y="344"/>
                    </a:lnTo>
                    <a:lnTo>
                      <a:pt x="411" y="344"/>
                    </a:lnTo>
                    <a:lnTo>
                      <a:pt x="409" y="341"/>
                    </a:lnTo>
                    <a:lnTo>
                      <a:pt x="409" y="341"/>
                    </a:lnTo>
                    <a:lnTo>
                      <a:pt x="409" y="341"/>
                    </a:lnTo>
                    <a:lnTo>
                      <a:pt x="409" y="339"/>
                    </a:lnTo>
                    <a:lnTo>
                      <a:pt x="409" y="339"/>
                    </a:lnTo>
                    <a:lnTo>
                      <a:pt x="407" y="339"/>
                    </a:lnTo>
                    <a:lnTo>
                      <a:pt x="407" y="339"/>
                    </a:lnTo>
                    <a:lnTo>
                      <a:pt x="407" y="339"/>
                    </a:lnTo>
                    <a:lnTo>
                      <a:pt x="400" y="344"/>
                    </a:lnTo>
                    <a:lnTo>
                      <a:pt x="400" y="344"/>
                    </a:lnTo>
                    <a:lnTo>
                      <a:pt x="402" y="344"/>
                    </a:lnTo>
                    <a:lnTo>
                      <a:pt x="402" y="344"/>
                    </a:lnTo>
                    <a:lnTo>
                      <a:pt x="402" y="344"/>
                    </a:lnTo>
                    <a:lnTo>
                      <a:pt x="402" y="346"/>
                    </a:lnTo>
                    <a:lnTo>
                      <a:pt x="402" y="346"/>
                    </a:lnTo>
                    <a:lnTo>
                      <a:pt x="404" y="346"/>
                    </a:lnTo>
                    <a:lnTo>
                      <a:pt x="404" y="348"/>
                    </a:lnTo>
                    <a:lnTo>
                      <a:pt x="404" y="348"/>
                    </a:lnTo>
                    <a:lnTo>
                      <a:pt x="404" y="348"/>
                    </a:lnTo>
                    <a:lnTo>
                      <a:pt x="404" y="348"/>
                    </a:lnTo>
                    <a:lnTo>
                      <a:pt x="407" y="351"/>
                    </a:lnTo>
                    <a:lnTo>
                      <a:pt x="407" y="351"/>
                    </a:lnTo>
                    <a:lnTo>
                      <a:pt x="407" y="351"/>
                    </a:lnTo>
                    <a:lnTo>
                      <a:pt x="407" y="351"/>
                    </a:lnTo>
                    <a:lnTo>
                      <a:pt x="407" y="353"/>
                    </a:lnTo>
                    <a:lnTo>
                      <a:pt x="409" y="353"/>
                    </a:lnTo>
                    <a:lnTo>
                      <a:pt x="409" y="353"/>
                    </a:lnTo>
                    <a:lnTo>
                      <a:pt x="409" y="356"/>
                    </a:lnTo>
                    <a:lnTo>
                      <a:pt x="409" y="356"/>
                    </a:lnTo>
                    <a:lnTo>
                      <a:pt x="409" y="356"/>
                    </a:lnTo>
                    <a:lnTo>
                      <a:pt x="416" y="351"/>
                    </a:lnTo>
                    <a:lnTo>
                      <a:pt x="416" y="351"/>
                    </a:lnTo>
                    <a:close/>
                    <a:moveTo>
                      <a:pt x="402" y="332"/>
                    </a:moveTo>
                    <a:lnTo>
                      <a:pt x="402" y="332"/>
                    </a:lnTo>
                    <a:lnTo>
                      <a:pt x="402" y="329"/>
                    </a:lnTo>
                    <a:lnTo>
                      <a:pt x="400" y="329"/>
                    </a:lnTo>
                    <a:lnTo>
                      <a:pt x="400" y="329"/>
                    </a:lnTo>
                    <a:lnTo>
                      <a:pt x="400" y="329"/>
                    </a:lnTo>
                    <a:lnTo>
                      <a:pt x="400" y="327"/>
                    </a:lnTo>
                    <a:lnTo>
                      <a:pt x="397" y="327"/>
                    </a:lnTo>
                    <a:lnTo>
                      <a:pt x="397" y="327"/>
                    </a:lnTo>
                    <a:lnTo>
                      <a:pt x="397" y="327"/>
                    </a:lnTo>
                    <a:lnTo>
                      <a:pt x="397" y="325"/>
                    </a:lnTo>
                    <a:lnTo>
                      <a:pt x="395" y="325"/>
                    </a:lnTo>
                    <a:lnTo>
                      <a:pt x="395" y="325"/>
                    </a:lnTo>
                    <a:lnTo>
                      <a:pt x="395" y="325"/>
                    </a:lnTo>
                    <a:lnTo>
                      <a:pt x="395" y="322"/>
                    </a:lnTo>
                    <a:lnTo>
                      <a:pt x="392" y="322"/>
                    </a:lnTo>
                    <a:lnTo>
                      <a:pt x="392" y="322"/>
                    </a:lnTo>
                    <a:lnTo>
                      <a:pt x="392" y="322"/>
                    </a:lnTo>
                    <a:lnTo>
                      <a:pt x="392" y="320"/>
                    </a:lnTo>
                    <a:lnTo>
                      <a:pt x="392" y="320"/>
                    </a:lnTo>
                    <a:lnTo>
                      <a:pt x="390" y="320"/>
                    </a:lnTo>
                    <a:lnTo>
                      <a:pt x="390" y="320"/>
                    </a:lnTo>
                    <a:lnTo>
                      <a:pt x="385" y="325"/>
                    </a:lnTo>
                    <a:lnTo>
                      <a:pt x="385" y="325"/>
                    </a:lnTo>
                    <a:lnTo>
                      <a:pt x="385" y="325"/>
                    </a:lnTo>
                    <a:lnTo>
                      <a:pt x="385" y="327"/>
                    </a:lnTo>
                    <a:lnTo>
                      <a:pt x="388" y="327"/>
                    </a:lnTo>
                    <a:lnTo>
                      <a:pt x="388" y="327"/>
                    </a:lnTo>
                    <a:lnTo>
                      <a:pt x="388" y="327"/>
                    </a:lnTo>
                    <a:lnTo>
                      <a:pt x="388" y="329"/>
                    </a:lnTo>
                    <a:lnTo>
                      <a:pt x="388" y="329"/>
                    </a:lnTo>
                    <a:lnTo>
                      <a:pt x="390" y="329"/>
                    </a:lnTo>
                    <a:lnTo>
                      <a:pt x="390" y="329"/>
                    </a:lnTo>
                    <a:lnTo>
                      <a:pt x="390" y="332"/>
                    </a:lnTo>
                    <a:lnTo>
                      <a:pt x="390" y="332"/>
                    </a:lnTo>
                    <a:lnTo>
                      <a:pt x="392" y="332"/>
                    </a:lnTo>
                    <a:lnTo>
                      <a:pt x="392" y="332"/>
                    </a:lnTo>
                    <a:lnTo>
                      <a:pt x="392" y="334"/>
                    </a:lnTo>
                    <a:lnTo>
                      <a:pt x="392" y="334"/>
                    </a:lnTo>
                    <a:lnTo>
                      <a:pt x="392" y="334"/>
                    </a:lnTo>
                    <a:lnTo>
                      <a:pt x="395" y="334"/>
                    </a:lnTo>
                    <a:lnTo>
                      <a:pt x="395" y="337"/>
                    </a:lnTo>
                    <a:lnTo>
                      <a:pt x="395" y="337"/>
                    </a:lnTo>
                    <a:lnTo>
                      <a:pt x="395" y="337"/>
                    </a:lnTo>
                    <a:lnTo>
                      <a:pt x="402" y="332"/>
                    </a:lnTo>
                    <a:lnTo>
                      <a:pt x="402" y="332"/>
                    </a:lnTo>
                    <a:close/>
                    <a:moveTo>
                      <a:pt x="385" y="313"/>
                    </a:moveTo>
                    <a:lnTo>
                      <a:pt x="385" y="313"/>
                    </a:lnTo>
                    <a:lnTo>
                      <a:pt x="383" y="313"/>
                    </a:lnTo>
                    <a:lnTo>
                      <a:pt x="383" y="313"/>
                    </a:lnTo>
                    <a:lnTo>
                      <a:pt x="383" y="310"/>
                    </a:lnTo>
                    <a:lnTo>
                      <a:pt x="383" y="310"/>
                    </a:lnTo>
                    <a:lnTo>
                      <a:pt x="381" y="310"/>
                    </a:lnTo>
                    <a:lnTo>
                      <a:pt x="381" y="310"/>
                    </a:lnTo>
                    <a:lnTo>
                      <a:pt x="381" y="310"/>
                    </a:lnTo>
                    <a:lnTo>
                      <a:pt x="378" y="308"/>
                    </a:lnTo>
                    <a:lnTo>
                      <a:pt x="378" y="308"/>
                    </a:lnTo>
                    <a:lnTo>
                      <a:pt x="378" y="308"/>
                    </a:lnTo>
                    <a:lnTo>
                      <a:pt x="378" y="308"/>
                    </a:lnTo>
                    <a:lnTo>
                      <a:pt x="376" y="306"/>
                    </a:lnTo>
                    <a:lnTo>
                      <a:pt x="376" y="306"/>
                    </a:lnTo>
                    <a:lnTo>
                      <a:pt x="376" y="306"/>
                    </a:lnTo>
                    <a:lnTo>
                      <a:pt x="376" y="306"/>
                    </a:lnTo>
                    <a:lnTo>
                      <a:pt x="374" y="306"/>
                    </a:lnTo>
                    <a:lnTo>
                      <a:pt x="374" y="303"/>
                    </a:lnTo>
                    <a:lnTo>
                      <a:pt x="374" y="303"/>
                    </a:lnTo>
                    <a:lnTo>
                      <a:pt x="374" y="303"/>
                    </a:lnTo>
                    <a:lnTo>
                      <a:pt x="366" y="308"/>
                    </a:lnTo>
                    <a:lnTo>
                      <a:pt x="369" y="310"/>
                    </a:lnTo>
                    <a:lnTo>
                      <a:pt x="369" y="310"/>
                    </a:lnTo>
                    <a:lnTo>
                      <a:pt x="369" y="310"/>
                    </a:lnTo>
                    <a:lnTo>
                      <a:pt x="369" y="310"/>
                    </a:lnTo>
                    <a:lnTo>
                      <a:pt x="371" y="313"/>
                    </a:lnTo>
                    <a:lnTo>
                      <a:pt x="371" y="313"/>
                    </a:lnTo>
                    <a:lnTo>
                      <a:pt x="371" y="313"/>
                    </a:lnTo>
                    <a:lnTo>
                      <a:pt x="371" y="313"/>
                    </a:lnTo>
                    <a:lnTo>
                      <a:pt x="374" y="313"/>
                    </a:lnTo>
                    <a:lnTo>
                      <a:pt x="374" y="315"/>
                    </a:lnTo>
                    <a:lnTo>
                      <a:pt x="374" y="315"/>
                    </a:lnTo>
                    <a:lnTo>
                      <a:pt x="374" y="315"/>
                    </a:lnTo>
                    <a:lnTo>
                      <a:pt x="376" y="315"/>
                    </a:lnTo>
                    <a:lnTo>
                      <a:pt x="376" y="315"/>
                    </a:lnTo>
                    <a:lnTo>
                      <a:pt x="376" y="318"/>
                    </a:lnTo>
                    <a:lnTo>
                      <a:pt x="376" y="318"/>
                    </a:lnTo>
                    <a:lnTo>
                      <a:pt x="378" y="318"/>
                    </a:lnTo>
                    <a:lnTo>
                      <a:pt x="378" y="318"/>
                    </a:lnTo>
                    <a:lnTo>
                      <a:pt x="378" y="320"/>
                    </a:lnTo>
                    <a:lnTo>
                      <a:pt x="378" y="320"/>
                    </a:lnTo>
                    <a:lnTo>
                      <a:pt x="385" y="313"/>
                    </a:lnTo>
                    <a:lnTo>
                      <a:pt x="385" y="313"/>
                    </a:lnTo>
                    <a:close/>
                    <a:moveTo>
                      <a:pt x="366" y="299"/>
                    </a:moveTo>
                    <a:lnTo>
                      <a:pt x="366" y="299"/>
                    </a:lnTo>
                    <a:lnTo>
                      <a:pt x="366" y="296"/>
                    </a:lnTo>
                    <a:lnTo>
                      <a:pt x="364" y="296"/>
                    </a:lnTo>
                    <a:lnTo>
                      <a:pt x="364" y="296"/>
                    </a:lnTo>
                    <a:lnTo>
                      <a:pt x="364" y="296"/>
                    </a:lnTo>
                    <a:lnTo>
                      <a:pt x="362" y="296"/>
                    </a:lnTo>
                    <a:lnTo>
                      <a:pt x="362" y="294"/>
                    </a:lnTo>
                    <a:lnTo>
                      <a:pt x="362" y="294"/>
                    </a:lnTo>
                    <a:lnTo>
                      <a:pt x="362" y="294"/>
                    </a:lnTo>
                    <a:lnTo>
                      <a:pt x="359" y="294"/>
                    </a:lnTo>
                    <a:lnTo>
                      <a:pt x="359" y="294"/>
                    </a:lnTo>
                    <a:lnTo>
                      <a:pt x="359" y="292"/>
                    </a:lnTo>
                    <a:lnTo>
                      <a:pt x="357" y="292"/>
                    </a:lnTo>
                    <a:lnTo>
                      <a:pt x="357" y="292"/>
                    </a:lnTo>
                    <a:lnTo>
                      <a:pt x="357" y="292"/>
                    </a:lnTo>
                    <a:lnTo>
                      <a:pt x="357" y="289"/>
                    </a:lnTo>
                    <a:lnTo>
                      <a:pt x="355" y="289"/>
                    </a:lnTo>
                    <a:lnTo>
                      <a:pt x="355" y="289"/>
                    </a:lnTo>
                    <a:lnTo>
                      <a:pt x="355" y="289"/>
                    </a:lnTo>
                    <a:lnTo>
                      <a:pt x="352" y="289"/>
                    </a:lnTo>
                    <a:lnTo>
                      <a:pt x="352" y="289"/>
                    </a:lnTo>
                    <a:lnTo>
                      <a:pt x="348" y="294"/>
                    </a:lnTo>
                    <a:lnTo>
                      <a:pt x="348" y="294"/>
                    </a:lnTo>
                    <a:lnTo>
                      <a:pt x="350" y="296"/>
                    </a:lnTo>
                    <a:lnTo>
                      <a:pt x="350" y="296"/>
                    </a:lnTo>
                    <a:lnTo>
                      <a:pt x="350" y="296"/>
                    </a:lnTo>
                    <a:lnTo>
                      <a:pt x="352" y="296"/>
                    </a:lnTo>
                    <a:lnTo>
                      <a:pt x="352" y="296"/>
                    </a:lnTo>
                    <a:lnTo>
                      <a:pt x="352" y="299"/>
                    </a:lnTo>
                    <a:lnTo>
                      <a:pt x="352" y="299"/>
                    </a:lnTo>
                    <a:lnTo>
                      <a:pt x="355" y="299"/>
                    </a:lnTo>
                    <a:lnTo>
                      <a:pt x="355" y="299"/>
                    </a:lnTo>
                    <a:lnTo>
                      <a:pt x="355" y="299"/>
                    </a:lnTo>
                    <a:lnTo>
                      <a:pt x="357" y="301"/>
                    </a:lnTo>
                    <a:lnTo>
                      <a:pt x="357" y="301"/>
                    </a:lnTo>
                    <a:lnTo>
                      <a:pt x="357" y="301"/>
                    </a:lnTo>
                    <a:lnTo>
                      <a:pt x="357" y="301"/>
                    </a:lnTo>
                    <a:lnTo>
                      <a:pt x="359" y="301"/>
                    </a:lnTo>
                    <a:lnTo>
                      <a:pt x="359" y="303"/>
                    </a:lnTo>
                    <a:lnTo>
                      <a:pt x="359" y="303"/>
                    </a:lnTo>
                    <a:lnTo>
                      <a:pt x="359" y="303"/>
                    </a:lnTo>
                    <a:lnTo>
                      <a:pt x="362" y="303"/>
                    </a:lnTo>
                    <a:lnTo>
                      <a:pt x="362" y="303"/>
                    </a:lnTo>
                    <a:lnTo>
                      <a:pt x="366" y="299"/>
                    </a:lnTo>
                    <a:lnTo>
                      <a:pt x="366" y="299"/>
                    </a:lnTo>
                    <a:close/>
                    <a:moveTo>
                      <a:pt x="348" y="284"/>
                    </a:moveTo>
                    <a:lnTo>
                      <a:pt x="345" y="284"/>
                    </a:lnTo>
                    <a:lnTo>
                      <a:pt x="345" y="282"/>
                    </a:lnTo>
                    <a:lnTo>
                      <a:pt x="345" y="282"/>
                    </a:lnTo>
                    <a:lnTo>
                      <a:pt x="345" y="282"/>
                    </a:lnTo>
                    <a:lnTo>
                      <a:pt x="343" y="282"/>
                    </a:lnTo>
                    <a:lnTo>
                      <a:pt x="343" y="282"/>
                    </a:lnTo>
                    <a:lnTo>
                      <a:pt x="343" y="280"/>
                    </a:lnTo>
                    <a:lnTo>
                      <a:pt x="340" y="280"/>
                    </a:lnTo>
                    <a:lnTo>
                      <a:pt x="340" y="280"/>
                    </a:lnTo>
                    <a:lnTo>
                      <a:pt x="340" y="280"/>
                    </a:lnTo>
                    <a:lnTo>
                      <a:pt x="338" y="280"/>
                    </a:lnTo>
                    <a:lnTo>
                      <a:pt x="338" y="277"/>
                    </a:lnTo>
                    <a:lnTo>
                      <a:pt x="338" y="277"/>
                    </a:lnTo>
                    <a:lnTo>
                      <a:pt x="336" y="277"/>
                    </a:lnTo>
                    <a:lnTo>
                      <a:pt x="336" y="277"/>
                    </a:lnTo>
                    <a:lnTo>
                      <a:pt x="336" y="277"/>
                    </a:lnTo>
                    <a:lnTo>
                      <a:pt x="336" y="275"/>
                    </a:lnTo>
                    <a:lnTo>
                      <a:pt x="333" y="275"/>
                    </a:lnTo>
                    <a:lnTo>
                      <a:pt x="333" y="275"/>
                    </a:lnTo>
                    <a:lnTo>
                      <a:pt x="333" y="275"/>
                    </a:lnTo>
                    <a:lnTo>
                      <a:pt x="329" y="282"/>
                    </a:lnTo>
                    <a:lnTo>
                      <a:pt x="329" y="282"/>
                    </a:lnTo>
                    <a:lnTo>
                      <a:pt x="329" y="282"/>
                    </a:lnTo>
                    <a:lnTo>
                      <a:pt x="331" y="282"/>
                    </a:lnTo>
                    <a:lnTo>
                      <a:pt x="331" y="282"/>
                    </a:lnTo>
                    <a:lnTo>
                      <a:pt x="331" y="284"/>
                    </a:lnTo>
                    <a:lnTo>
                      <a:pt x="333" y="284"/>
                    </a:lnTo>
                    <a:lnTo>
                      <a:pt x="333" y="284"/>
                    </a:lnTo>
                    <a:lnTo>
                      <a:pt x="333" y="284"/>
                    </a:lnTo>
                    <a:lnTo>
                      <a:pt x="333" y="284"/>
                    </a:lnTo>
                    <a:lnTo>
                      <a:pt x="336" y="287"/>
                    </a:lnTo>
                    <a:lnTo>
                      <a:pt x="336" y="287"/>
                    </a:lnTo>
                    <a:lnTo>
                      <a:pt x="336" y="287"/>
                    </a:lnTo>
                    <a:lnTo>
                      <a:pt x="338" y="287"/>
                    </a:lnTo>
                    <a:lnTo>
                      <a:pt x="338" y="287"/>
                    </a:lnTo>
                    <a:lnTo>
                      <a:pt x="338" y="289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343" y="289"/>
                    </a:lnTo>
                    <a:lnTo>
                      <a:pt x="348" y="284"/>
                    </a:lnTo>
                    <a:lnTo>
                      <a:pt x="348" y="284"/>
                    </a:lnTo>
                    <a:close/>
                    <a:moveTo>
                      <a:pt x="326" y="270"/>
                    </a:moveTo>
                    <a:lnTo>
                      <a:pt x="326" y="270"/>
                    </a:lnTo>
                    <a:lnTo>
                      <a:pt x="324" y="270"/>
                    </a:lnTo>
                    <a:lnTo>
                      <a:pt x="324" y="270"/>
                    </a:lnTo>
                    <a:lnTo>
                      <a:pt x="324" y="268"/>
                    </a:lnTo>
                    <a:lnTo>
                      <a:pt x="322" y="268"/>
                    </a:lnTo>
                    <a:lnTo>
                      <a:pt x="322" y="268"/>
                    </a:lnTo>
                    <a:lnTo>
                      <a:pt x="322" y="268"/>
                    </a:lnTo>
                    <a:lnTo>
                      <a:pt x="319" y="268"/>
                    </a:lnTo>
                    <a:lnTo>
                      <a:pt x="319" y="265"/>
                    </a:lnTo>
                    <a:lnTo>
                      <a:pt x="319" y="265"/>
                    </a:lnTo>
                    <a:lnTo>
                      <a:pt x="319" y="265"/>
                    </a:lnTo>
                    <a:lnTo>
                      <a:pt x="317" y="265"/>
                    </a:lnTo>
                    <a:lnTo>
                      <a:pt x="317" y="265"/>
                    </a:lnTo>
                    <a:lnTo>
                      <a:pt x="317" y="263"/>
                    </a:lnTo>
                    <a:lnTo>
                      <a:pt x="314" y="263"/>
                    </a:lnTo>
                    <a:lnTo>
                      <a:pt x="314" y="263"/>
                    </a:lnTo>
                    <a:lnTo>
                      <a:pt x="314" y="263"/>
                    </a:lnTo>
                    <a:lnTo>
                      <a:pt x="312" y="263"/>
                    </a:lnTo>
                    <a:lnTo>
                      <a:pt x="312" y="263"/>
                    </a:lnTo>
                    <a:lnTo>
                      <a:pt x="307" y="268"/>
                    </a:lnTo>
                    <a:lnTo>
                      <a:pt x="307" y="268"/>
                    </a:lnTo>
                    <a:lnTo>
                      <a:pt x="310" y="270"/>
                    </a:lnTo>
                    <a:lnTo>
                      <a:pt x="310" y="270"/>
                    </a:lnTo>
                    <a:lnTo>
                      <a:pt x="310" y="270"/>
                    </a:lnTo>
                    <a:lnTo>
                      <a:pt x="312" y="270"/>
                    </a:lnTo>
                    <a:lnTo>
                      <a:pt x="312" y="270"/>
                    </a:lnTo>
                    <a:lnTo>
                      <a:pt x="312" y="273"/>
                    </a:lnTo>
                    <a:lnTo>
                      <a:pt x="314" y="273"/>
                    </a:lnTo>
                    <a:lnTo>
                      <a:pt x="314" y="273"/>
                    </a:lnTo>
                    <a:lnTo>
                      <a:pt x="314" y="273"/>
                    </a:lnTo>
                    <a:lnTo>
                      <a:pt x="317" y="273"/>
                    </a:lnTo>
                    <a:lnTo>
                      <a:pt x="317" y="275"/>
                    </a:lnTo>
                    <a:lnTo>
                      <a:pt x="317" y="275"/>
                    </a:lnTo>
                    <a:lnTo>
                      <a:pt x="319" y="275"/>
                    </a:lnTo>
                    <a:lnTo>
                      <a:pt x="319" y="275"/>
                    </a:lnTo>
                    <a:lnTo>
                      <a:pt x="319" y="275"/>
                    </a:lnTo>
                    <a:lnTo>
                      <a:pt x="322" y="277"/>
                    </a:lnTo>
                    <a:lnTo>
                      <a:pt x="322" y="277"/>
                    </a:lnTo>
                    <a:lnTo>
                      <a:pt x="322" y="277"/>
                    </a:lnTo>
                    <a:lnTo>
                      <a:pt x="326" y="270"/>
                    </a:lnTo>
                    <a:lnTo>
                      <a:pt x="326" y="270"/>
                    </a:lnTo>
                    <a:close/>
                    <a:moveTo>
                      <a:pt x="305" y="258"/>
                    </a:moveTo>
                    <a:lnTo>
                      <a:pt x="305" y="258"/>
                    </a:lnTo>
                    <a:lnTo>
                      <a:pt x="305" y="258"/>
                    </a:lnTo>
                    <a:lnTo>
                      <a:pt x="305" y="256"/>
                    </a:lnTo>
                    <a:lnTo>
                      <a:pt x="303" y="256"/>
                    </a:lnTo>
                    <a:lnTo>
                      <a:pt x="303" y="256"/>
                    </a:lnTo>
                    <a:lnTo>
                      <a:pt x="303" y="256"/>
                    </a:lnTo>
                    <a:lnTo>
                      <a:pt x="300" y="254"/>
                    </a:lnTo>
                    <a:lnTo>
                      <a:pt x="300" y="254"/>
                    </a:lnTo>
                    <a:lnTo>
                      <a:pt x="300" y="254"/>
                    </a:lnTo>
                    <a:lnTo>
                      <a:pt x="298" y="254"/>
                    </a:lnTo>
                    <a:lnTo>
                      <a:pt x="298" y="254"/>
                    </a:lnTo>
                    <a:lnTo>
                      <a:pt x="296" y="251"/>
                    </a:lnTo>
                    <a:lnTo>
                      <a:pt x="296" y="251"/>
                    </a:lnTo>
                    <a:lnTo>
                      <a:pt x="296" y="251"/>
                    </a:lnTo>
                    <a:lnTo>
                      <a:pt x="293" y="251"/>
                    </a:lnTo>
                    <a:lnTo>
                      <a:pt x="293" y="251"/>
                    </a:lnTo>
                    <a:lnTo>
                      <a:pt x="293" y="249"/>
                    </a:lnTo>
                    <a:lnTo>
                      <a:pt x="291" y="249"/>
                    </a:lnTo>
                    <a:lnTo>
                      <a:pt x="288" y="256"/>
                    </a:lnTo>
                    <a:lnTo>
                      <a:pt x="288" y="256"/>
                    </a:lnTo>
                    <a:lnTo>
                      <a:pt x="288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3" y="258"/>
                    </a:lnTo>
                    <a:lnTo>
                      <a:pt x="293" y="261"/>
                    </a:lnTo>
                    <a:lnTo>
                      <a:pt x="293" y="261"/>
                    </a:lnTo>
                    <a:lnTo>
                      <a:pt x="296" y="261"/>
                    </a:lnTo>
                    <a:lnTo>
                      <a:pt x="296" y="261"/>
                    </a:lnTo>
                    <a:lnTo>
                      <a:pt x="296" y="261"/>
                    </a:lnTo>
                    <a:lnTo>
                      <a:pt x="298" y="263"/>
                    </a:lnTo>
                    <a:lnTo>
                      <a:pt x="298" y="263"/>
                    </a:lnTo>
                    <a:lnTo>
                      <a:pt x="298" y="263"/>
                    </a:lnTo>
                    <a:lnTo>
                      <a:pt x="300" y="263"/>
                    </a:lnTo>
                    <a:lnTo>
                      <a:pt x="300" y="263"/>
                    </a:lnTo>
                    <a:lnTo>
                      <a:pt x="300" y="265"/>
                    </a:lnTo>
                    <a:lnTo>
                      <a:pt x="303" y="265"/>
                    </a:lnTo>
                    <a:lnTo>
                      <a:pt x="305" y="258"/>
                    </a:lnTo>
                    <a:lnTo>
                      <a:pt x="305" y="258"/>
                    </a:lnTo>
                    <a:close/>
                    <a:moveTo>
                      <a:pt x="286" y="246"/>
                    </a:moveTo>
                    <a:lnTo>
                      <a:pt x="284" y="244"/>
                    </a:lnTo>
                    <a:lnTo>
                      <a:pt x="284" y="244"/>
                    </a:lnTo>
                    <a:lnTo>
                      <a:pt x="284" y="244"/>
                    </a:lnTo>
                    <a:lnTo>
                      <a:pt x="281" y="244"/>
                    </a:lnTo>
                    <a:lnTo>
                      <a:pt x="281" y="244"/>
                    </a:lnTo>
                    <a:lnTo>
                      <a:pt x="281" y="242"/>
                    </a:lnTo>
                    <a:lnTo>
                      <a:pt x="279" y="242"/>
                    </a:lnTo>
                    <a:lnTo>
                      <a:pt x="279" y="242"/>
                    </a:lnTo>
                    <a:lnTo>
                      <a:pt x="279" y="242"/>
                    </a:lnTo>
                    <a:lnTo>
                      <a:pt x="277" y="239"/>
                    </a:lnTo>
                    <a:lnTo>
                      <a:pt x="277" y="239"/>
                    </a:lnTo>
                    <a:lnTo>
                      <a:pt x="274" y="239"/>
                    </a:lnTo>
                    <a:lnTo>
                      <a:pt x="274" y="239"/>
                    </a:lnTo>
                    <a:lnTo>
                      <a:pt x="274" y="239"/>
                    </a:lnTo>
                    <a:lnTo>
                      <a:pt x="272" y="237"/>
                    </a:lnTo>
                    <a:lnTo>
                      <a:pt x="272" y="237"/>
                    </a:lnTo>
                    <a:lnTo>
                      <a:pt x="272" y="237"/>
                    </a:lnTo>
                    <a:lnTo>
                      <a:pt x="267" y="244"/>
                    </a:lnTo>
                    <a:lnTo>
                      <a:pt x="267" y="244"/>
                    </a:lnTo>
                    <a:lnTo>
                      <a:pt x="269" y="244"/>
                    </a:lnTo>
                    <a:lnTo>
                      <a:pt x="269" y="244"/>
                    </a:lnTo>
                    <a:lnTo>
                      <a:pt x="269" y="246"/>
                    </a:lnTo>
                    <a:lnTo>
                      <a:pt x="272" y="246"/>
                    </a:lnTo>
                    <a:lnTo>
                      <a:pt x="272" y="246"/>
                    </a:lnTo>
                    <a:lnTo>
                      <a:pt x="272" y="246"/>
                    </a:lnTo>
                    <a:lnTo>
                      <a:pt x="274" y="249"/>
                    </a:lnTo>
                    <a:lnTo>
                      <a:pt x="274" y="249"/>
                    </a:lnTo>
                    <a:lnTo>
                      <a:pt x="274" y="249"/>
                    </a:lnTo>
                    <a:lnTo>
                      <a:pt x="277" y="249"/>
                    </a:lnTo>
                    <a:lnTo>
                      <a:pt x="277" y="249"/>
                    </a:lnTo>
                    <a:lnTo>
                      <a:pt x="279" y="251"/>
                    </a:lnTo>
                    <a:lnTo>
                      <a:pt x="279" y="251"/>
                    </a:lnTo>
                    <a:lnTo>
                      <a:pt x="279" y="251"/>
                    </a:lnTo>
                    <a:lnTo>
                      <a:pt x="281" y="251"/>
                    </a:lnTo>
                    <a:lnTo>
                      <a:pt x="281" y="251"/>
                    </a:lnTo>
                    <a:lnTo>
                      <a:pt x="286" y="246"/>
                    </a:lnTo>
                    <a:lnTo>
                      <a:pt x="286" y="246"/>
                    </a:lnTo>
                    <a:close/>
                    <a:moveTo>
                      <a:pt x="265" y="232"/>
                    </a:moveTo>
                    <a:lnTo>
                      <a:pt x="260" y="239"/>
                    </a:lnTo>
                    <a:lnTo>
                      <a:pt x="260" y="239"/>
                    </a:lnTo>
                    <a:lnTo>
                      <a:pt x="258" y="239"/>
                    </a:lnTo>
                    <a:lnTo>
                      <a:pt x="258" y="237"/>
                    </a:lnTo>
                    <a:lnTo>
                      <a:pt x="255" y="237"/>
                    </a:lnTo>
                    <a:lnTo>
                      <a:pt x="255" y="237"/>
                    </a:lnTo>
                    <a:lnTo>
                      <a:pt x="253" y="235"/>
                    </a:lnTo>
                    <a:lnTo>
                      <a:pt x="253" y="235"/>
                    </a:lnTo>
                    <a:lnTo>
                      <a:pt x="251" y="235"/>
                    </a:lnTo>
                    <a:lnTo>
                      <a:pt x="251" y="232"/>
                    </a:lnTo>
                    <a:lnTo>
                      <a:pt x="248" y="232"/>
                    </a:lnTo>
                    <a:lnTo>
                      <a:pt x="248" y="232"/>
                    </a:lnTo>
                    <a:lnTo>
                      <a:pt x="246" y="232"/>
                    </a:lnTo>
                    <a:lnTo>
                      <a:pt x="251" y="225"/>
                    </a:lnTo>
                    <a:lnTo>
                      <a:pt x="253" y="225"/>
                    </a:lnTo>
                    <a:lnTo>
                      <a:pt x="253" y="225"/>
                    </a:lnTo>
                    <a:lnTo>
                      <a:pt x="255" y="227"/>
                    </a:lnTo>
                    <a:lnTo>
                      <a:pt x="255" y="227"/>
                    </a:lnTo>
                    <a:lnTo>
                      <a:pt x="258" y="227"/>
                    </a:lnTo>
                    <a:lnTo>
                      <a:pt x="258" y="230"/>
                    </a:lnTo>
                    <a:lnTo>
                      <a:pt x="260" y="230"/>
                    </a:lnTo>
                    <a:lnTo>
                      <a:pt x="260" y="230"/>
                    </a:lnTo>
                    <a:lnTo>
                      <a:pt x="262" y="232"/>
                    </a:lnTo>
                    <a:lnTo>
                      <a:pt x="262" y="232"/>
                    </a:lnTo>
                    <a:lnTo>
                      <a:pt x="265" y="232"/>
                    </a:lnTo>
                    <a:lnTo>
                      <a:pt x="265" y="232"/>
                    </a:lnTo>
                    <a:lnTo>
                      <a:pt x="265" y="232"/>
                    </a:lnTo>
                    <a:close/>
                    <a:moveTo>
                      <a:pt x="243" y="220"/>
                    </a:moveTo>
                    <a:lnTo>
                      <a:pt x="243" y="220"/>
                    </a:lnTo>
                    <a:lnTo>
                      <a:pt x="243" y="218"/>
                    </a:lnTo>
                    <a:lnTo>
                      <a:pt x="241" y="218"/>
                    </a:lnTo>
                    <a:lnTo>
                      <a:pt x="241" y="218"/>
                    </a:lnTo>
                    <a:lnTo>
                      <a:pt x="239" y="216"/>
                    </a:lnTo>
                    <a:lnTo>
                      <a:pt x="239" y="216"/>
                    </a:lnTo>
                    <a:lnTo>
                      <a:pt x="236" y="216"/>
                    </a:lnTo>
                    <a:lnTo>
                      <a:pt x="236" y="213"/>
                    </a:lnTo>
                    <a:lnTo>
                      <a:pt x="234" y="213"/>
                    </a:lnTo>
                    <a:lnTo>
                      <a:pt x="234" y="213"/>
                    </a:lnTo>
                    <a:lnTo>
                      <a:pt x="232" y="211"/>
                    </a:lnTo>
                    <a:lnTo>
                      <a:pt x="232" y="211"/>
                    </a:lnTo>
                    <a:lnTo>
                      <a:pt x="227" y="218"/>
                    </a:lnTo>
                    <a:lnTo>
                      <a:pt x="227" y="218"/>
                    </a:lnTo>
                    <a:lnTo>
                      <a:pt x="229" y="220"/>
                    </a:lnTo>
                    <a:lnTo>
                      <a:pt x="229" y="220"/>
                    </a:lnTo>
                    <a:lnTo>
                      <a:pt x="232" y="220"/>
                    </a:lnTo>
                    <a:lnTo>
                      <a:pt x="232" y="223"/>
                    </a:lnTo>
                    <a:lnTo>
                      <a:pt x="234" y="223"/>
                    </a:lnTo>
                    <a:lnTo>
                      <a:pt x="234" y="223"/>
                    </a:lnTo>
                    <a:lnTo>
                      <a:pt x="236" y="225"/>
                    </a:lnTo>
                    <a:lnTo>
                      <a:pt x="236" y="225"/>
                    </a:lnTo>
                    <a:lnTo>
                      <a:pt x="239" y="225"/>
                    </a:lnTo>
                    <a:lnTo>
                      <a:pt x="239" y="227"/>
                    </a:lnTo>
                    <a:lnTo>
                      <a:pt x="239" y="227"/>
                    </a:lnTo>
                    <a:lnTo>
                      <a:pt x="243" y="220"/>
                    </a:lnTo>
                    <a:lnTo>
                      <a:pt x="243" y="220"/>
                    </a:lnTo>
                    <a:close/>
                    <a:moveTo>
                      <a:pt x="225" y="206"/>
                    </a:moveTo>
                    <a:lnTo>
                      <a:pt x="225" y="206"/>
                    </a:lnTo>
                    <a:lnTo>
                      <a:pt x="222" y="206"/>
                    </a:lnTo>
                    <a:lnTo>
                      <a:pt x="222" y="206"/>
                    </a:lnTo>
                    <a:lnTo>
                      <a:pt x="220" y="204"/>
                    </a:lnTo>
                    <a:lnTo>
                      <a:pt x="220" y="204"/>
                    </a:lnTo>
                    <a:lnTo>
                      <a:pt x="217" y="204"/>
                    </a:lnTo>
                    <a:lnTo>
                      <a:pt x="217" y="201"/>
                    </a:lnTo>
                    <a:lnTo>
                      <a:pt x="215" y="201"/>
                    </a:lnTo>
                    <a:lnTo>
                      <a:pt x="215" y="201"/>
                    </a:lnTo>
                    <a:lnTo>
                      <a:pt x="213" y="199"/>
                    </a:lnTo>
                    <a:lnTo>
                      <a:pt x="213" y="199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06" y="204"/>
                    </a:lnTo>
                    <a:lnTo>
                      <a:pt x="206" y="204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10" y="206"/>
                    </a:lnTo>
                    <a:lnTo>
                      <a:pt x="210" y="208"/>
                    </a:lnTo>
                    <a:lnTo>
                      <a:pt x="213" y="208"/>
                    </a:lnTo>
                    <a:lnTo>
                      <a:pt x="213" y="208"/>
                    </a:lnTo>
                    <a:lnTo>
                      <a:pt x="215" y="211"/>
                    </a:lnTo>
                    <a:lnTo>
                      <a:pt x="215" y="211"/>
                    </a:lnTo>
                    <a:lnTo>
                      <a:pt x="217" y="211"/>
                    </a:lnTo>
                    <a:lnTo>
                      <a:pt x="217" y="213"/>
                    </a:lnTo>
                    <a:lnTo>
                      <a:pt x="220" y="213"/>
                    </a:lnTo>
                    <a:lnTo>
                      <a:pt x="220" y="213"/>
                    </a:lnTo>
                    <a:lnTo>
                      <a:pt x="225" y="206"/>
                    </a:lnTo>
                    <a:lnTo>
                      <a:pt x="225" y="206"/>
                    </a:lnTo>
                    <a:close/>
                    <a:moveTo>
                      <a:pt x="203" y="194"/>
                    </a:moveTo>
                    <a:lnTo>
                      <a:pt x="203" y="194"/>
                    </a:lnTo>
                    <a:lnTo>
                      <a:pt x="203" y="192"/>
                    </a:lnTo>
                    <a:lnTo>
                      <a:pt x="201" y="192"/>
                    </a:lnTo>
                    <a:lnTo>
                      <a:pt x="201" y="192"/>
                    </a:lnTo>
                    <a:lnTo>
                      <a:pt x="199" y="189"/>
                    </a:lnTo>
                    <a:lnTo>
                      <a:pt x="199" y="189"/>
                    </a:lnTo>
                    <a:lnTo>
                      <a:pt x="199" y="189"/>
                    </a:lnTo>
                    <a:lnTo>
                      <a:pt x="196" y="187"/>
                    </a:lnTo>
                    <a:lnTo>
                      <a:pt x="196" y="187"/>
                    </a:lnTo>
                    <a:lnTo>
                      <a:pt x="194" y="187"/>
                    </a:lnTo>
                    <a:lnTo>
                      <a:pt x="194" y="185"/>
                    </a:lnTo>
                    <a:lnTo>
                      <a:pt x="191" y="185"/>
                    </a:lnTo>
                    <a:lnTo>
                      <a:pt x="191" y="185"/>
                    </a:lnTo>
                    <a:lnTo>
                      <a:pt x="187" y="189"/>
                    </a:lnTo>
                    <a:lnTo>
                      <a:pt x="187" y="192"/>
                    </a:lnTo>
                    <a:lnTo>
                      <a:pt x="189" y="192"/>
                    </a:lnTo>
                    <a:lnTo>
                      <a:pt x="189" y="192"/>
                    </a:lnTo>
                    <a:lnTo>
                      <a:pt x="191" y="194"/>
                    </a:lnTo>
                    <a:lnTo>
                      <a:pt x="191" y="194"/>
                    </a:lnTo>
                    <a:lnTo>
                      <a:pt x="194" y="194"/>
                    </a:lnTo>
                    <a:lnTo>
                      <a:pt x="194" y="197"/>
                    </a:lnTo>
                    <a:lnTo>
                      <a:pt x="196" y="197"/>
                    </a:lnTo>
                    <a:lnTo>
                      <a:pt x="196" y="197"/>
                    </a:lnTo>
                    <a:lnTo>
                      <a:pt x="196" y="199"/>
                    </a:lnTo>
                    <a:lnTo>
                      <a:pt x="199" y="199"/>
                    </a:lnTo>
                    <a:lnTo>
                      <a:pt x="199" y="199"/>
                    </a:lnTo>
                    <a:lnTo>
                      <a:pt x="199" y="199"/>
                    </a:lnTo>
                    <a:lnTo>
                      <a:pt x="203" y="194"/>
                    </a:lnTo>
                    <a:lnTo>
                      <a:pt x="203" y="194"/>
                    </a:lnTo>
                    <a:close/>
                    <a:moveTo>
                      <a:pt x="184" y="180"/>
                    </a:moveTo>
                    <a:lnTo>
                      <a:pt x="184" y="180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80" y="175"/>
                    </a:lnTo>
                    <a:lnTo>
                      <a:pt x="180" y="175"/>
                    </a:lnTo>
                    <a:lnTo>
                      <a:pt x="177" y="175"/>
                    </a:lnTo>
                    <a:lnTo>
                      <a:pt x="177" y="173"/>
                    </a:lnTo>
                    <a:lnTo>
                      <a:pt x="175" y="173"/>
                    </a:lnTo>
                    <a:lnTo>
                      <a:pt x="175" y="173"/>
                    </a:lnTo>
                    <a:lnTo>
                      <a:pt x="173" y="171"/>
                    </a:lnTo>
                    <a:lnTo>
                      <a:pt x="173" y="171"/>
                    </a:lnTo>
                    <a:lnTo>
                      <a:pt x="173" y="171"/>
                    </a:lnTo>
                    <a:lnTo>
                      <a:pt x="168" y="175"/>
                    </a:lnTo>
                    <a:lnTo>
                      <a:pt x="168" y="175"/>
                    </a:lnTo>
                    <a:lnTo>
                      <a:pt x="168" y="178"/>
                    </a:lnTo>
                    <a:lnTo>
                      <a:pt x="170" y="178"/>
                    </a:lnTo>
                    <a:lnTo>
                      <a:pt x="170" y="180"/>
                    </a:lnTo>
                    <a:lnTo>
                      <a:pt x="173" y="180"/>
                    </a:lnTo>
                    <a:lnTo>
                      <a:pt x="173" y="180"/>
                    </a:lnTo>
                    <a:lnTo>
                      <a:pt x="175" y="182"/>
                    </a:lnTo>
                    <a:lnTo>
                      <a:pt x="175" y="182"/>
                    </a:lnTo>
                    <a:lnTo>
                      <a:pt x="177" y="182"/>
                    </a:lnTo>
                    <a:lnTo>
                      <a:pt x="177" y="185"/>
                    </a:lnTo>
                    <a:lnTo>
                      <a:pt x="177" y="185"/>
                    </a:lnTo>
                    <a:lnTo>
                      <a:pt x="180" y="185"/>
                    </a:lnTo>
                    <a:lnTo>
                      <a:pt x="180" y="185"/>
                    </a:lnTo>
                    <a:lnTo>
                      <a:pt x="184" y="180"/>
                    </a:lnTo>
                    <a:lnTo>
                      <a:pt x="184" y="180"/>
                    </a:lnTo>
                    <a:close/>
                    <a:moveTo>
                      <a:pt x="165" y="166"/>
                    </a:moveTo>
                    <a:lnTo>
                      <a:pt x="165" y="163"/>
                    </a:lnTo>
                    <a:lnTo>
                      <a:pt x="163" y="163"/>
                    </a:lnTo>
                    <a:lnTo>
                      <a:pt x="163" y="163"/>
                    </a:lnTo>
                    <a:lnTo>
                      <a:pt x="161" y="161"/>
                    </a:lnTo>
                    <a:lnTo>
                      <a:pt x="161" y="161"/>
                    </a:lnTo>
                    <a:lnTo>
                      <a:pt x="161" y="161"/>
                    </a:lnTo>
                    <a:lnTo>
                      <a:pt x="158" y="159"/>
                    </a:lnTo>
                    <a:lnTo>
                      <a:pt x="158" y="159"/>
                    </a:lnTo>
                    <a:lnTo>
                      <a:pt x="156" y="159"/>
                    </a:lnTo>
                    <a:lnTo>
                      <a:pt x="156" y="156"/>
                    </a:lnTo>
                    <a:lnTo>
                      <a:pt x="154" y="156"/>
                    </a:lnTo>
                    <a:lnTo>
                      <a:pt x="154" y="156"/>
                    </a:lnTo>
                    <a:lnTo>
                      <a:pt x="154" y="156"/>
                    </a:lnTo>
                    <a:lnTo>
                      <a:pt x="149" y="161"/>
                    </a:lnTo>
                    <a:lnTo>
                      <a:pt x="149" y="161"/>
                    </a:lnTo>
                    <a:lnTo>
                      <a:pt x="149" y="163"/>
                    </a:lnTo>
                    <a:lnTo>
                      <a:pt x="151" y="163"/>
                    </a:lnTo>
                    <a:lnTo>
                      <a:pt x="151" y="163"/>
                    </a:lnTo>
                    <a:lnTo>
                      <a:pt x="154" y="166"/>
                    </a:lnTo>
                    <a:lnTo>
                      <a:pt x="154" y="166"/>
                    </a:lnTo>
                    <a:lnTo>
                      <a:pt x="154" y="166"/>
                    </a:lnTo>
                    <a:lnTo>
                      <a:pt x="156" y="168"/>
                    </a:lnTo>
                    <a:lnTo>
                      <a:pt x="156" y="168"/>
                    </a:lnTo>
                    <a:lnTo>
                      <a:pt x="158" y="168"/>
                    </a:lnTo>
                    <a:lnTo>
                      <a:pt x="158" y="171"/>
                    </a:lnTo>
                    <a:lnTo>
                      <a:pt x="161" y="171"/>
                    </a:lnTo>
                    <a:lnTo>
                      <a:pt x="161" y="171"/>
                    </a:lnTo>
                    <a:lnTo>
                      <a:pt x="165" y="166"/>
                    </a:lnTo>
                    <a:lnTo>
                      <a:pt x="165" y="166"/>
                    </a:lnTo>
                    <a:close/>
                    <a:moveTo>
                      <a:pt x="146" y="149"/>
                    </a:moveTo>
                    <a:lnTo>
                      <a:pt x="146" y="149"/>
                    </a:lnTo>
                    <a:lnTo>
                      <a:pt x="144" y="149"/>
                    </a:lnTo>
                    <a:lnTo>
                      <a:pt x="144" y="147"/>
                    </a:lnTo>
                    <a:lnTo>
                      <a:pt x="144" y="147"/>
                    </a:lnTo>
                    <a:lnTo>
                      <a:pt x="142" y="147"/>
                    </a:lnTo>
                    <a:lnTo>
                      <a:pt x="142" y="144"/>
                    </a:lnTo>
                    <a:lnTo>
                      <a:pt x="139" y="144"/>
                    </a:lnTo>
                    <a:lnTo>
                      <a:pt x="139" y="144"/>
                    </a:lnTo>
                    <a:lnTo>
                      <a:pt x="137" y="142"/>
                    </a:lnTo>
                    <a:lnTo>
                      <a:pt x="137" y="142"/>
                    </a:lnTo>
                    <a:lnTo>
                      <a:pt x="137" y="142"/>
                    </a:lnTo>
                    <a:lnTo>
                      <a:pt x="135" y="140"/>
                    </a:lnTo>
                    <a:lnTo>
                      <a:pt x="135" y="140"/>
                    </a:lnTo>
                    <a:lnTo>
                      <a:pt x="130" y="147"/>
                    </a:lnTo>
                    <a:lnTo>
                      <a:pt x="130" y="147"/>
                    </a:lnTo>
                    <a:lnTo>
                      <a:pt x="130" y="147"/>
                    </a:lnTo>
                    <a:lnTo>
                      <a:pt x="132" y="147"/>
                    </a:lnTo>
                    <a:lnTo>
                      <a:pt x="132" y="149"/>
                    </a:lnTo>
                    <a:lnTo>
                      <a:pt x="135" y="149"/>
                    </a:lnTo>
                    <a:lnTo>
                      <a:pt x="135" y="152"/>
                    </a:lnTo>
                    <a:lnTo>
                      <a:pt x="135" y="152"/>
                    </a:lnTo>
                    <a:lnTo>
                      <a:pt x="137" y="152"/>
                    </a:lnTo>
                    <a:lnTo>
                      <a:pt x="137" y="154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42" y="156"/>
                    </a:lnTo>
                    <a:lnTo>
                      <a:pt x="142" y="156"/>
                    </a:lnTo>
                    <a:lnTo>
                      <a:pt x="146" y="149"/>
                    </a:lnTo>
                    <a:lnTo>
                      <a:pt x="146" y="149"/>
                    </a:lnTo>
                    <a:close/>
                    <a:moveTo>
                      <a:pt x="128" y="135"/>
                    </a:moveTo>
                    <a:lnTo>
                      <a:pt x="128" y="135"/>
                    </a:lnTo>
                    <a:lnTo>
                      <a:pt x="128" y="133"/>
                    </a:lnTo>
                    <a:lnTo>
                      <a:pt x="125" y="133"/>
                    </a:lnTo>
                    <a:lnTo>
                      <a:pt x="125" y="133"/>
                    </a:lnTo>
                    <a:lnTo>
                      <a:pt x="123" y="130"/>
                    </a:lnTo>
                    <a:lnTo>
                      <a:pt x="123" y="130"/>
                    </a:lnTo>
                    <a:lnTo>
                      <a:pt x="123" y="128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18" y="125"/>
                    </a:lnTo>
                    <a:lnTo>
                      <a:pt x="118" y="125"/>
                    </a:lnTo>
                    <a:lnTo>
                      <a:pt x="116" y="125"/>
                    </a:lnTo>
                    <a:lnTo>
                      <a:pt x="116" y="123"/>
                    </a:lnTo>
                    <a:lnTo>
                      <a:pt x="111" y="130"/>
                    </a:lnTo>
                    <a:lnTo>
                      <a:pt x="111" y="130"/>
                    </a:lnTo>
                    <a:lnTo>
                      <a:pt x="113" y="130"/>
                    </a:lnTo>
                    <a:lnTo>
                      <a:pt x="113" y="133"/>
                    </a:lnTo>
                    <a:lnTo>
                      <a:pt x="113" y="133"/>
                    </a:lnTo>
                    <a:lnTo>
                      <a:pt x="116" y="135"/>
                    </a:lnTo>
                    <a:lnTo>
                      <a:pt x="116" y="135"/>
                    </a:lnTo>
                    <a:lnTo>
                      <a:pt x="118" y="135"/>
                    </a:lnTo>
                    <a:lnTo>
                      <a:pt x="118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40"/>
                    </a:lnTo>
                    <a:lnTo>
                      <a:pt x="123" y="140"/>
                    </a:lnTo>
                    <a:lnTo>
                      <a:pt x="123" y="140"/>
                    </a:lnTo>
                    <a:lnTo>
                      <a:pt x="128" y="135"/>
                    </a:lnTo>
                    <a:lnTo>
                      <a:pt x="128" y="135"/>
                    </a:lnTo>
                    <a:close/>
                    <a:moveTo>
                      <a:pt x="111" y="118"/>
                    </a:moveTo>
                    <a:lnTo>
                      <a:pt x="111" y="118"/>
                    </a:lnTo>
                    <a:lnTo>
                      <a:pt x="109" y="118"/>
                    </a:lnTo>
                    <a:lnTo>
                      <a:pt x="109" y="116"/>
                    </a:lnTo>
                    <a:lnTo>
                      <a:pt x="106" y="116"/>
                    </a:lnTo>
                    <a:lnTo>
                      <a:pt x="106" y="114"/>
                    </a:lnTo>
                    <a:lnTo>
                      <a:pt x="106" y="114"/>
                    </a:lnTo>
                    <a:lnTo>
                      <a:pt x="104" y="114"/>
                    </a:lnTo>
                    <a:lnTo>
                      <a:pt x="104" y="111"/>
                    </a:lnTo>
                    <a:lnTo>
                      <a:pt x="102" y="111"/>
                    </a:lnTo>
                    <a:lnTo>
                      <a:pt x="102" y="109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94" y="114"/>
                    </a:lnTo>
                    <a:lnTo>
                      <a:pt x="94" y="114"/>
                    </a:lnTo>
                    <a:lnTo>
                      <a:pt x="94" y="114"/>
                    </a:lnTo>
                    <a:lnTo>
                      <a:pt x="97" y="116"/>
                    </a:lnTo>
                    <a:lnTo>
                      <a:pt x="97" y="116"/>
                    </a:lnTo>
                    <a:lnTo>
                      <a:pt x="97" y="118"/>
                    </a:lnTo>
                    <a:lnTo>
                      <a:pt x="99" y="118"/>
                    </a:lnTo>
                    <a:lnTo>
                      <a:pt x="99" y="118"/>
                    </a:lnTo>
                    <a:lnTo>
                      <a:pt x="102" y="121"/>
                    </a:lnTo>
                    <a:lnTo>
                      <a:pt x="102" y="121"/>
                    </a:lnTo>
                    <a:lnTo>
                      <a:pt x="102" y="123"/>
                    </a:lnTo>
                    <a:lnTo>
                      <a:pt x="104" y="123"/>
                    </a:lnTo>
                    <a:lnTo>
                      <a:pt x="104" y="123"/>
                    </a:lnTo>
                    <a:lnTo>
                      <a:pt x="106" y="125"/>
                    </a:lnTo>
                    <a:lnTo>
                      <a:pt x="111" y="118"/>
                    </a:lnTo>
                    <a:lnTo>
                      <a:pt x="111" y="118"/>
                    </a:lnTo>
                    <a:close/>
                    <a:moveTo>
                      <a:pt x="94" y="102"/>
                    </a:moveTo>
                    <a:lnTo>
                      <a:pt x="92" y="102"/>
                    </a:lnTo>
                    <a:lnTo>
                      <a:pt x="92" y="102"/>
                    </a:lnTo>
                    <a:lnTo>
                      <a:pt x="90" y="99"/>
                    </a:lnTo>
                    <a:lnTo>
                      <a:pt x="90" y="99"/>
                    </a:lnTo>
                    <a:lnTo>
                      <a:pt x="90" y="97"/>
                    </a:lnTo>
                    <a:lnTo>
                      <a:pt x="87" y="97"/>
                    </a:lnTo>
                    <a:lnTo>
                      <a:pt x="87" y="97"/>
                    </a:lnTo>
                    <a:lnTo>
                      <a:pt x="85" y="95"/>
                    </a:lnTo>
                    <a:lnTo>
                      <a:pt x="85" y="95"/>
                    </a:lnTo>
                    <a:lnTo>
                      <a:pt x="85" y="92"/>
                    </a:lnTo>
                    <a:lnTo>
                      <a:pt x="83" y="92"/>
                    </a:lnTo>
                    <a:lnTo>
                      <a:pt x="83" y="92"/>
                    </a:lnTo>
                    <a:lnTo>
                      <a:pt x="83" y="92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8" y="97"/>
                    </a:lnTo>
                    <a:lnTo>
                      <a:pt x="78" y="99"/>
                    </a:lnTo>
                    <a:lnTo>
                      <a:pt x="80" y="99"/>
                    </a:lnTo>
                    <a:lnTo>
                      <a:pt x="80" y="102"/>
                    </a:lnTo>
                    <a:lnTo>
                      <a:pt x="80" y="102"/>
                    </a:lnTo>
                    <a:lnTo>
                      <a:pt x="83" y="102"/>
                    </a:lnTo>
                    <a:lnTo>
                      <a:pt x="83" y="104"/>
                    </a:lnTo>
                    <a:lnTo>
                      <a:pt x="85" y="104"/>
                    </a:lnTo>
                    <a:lnTo>
                      <a:pt x="85" y="106"/>
                    </a:lnTo>
                    <a:lnTo>
                      <a:pt x="85" y="106"/>
                    </a:lnTo>
                    <a:lnTo>
                      <a:pt x="87" y="106"/>
                    </a:lnTo>
                    <a:lnTo>
                      <a:pt x="87" y="109"/>
                    </a:lnTo>
                    <a:lnTo>
                      <a:pt x="94" y="102"/>
                    </a:lnTo>
                    <a:lnTo>
                      <a:pt x="94" y="102"/>
                    </a:lnTo>
                    <a:close/>
                    <a:moveTo>
                      <a:pt x="76" y="85"/>
                    </a:moveTo>
                    <a:lnTo>
                      <a:pt x="76" y="85"/>
                    </a:lnTo>
                    <a:lnTo>
                      <a:pt x="76" y="83"/>
                    </a:lnTo>
                    <a:lnTo>
                      <a:pt x="73" y="83"/>
                    </a:lnTo>
                    <a:lnTo>
                      <a:pt x="73" y="80"/>
                    </a:lnTo>
                    <a:lnTo>
                      <a:pt x="73" y="80"/>
                    </a:lnTo>
                    <a:lnTo>
                      <a:pt x="71" y="80"/>
                    </a:lnTo>
                    <a:lnTo>
                      <a:pt x="71" y="78"/>
                    </a:lnTo>
                    <a:lnTo>
                      <a:pt x="68" y="78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6" y="76"/>
                    </a:lnTo>
                    <a:lnTo>
                      <a:pt x="66" y="73"/>
                    </a:lnTo>
                    <a:lnTo>
                      <a:pt x="59" y="78"/>
                    </a:lnTo>
                    <a:lnTo>
                      <a:pt x="61" y="80"/>
                    </a:lnTo>
                    <a:lnTo>
                      <a:pt x="61" y="80"/>
                    </a:lnTo>
                    <a:lnTo>
                      <a:pt x="61" y="83"/>
                    </a:lnTo>
                    <a:lnTo>
                      <a:pt x="64" y="83"/>
                    </a:lnTo>
                    <a:lnTo>
                      <a:pt x="64" y="85"/>
                    </a:lnTo>
                    <a:lnTo>
                      <a:pt x="66" y="85"/>
                    </a:lnTo>
                    <a:lnTo>
                      <a:pt x="66" y="85"/>
                    </a:lnTo>
                    <a:lnTo>
                      <a:pt x="66" y="87"/>
                    </a:lnTo>
                    <a:lnTo>
                      <a:pt x="68" y="87"/>
                    </a:lnTo>
                    <a:lnTo>
                      <a:pt x="68" y="90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6" y="85"/>
                    </a:lnTo>
                    <a:lnTo>
                      <a:pt x="76" y="85"/>
                    </a:lnTo>
                    <a:close/>
                    <a:moveTo>
                      <a:pt x="61" y="68"/>
                    </a:moveTo>
                    <a:lnTo>
                      <a:pt x="59" y="68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57" y="64"/>
                    </a:lnTo>
                    <a:lnTo>
                      <a:pt x="57" y="64"/>
                    </a:lnTo>
                    <a:lnTo>
                      <a:pt x="57" y="61"/>
                    </a:lnTo>
                    <a:lnTo>
                      <a:pt x="54" y="61"/>
                    </a:lnTo>
                    <a:lnTo>
                      <a:pt x="54" y="61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57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45" y="61"/>
                    </a:lnTo>
                    <a:lnTo>
                      <a:pt x="45" y="61"/>
                    </a:lnTo>
                    <a:lnTo>
                      <a:pt x="45" y="61"/>
                    </a:lnTo>
                    <a:lnTo>
                      <a:pt x="45" y="64"/>
                    </a:lnTo>
                    <a:lnTo>
                      <a:pt x="47" y="64"/>
                    </a:lnTo>
                    <a:lnTo>
                      <a:pt x="47" y="66"/>
                    </a:lnTo>
                    <a:lnTo>
                      <a:pt x="50" y="66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4" y="71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61" y="68"/>
                    </a:lnTo>
                    <a:lnTo>
                      <a:pt x="61" y="68"/>
                    </a:lnTo>
                    <a:close/>
                    <a:moveTo>
                      <a:pt x="45" y="50"/>
                    </a:moveTo>
                    <a:lnTo>
                      <a:pt x="45" y="50"/>
                    </a:lnTo>
                    <a:lnTo>
                      <a:pt x="42" y="47"/>
                    </a:lnTo>
                    <a:lnTo>
                      <a:pt x="42" y="47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0"/>
                    </a:lnTo>
                    <a:lnTo>
                      <a:pt x="35" y="40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7"/>
                    </a:lnTo>
                    <a:lnTo>
                      <a:pt x="33" y="47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5" y="50"/>
                    </a:lnTo>
                    <a:lnTo>
                      <a:pt x="45" y="50"/>
                    </a:lnTo>
                    <a:close/>
                    <a:moveTo>
                      <a:pt x="28" y="31"/>
                    </a:moveTo>
                    <a:lnTo>
                      <a:pt x="28" y="31"/>
                    </a:lnTo>
                    <a:lnTo>
                      <a:pt x="28" y="31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46">
                <a:extLst>
                  <a:ext uri="{FF2B5EF4-FFF2-40B4-BE49-F238E27FC236}">
                    <a16:creationId xmlns:a16="http://schemas.microsoft.com/office/drawing/2014/main" id="{C2086CE3-5B24-39CC-14E5-A14B32EE1C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07026" y="3957469"/>
                <a:ext cx="566729" cy="1827592"/>
              </a:xfrm>
              <a:custGeom>
                <a:avLst/>
                <a:gdLst>
                  <a:gd name="T0" fmla="*/ 0 w 258"/>
                  <a:gd name="T1" fmla="*/ 0 h 832"/>
                  <a:gd name="T2" fmla="*/ 10 w 258"/>
                  <a:gd name="T3" fmla="*/ 14 h 832"/>
                  <a:gd name="T4" fmla="*/ 215 w 258"/>
                  <a:gd name="T5" fmla="*/ 830 h 832"/>
                  <a:gd name="T6" fmla="*/ 232 w 258"/>
                  <a:gd name="T7" fmla="*/ 804 h 832"/>
                  <a:gd name="T8" fmla="*/ 220 w 258"/>
                  <a:gd name="T9" fmla="*/ 816 h 832"/>
                  <a:gd name="T10" fmla="*/ 239 w 258"/>
                  <a:gd name="T11" fmla="*/ 780 h 832"/>
                  <a:gd name="T12" fmla="*/ 227 w 258"/>
                  <a:gd name="T13" fmla="*/ 794 h 832"/>
                  <a:gd name="T14" fmla="*/ 246 w 258"/>
                  <a:gd name="T15" fmla="*/ 756 h 832"/>
                  <a:gd name="T16" fmla="*/ 241 w 258"/>
                  <a:gd name="T17" fmla="*/ 773 h 832"/>
                  <a:gd name="T18" fmla="*/ 244 w 258"/>
                  <a:gd name="T19" fmla="*/ 733 h 832"/>
                  <a:gd name="T20" fmla="*/ 253 w 258"/>
                  <a:gd name="T21" fmla="*/ 726 h 832"/>
                  <a:gd name="T22" fmla="*/ 246 w 258"/>
                  <a:gd name="T23" fmla="*/ 711 h 832"/>
                  <a:gd name="T24" fmla="*/ 256 w 258"/>
                  <a:gd name="T25" fmla="*/ 702 h 832"/>
                  <a:gd name="T26" fmla="*/ 248 w 258"/>
                  <a:gd name="T27" fmla="*/ 688 h 832"/>
                  <a:gd name="T28" fmla="*/ 258 w 258"/>
                  <a:gd name="T29" fmla="*/ 676 h 832"/>
                  <a:gd name="T30" fmla="*/ 248 w 258"/>
                  <a:gd name="T31" fmla="*/ 664 h 832"/>
                  <a:gd name="T32" fmla="*/ 258 w 258"/>
                  <a:gd name="T33" fmla="*/ 652 h 832"/>
                  <a:gd name="T34" fmla="*/ 246 w 258"/>
                  <a:gd name="T35" fmla="*/ 640 h 832"/>
                  <a:gd name="T36" fmla="*/ 253 w 258"/>
                  <a:gd name="T37" fmla="*/ 628 h 832"/>
                  <a:gd name="T38" fmla="*/ 241 w 258"/>
                  <a:gd name="T39" fmla="*/ 616 h 832"/>
                  <a:gd name="T40" fmla="*/ 253 w 258"/>
                  <a:gd name="T41" fmla="*/ 628 h 832"/>
                  <a:gd name="T42" fmla="*/ 234 w 258"/>
                  <a:gd name="T43" fmla="*/ 600 h 832"/>
                  <a:gd name="T44" fmla="*/ 232 w 258"/>
                  <a:gd name="T45" fmla="*/ 574 h 832"/>
                  <a:gd name="T46" fmla="*/ 225 w 258"/>
                  <a:gd name="T47" fmla="*/ 557 h 832"/>
                  <a:gd name="T48" fmla="*/ 227 w 258"/>
                  <a:gd name="T49" fmla="*/ 562 h 832"/>
                  <a:gd name="T50" fmla="*/ 206 w 258"/>
                  <a:gd name="T51" fmla="*/ 543 h 832"/>
                  <a:gd name="T52" fmla="*/ 192 w 258"/>
                  <a:gd name="T53" fmla="*/ 514 h 832"/>
                  <a:gd name="T54" fmla="*/ 182 w 258"/>
                  <a:gd name="T55" fmla="*/ 484 h 832"/>
                  <a:gd name="T56" fmla="*/ 175 w 258"/>
                  <a:gd name="T57" fmla="*/ 472 h 832"/>
                  <a:gd name="T58" fmla="*/ 180 w 258"/>
                  <a:gd name="T59" fmla="*/ 479 h 832"/>
                  <a:gd name="T60" fmla="*/ 156 w 258"/>
                  <a:gd name="T61" fmla="*/ 457 h 832"/>
                  <a:gd name="T62" fmla="*/ 140 w 258"/>
                  <a:gd name="T63" fmla="*/ 429 h 832"/>
                  <a:gd name="T64" fmla="*/ 133 w 258"/>
                  <a:gd name="T65" fmla="*/ 403 h 832"/>
                  <a:gd name="T66" fmla="*/ 125 w 258"/>
                  <a:gd name="T67" fmla="*/ 389 h 832"/>
                  <a:gd name="T68" fmla="*/ 116 w 258"/>
                  <a:gd name="T69" fmla="*/ 374 h 832"/>
                  <a:gd name="T70" fmla="*/ 109 w 258"/>
                  <a:gd name="T71" fmla="*/ 379 h 832"/>
                  <a:gd name="T72" fmla="*/ 95 w 258"/>
                  <a:gd name="T73" fmla="*/ 353 h 832"/>
                  <a:gd name="T74" fmla="*/ 81 w 258"/>
                  <a:gd name="T75" fmla="*/ 327 h 832"/>
                  <a:gd name="T76" fmla="*/ 76 w 258"/>
                  <a:gd name="T77" fmla="*/ 298 h 832"/>
                  <a:gd name="T78" fmla="*/ 69 w 258"/>
                  <a:gd name="T79" fmla="*/ 284 h 832"/>
                  <a:gd name="T80" fmla="*/ 62 w 258"/>
                  <a:gd name="T81" fmla="*/ 268 h 832"/>
                  <a:gd name="T82" fmla="*/ 54 w 258"/>
                  <a:gd name="T83" fmla="*/ 272 h 832"/>
                  <a:gd name="T84" fmla="*/ 43 w 258"/>
                  <a:gd name="T85" fmla="*/ 244 h 832"/>
                  <a:gd name="T86" fmla="*/ 36 w 258"/>
                  <a:gd name="T87" fmla="*/ 218 h 832"/>
                  <a:gd name="T88" fmla="*/ 28 w 258"/>
                  <a:gd name="T89" fmla="*/ 196 h 832"/>
                  <a:gd name="T90" fmla="*/ 36 w 258"/>
                  <a:gd name="T91" fmla="*/ 192 h 832"/>
                  <a:gd name="T92" fmla="*/ 31 w 258"/>
                  <a:gd name="T93" fmla="*/ 177 h 832"/>
                  <a:gd name="T94" fmla="*/ 21 w 258"/>
                  <a:gd name="T95" fmla="*/ 166 h 832"/>
                  <a:gd name="T96" fmla="*/ 24 w 258"/>
                  <a:gd name="T97" fmla="*/ 180 h 832"/>
                  <a:gd name="T98" fmla="*/ 24 w 258"/>
                  <a:gd name="T99" fmla="*/ 147 h 832"/>
                  <a:gd name="T100" fmla="*/ 17 w 258"/>
                  <a:gd name="T101" fmla="*/ 151 h 832"/>
                  <a:gd name="T102" fmla="*/ 21 w 258"/>
                  <a:gd name="T103" fmla="*/ 128 h 832"/>
                  <a:gd name="T104" fmla="*/ 12 w 258"/>
                  <a:gd name="T105" fmla="*/ 121 h 832"/>
                  <a:gd name="T106" fmla="*/ 21 w 258"/>
                  <a:gd name="T107" fmla="*/ 132 h 832"/>
                  <a:gd name="T108" fmla="*/ 14 w 258"/>
                  <a:gd name="T109" fmla="*/ 94 h 832"/>
                  <a:gd name="T110" fmla="*/ 10 w 258"/>
                  <a:gd name="T111" fmla="*/ 109 h 832"/>
                  <a:gd name="T112" fmla="*/ 12 w 258"/>
                  <a:gd name="T113" fmla="*/ 75 h 832"/>
                  <a:gd name="T114" fmla="*/ 5 w 258"/>
                  <a:gd name="T115" fmla="*/ 80 h 832"/>
                  <a:gd name="T116" fmla="*/ 12 w 258"/>
                  <a:gd name="T117" fmla="*/ 54 h 832"/>
                  <a:gd name="T118" fmla="*/ 2 w 258"/>
                  <a:gd name="T119" fmla="*/ 54 h 832"/>
                  <a:gd name="T120" fmla="*/ 10 w 258"/>
                  <a:gd name="T121" fmla="*/ 35 h 832"/>
                  <a:gd name="T122" fmla="*/ 0 w 258"/>
                  <a:gd name="T123" fmla="*/ 26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8" h="832">
                    <a:moveTo>
                      <a:pt x="10" y="14"/>
                    </a:moveTo>
                    <a:lnTo>
                      <a:pt x="10" y="14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0" y="14"/>
                    </a:lnTo>
                    <a:lnTo>
                      <a:pt x="10" y="14"/>
                    </a:lnTo>
                    <a:close/>
                    <a:moveTo>
                      <a:pt x="222" y="832"/>
                    </a:moveTo>
                    <a:lnTo>
                      <a:pt x="222" y="832"/>
                    </a:lnTo>
                    <a:lnTo>
                      <a:pt x="222" y="830"/>
                    </a:lnTo>
                    <a:lnTo>
                      <a:pt x="222" y="830"/>
                    </a:lnTo>
                    <a:lnTo>
                      <a:pt x="222" y="830"/>
                    </a:lnTo>
                    <a:lnTo>
                      <a:pt x="222" y="828"/>
                    </a:lnTo>
                    <a:lnTo>
                      <a:pt x="225" y="828"/>
                    </a:lnTo>
                    <a:lnTo>
                      <a:pt x="225" y="828"/>
                    </a:lnTo>
                    <a:lnTo>
                      <a:pt x="225" y="825"/>
                    </a:lnTo>
                    <a:lnTo>
                      <a:pt x="225" y="825"/>
                    </a:lnTo>
                    <a:lnTo>
                      <a:pt x="218" y="823"/>
                    </a:lnTo>
                    <a:lnTo>
                      <a:pt x="218" y="823"/>
                    </a:lnTo>
                    <a:lnTo>
                      <a:pt x="218" y="825"/>
                    </a:lnTo>
                    <a:lnTo>
                      <a:pt x="215" y="825"/>
                    </a:lnTo>
                    <a:lnTo>
                      <a:pt x="215" y="825"/>
                    </a:lnTo>
                    <a:lnTo>
                      <a:pt x="215" y="828"/>
                    </a:lnTo>
                    <a:lnTo>
                      <a:pt x="215" y="828"/>
                    </a:lnTo>
                    <a:lnTo>
                      <a:pt x="215" y="828"/>
                    </a:lnTo>
                    <a:lnTo>
                      <a:pt x="215" y="830"/>
                    </a:lnTo>
                    <a:lnTo>
                      <a:pt x="215" y="830"/>
                    </a:lnTo>
                    <a:lnTo>
                      <a:pt x="222" y="832"/>
                    </a:lnTo>
                    <a:lnTo>
                      <a:pt x="222" y="832"/>
                    </a:lnTo>
                    <a:close/>
                    <a:moveTo>
                      <a:pt x="227" y="818"/>
                    </a:moveTo>
                    <a:lnTo>
                      <a:pt x="227" y="818"/>
                    </a:lnTo>
                    <a:lnTo>
                      <a:pt x="227" y="816"/>
                    </a:lnTo>
                    <a:lnTo>
                      <a:pt x="227" y="816"/>
                    </a:lnTo>
                    <a:lnTo>
                      <a:pt x="230" y="816"/>
                    </a:lnTo>
                    <a:lnTo>
                      <a:pt x="230" y="813"/>
                    </a:lnTo>
                    <a:lnTo>
                      <a:pt x="230" y="813"/>
                    </a:lnTo>
                    <a:lnTo>
                      <a:pt x="230" y="813"/>
                    </a:lnTo>
                    <a:lnTo>
                      <a:pt x="230" y="811"/>
                    </a:lnTo>
                    <a:lnTo>
                      <a:pt x="230" y="811"/>
                    </a:lnTo>
                    <a:lnTo>
                      <a:pt x="230" y="811"/>
                    </a:lnTo>
                    <a:lnTo>
                      <a:pt x="230" y="809"/>
                    </a:lnTo>
                    <a:lnTo>
                      <a:pt x="232" y="809"/>
                    </a:lnTo>
                    <a:lnTo>
                      <a:pt x="232" y="806"/>
                    </a:lnTo>
                    <a:lnTo>
                      <a:pt x="232" y="806"/>
                    </a:lnTo>
                    <a:lnTo>
                      <a:pt x="232" y="806"/>
                    </a:lnTo>
                    <a:lnTo>
                      <a:pt x="232" y="804"/>
                    </a:lnTo>
                    <a:lnTo>
                      <a:pt x="232" y="804"/>
                    </a:lnTo>
                    <a:lnTo>
                      <a:pt x="232" y="804"/>
                    </a:lnTo>
                    <a:lnTo>
                      <a:pt x="225" y="801"/>
                    </a:lnTo>
                    <a:lnTo>
                      <a:pt x="225" y="801"/>
                    </a:lnTo>
                    <a:lnTo>
                      <a:pt x="225" y="801"/>
                    </a:lnTo>
                    <a:lnTo>
                      <a:pt x="225" y="804"/>
                    </a:lnTo>
                    <a:lnTo>
                      <a:pt x="225" y="804"/>
                    </a:lnTo>
                    <a:lnTo>
                      <a:pt x="222" y="804"/>
                    </a:lnTo>
                    <a:lnTo>
                      <a:pt x="222" y="806"/>
                    </a:lnTo>
                    <a:lnTo>
                      <a:pt x="222" y="806"/>
                    </a:lnTo>
                    <a:lnTo>
                      <a:pt x="222" y="806"/>
                    </a:lnTo>
                    <a:lnTo>
                      <a:pt x="222" y="809"/>
                    </a:lnTo>
                    <a:lnTo>
                      <a:pt x="222" y="809"/>
                    </a:lnTo>
                    <a:lnTo>
                      <a:pt x="222" y="811"/>
                    </a:lnTo>
                    <a:lnTo>
                      <a:pt x="222" y="811"/>
                    </a:lnTo>
                    <a:lnTo>
                      <a:pt x="220" y="811"/>
                    </a:lnTo>
                    <a:lnTo>
                      <a:pt x="220" y="813"/>
                    </a:lnTo>
                    <a:lnTo>
                      <a:pt x="220" y="813"/>
                    </a:lnTo>
                    <a:lnTo>
                      <a:pt x="220" y="813"/>
                    </a:lnTo>
                    <a:lnTo>
                      <a:pt x="220" y="816"/>
                    </a:lnTo>
                    <a:lnTo>
                      <a:pt x="220" y="816"/>
                    </a:lnTo>
                    <a:lnTo>
                      <a:pt x="227" y="818"/>
                    </a:lnTo>
                    <a:lnTo>
                      <a:pt x="227" y="818"/>
                    </a:lnTo>
                    <a:close/>
                    <a:moveTo>
                      <a:pt x="234" y="797"/>
                    </a:moveTo>
                    <a:lnTo>
                      <a:pt x="234" y="797"/>
                    </a:lnTo>
                    <a:lnTo>
                      <a:pt x="234" y="794"/>
                    </a:lnTo>
                    <a:lnTo>
                      <a:pt x="237" y="794"/>
                    </a:lnTo>
                    <a:lnTo>
                      <a:pt x="237" y="792"/>
                    </a:lnTo>
                    <a:lnTo>
                      <a:pt x="237" y="792"/>
                    </a:lnTo>
                    <a:lnTo>
                      <a:pt x="237" y="792"/>
                    </a:lnTo>
                    <a:lnTo>
                      <a:pt x="237" y="790"/>
                    </a:lnTo>
                    <a:lnTo>
                      <a:pt x="237" y="790"/>
                    </a:lnTo>
                    <a:lnTo>
                      <a:pt x="237" y="790"/>
                    </a:lnTo>
                    <a:lnTo>
                      <a:pt x="237" y="787"/>
                    </a:lnTo>
                    <a:lnTo>
                      <a:pt x="239" y="787"/>
                    </a:lnTo>
                    <a:lnTo>
                      <a:pt x="239" y="785"/>
                    </a:lnTo>
                    <a:lnTo>
                      <a:pt x="239" y="785"/>
                    </a:lnTo>
                    <a:lnTo>
                      <a:pt x="239" y="785"/>
                    </a:lnTo>
                    <a:lnTo>
                      <a:pt x="239" y="782"/>
                    </a:lnTo>
                    <a:lnTo>
                      <a:pt x="239" y="782"/>
                    </a:lnTo>
                    <a:lnTo>
                      <a:pt x="239" y="780"/>
                    </a:lnTo>
                    <a:lnTo>
                      <a:pt x="239" y="780"/>
                    </a:lnTo>
                    <a:lnTo>
                      <a:pt x="232" y="778"/>
                    </a:lnTo>
                    <a:lnTo>
                      <a:pt x="232" y="780"/>
                    </a:lnTo>
                    <a:lnTo>
                      <a:pt x="232" y="780"/>
                    </a:lnTo>
                    <a:lnTo>
                      <a:pt x="232" y="780"/>
                    </a:lnTo>
                    <a:lnTo>
                      <a:pt x="232" y="782"/>
                    </a:lnTo>
                    <a:lnTo>
                      <a:pt x="232" y="782"/>
                    </a:lnTo>
                    <a:lnTo>
                      <a:pt x="230" y="782"/>
                    </a:lnTo>
                    <a:lnTo>
                      <a:pt x="230" y="785"/>
                    </a:lnTo>
                    <a:lnTo>
                      <a:pt x="230" y="785"/>
                    </a:lnTo>
                    <a:lnTo>
                      <a:pt x="230" y="787"/>
                    </a:lnTo>
                    <a:lnTo>
                      <a:pt x="230" y="787"/>
                    </a:lnTo>
                    <a:lnTo>
                      <a:pt x="230" y="787"/>
                    </a:lnTo>
                    <a:lnTo>
                      <a:pt x="230" y="790"/>
                    </a:lnTo>
                    <a:lnTo>
                      <a:pt x="230" y="790"/>
                    </a:lnTo>
                    <a:lnTo>
                      <a:pt x="227" y="790"/>
                    </a:lnTo>
                    <a:lnTo>
                      <a:pt x="227" y="792"/>
                    </a:lnTo>
                    <a:lnTo>
                      <a:pt x="227" y="792"/>
                    </a:lnTo>
                    <a:lnTo>
                      <a:pt x="227" y="794"/>
                    </a:lnTo>
                    <a:lnTo>
                      <a:pt x="227" y="794"/>
                    </a:lnTo>
                    <a:lnTo>
                      <a:pt x="234" y="797"/>
                    </a:lnTo>
                    <a:lnTo>
                      <a:pt x="234" y="797"/>
                    </a:lnTo>
                    <a:close/>
                    <a:moveTo>
                      <a:pt x="241" y="773"/>
                    </a:moveTo>
                    <a:lnTo>
                      <a:pt x="241" y="773"/>
                    </a:lnTo>
                    <a:lnTo>
                      <a:pt x="244" y="771"/>
                    </a:lnTo>
                    <a:lnTo>
                      <a:pt x="244" y="771"/>
                    </a:lnTo>
                    <a:lnTo>
                      <a:pt x="244" y="768"/>
                    </a:lnTo>
                    <a:lnTo>
                      <a:pt x="244" y="768"/>
                    </a:lnTo>
                    <a:lnTo>
                      <a:pt x="244" y="768"/>
                    </a:lnTo>
                    <a:lnTo>
                      <a:pt x="244" y="766"/>
                    </a:lnTo>
                    <a:lnTo>
                      <a:pt x="244" y="766"/>
                    </a:lnTo>
                    <a:lnTo>
                      <a:pt x="244" y="764"/>
                    </a:lnTo>
                    <a:lnTo>
                      <a:pt x="244" y="764"/>
                    </a:lnTo>
                    <a:lnTo>
                      <a:pt x="244" y="764"/>
                    </a:lnTo>
                    <a:lnTo>
                      <a:pt x="246" y="761"/>
                    </a:lnTo>
                    <a:lnTo>
                      <a:pt x="246" y="761"/>
                    </a:lnTo>
                    <a:lnTo>
                      <a:pt x="246" y="759"/>
                    </a:lnTo>
                    <a:lnTo>
                      <a:pt x="246" y="759"/>
                    </a:lnTo>
                    <a:lnTo>
                      <a:pt x="246" y="759"/>
                    </a:lnTo>
                    <a:lnTo>
                      <a:pt x="246" y="756"/>
                    </a:lnTo>
                    <a:lnTo>
                      <a:pt x="239" y="756"/>
                    </a:lnTo>
                    <a:lnTo>
                      <a:pt x="239" y="756"/>
                    </a:lnTo>
                    <a:lnTo>
                      <a:pt x="239" y="756"/>
                    </a:lnTo>
                    <a:lnTo>
                      <a:pt x="237" y="759"/>
                    </a:lnTo>
                    <a:lnTo>
                      <a:pt x="237" y="759"/>
                    </a:lnTo>
                    <a:lnTo>
                      <a:pt x="237" y="759"/>
                    </a:lnTo>
                    <a:lnTo>
                      <a:pt x="237" y="761"/>
                    </a:lnTo>
                    <a:lnTo>
                      <a:pt x="237" y="761"/>
                    </a:lnTo>
                    <a:lnTo>
                      <a:pt x="237" y="764"/>
                    </a:lnTo>
                    <a:lnTo>
                      <a:pt x="237" y="764"/>
                    </a:lnTo>
                    <a:lnTo>
                      <a:pt x="237" y="764"/>
                    </a:lnTo>
                    <a:lnTo>
                      <a:pt x="237" y="766"/>
                    </a:lnTo>
                    <a:lnTo>
                      <a:pt x="237" y="766"/>
                    </a:lnTo>
                    <a:lnTo>
                      <a:pt x="234" y="768"/>
                    </a:lnTo>
                    <a:lnTo>
                      <a:pt x="234" y="768"/>
                    </a:lnTo>
                    <a:lnTo>
                      <a:pt x="234" y="768"/>
                    </a:lnTo>
                    <a:lnTo>
                      <a:pt x="234" y="771"/>
                    </a:lnTo>
                    <a:lnTo>
                      <a:pt x="234" y="771"/>
                    </a:lnTo>
                    <a:lnTo>
                      <a:pt x="241" y="773"/>
                    </a:lnTo>
                    <a:lnTo>
                      <a:pt x="241" y="773"/>
                    </a:lnTo>
                    <a:close/>
                    <a:moveTo>
                      <a:pt x="248" y="749"/>
                    </a:moveTo>
                    <a:lnTo>
                      <a:pt x="248" y="749"/>
                    </a:lnTo>
                    <a:lnTo>
                      <a:pt x="248" y="747"/>
                    </a:lnTo>
                    <a:lnTo>
                      <a:pt x="248" y="747"/>
                    </a:lnTo>
                    <a:lnTo>
                      <a:pt x="248" y="745"/>
                    </a:lnTo>
                    <a:lnTo>
                      <a:pt x="248" y="745"/>
                    </a:lnTo>
                    <a:lnTo>
                      <a:pt x="248" y="745"/>
                    </a:lnTo>
                    <a:lnTo>
                      <a:pt x="248" y="742"/>
                    </a:lnTo>
                    <a:lnTo>
                      <a:pt x="251" y="742"/>
                    </a:lnTo>
                    <a:lnTo>
                      <a:pt x="251" y="740"/>
                    </a:lnTo>
                    <a:lnTo>
                      <a:pt x="251" y="740"/>
                    </a:lnTo>
                    <a:lnTo>
                      <a:pt x="251" y="740"/>
                    </a:lnTo>
                    <a:lnTo>
                      <a:pt x="251" y="737"/>
                    </a:lnTo>
                    <a:lnTo>
                      <a:pt x="251" y="737"/>
                    </a:lnTo>
                    <a:lnTo>
                      <a:pt x="251" y="735"/>
                    </a:lnTo>
                    <a:lnTo>
                      <a:pt x="251" y="735"/>
                    </a:lnTo>
                    <a:lnTo>
                      <a:pt x="251" y="735"/>
                    </a:lnTo>
                    <a:lnTo>
                      <a:pt x="251" y="733"/>
                    </a:lnTo>
                    <a:lnTo>
                      <a:pt x="244" y="733"/>
                    </a:lnTo>
                    <a:lnTo>
                      <a:pt x="244" y="733"/>
                    </a:lnTo>
                    <a:lnTo>
                      <a:pt x="244" y="733"/>
                    </a:lnTo>
                    <a:lnTo>
                      <a:pt x="244" y="735"/>
                    </a:lnTo>
                    <a:lnTo>
                      <a:pt x="244" y="735"/>
                    </a:lnTo>
                    <a:lnTo>
                      <a:pt x="244" y="737"/>
                    </a:lnTo>
                    <a:lnTo>
                      <a:pt x="241" y="737"/>
                    </a:lnTo>
                    <a:lnTo>
                      <a:pt x="241" y="737"/>
                    </a:lnTo>
                    <a:lnTo>
                      <a:pt x="241" y="740"/>
                    </a:lnTo>
                    <a:lnTo>
                      <a:pt x="241" y="740"/>
                    </a:lnTo>
                    <a:lnTo>
                      <a:pt x="241" y="742"/>
                    </a:lnTo>
                    <a:lnTo>
                      <a:pt x="241" y="742"/>
                    </a:lnTo>
                    <a:lnTo>
                      <a:pt x="241" y="742"/>
                    </a:lnTo>
                    <a:lnTo>
                      <a:pt x="241" y="745"/>
                    </a:lnTo>
                    <a:lnTo>
                      <a:pt x="241" y="745"/>
                    </a:lnTo>
                    <a:lnTo>
                      <a:pt x="241" y="747"/>
                    </a:lnTo>
                    <a:lnTo>
                      <a:pt x="241" y="747"/>
                    </a:lnTo>
                    <a:lnTo>
                      <a:pt x="241" y="747"/>
                    </a:lnTo>
                    <a:lnTo>
                      <a:pt x="248" y="749"/>
                    </a:lnTo>
                    <a:lnTo>
                      <a:pt x="248" y="749"/>
                    </a:lnTo>
                    <a:close/>
                    <a:moveTo>
                      <a:pt x="253" y="726"/>
                    </a:moveTo>
                    <a:lnTo>
                      <a:pt x="253" y="726"/>
                    </a:lnTo>
                    <a:lnTo>
                      <a:pt x="253" y="726"/>
                    </a:lnTo>
                    <a:lnTo>
                      <a:pt x="253" y="723"/>
                    </a:lnTo>
                    <a:lnTo>
                      <a:pt x="253" y="723"/>
                    </a:lnTo>
                    <a:lnTo>
                      <a:pt x="253" y="721"/>
                    </a:lnTo>
                    <a:lnTo>
                      <a:pt x="253" y="721"/>
                    </a:lnTo>
                    <a:lnTo>
                      <a:pt x="253" y="721"/>
                    </a:lnTo>
                    <a:lnTo>
                      <a:pt x="253" y="718"/>
                    </a:lnTo>
                    <a:lnTo>
                      <a:pt x="253" y="718"/>
                    </a:lnTo>
                    <a:lnTo>
                      <a:pt x="253" y="716"/>
                    </a:lnTo>
                    <a:lnTo>
                      <a:pt x="256" y="716"/>
                    </a:lnTo>
                    <a:lnTo>
                      <a:pt x="256" y="716"/>
                    </a:lnTo>
                    <a:lnTo>
                      <a:pt x="256" y="714"/>
                    </a:lnTo>
                    <a:lnTo>
                      <a:pt x="256" y="714"/>
                    </a:lnTo>
                    <a:lnTo>
                      <a:pt x="256" y="711"/>
                    </a:lnTo>
                    <a:lnTo>
                      <a:pt x="256" y="711"/>
                    </a:lnTo>
                    <a:lnTo>
                      <a:pt x="256" y="711"/>
                    </a:lnTo>
                    <a:lnTo>
                      <a:pt x="256" y="709"/>
                    </a:lnTo>
                    <a:lnTo>
                      <a:pt x="248" y="709"/>
                    </a:lnTo>
                    <a:lnTo>
                      <a:pt x="248" y="709"/>
                    </a:lnTo>
                    <a:lnTo>
                      <a:pt x="246" y="711"/>
                    </a:lnTo>
                    <a:lnTo>
                      <a:pt x="246" y="711"/>
                    </a:lnTo>
                    <a:lnTo>
                      <a:pt x="246" y="711"/>
                    </a:lnTo>
                    <a:lnTo>
                      <a:pt x="246" y="714"/>
                    </a:lnTo>
                    <a:lnTo>
                      <a:pt x="246" y="714"/>
                    </a:lnTo>
                    <a:lnTo>
                      <a:pt x="246" y="716"/>
                    </a:lnTo>
                    <a:lnTo>
                      <a:pt x="246" y="716"/>
                    </a:lnTo>
                    <a:lnTo>
                      <a:pt x="246" y="716"/>
                    </a:lnTo>
                    <a:lnTo>
                      <a:pt x="246" y="718"/>
                    </a:lnTo>
                    <a:lnTo>
                      <a:pt x="246" y="718"/>
                    </a:lnTo>
                    <a:lnTo>
                      <a:pt x="246" y="721"/>
                    </a:lnTo>
                    <a:lnTo>
                      <a:pt x="246" y="721"/>
                    </a:lnTo>
                    <a:lnTo>
                      <a:pt x="246" y="721"/>
                    </a:lnTo>
                    <a:lnTo>
                      <a:pt x="246" y="723"/>
                    </a:lnTo>
                    <a:lnTo>
                      <a:pt x="246" y="723"/>
                    </a:lnTo>
                    <a:lnTo>
                      <a:pt x="246" y="723"/>
                    </a:lnTo>
                    <a:lnTo>
                      <a:pt x="246" y="723"/>
                    </a:lnTo>
                    <a:lnTo>
                      <a:pt x="253" y="726"/>
                    </a:lnTo>
                    <a:lnTo>
                      <a:pt x="253" y="726"/>
                    </a:lnTo>
                    <a:close/>
                    <a:moveTo>
                      <a:pt x="256" y="702"/>
                    </a:moveTo>
                    <a:lnTo>
                      <a:pt x="256" y="702"/>
                    </a:lnTo>
                    <a:lnTo>
                      <a:pt x="256" y="702"/>
                    </a:lnTo>
                    <a:lnTo>
                      <a:pt x="256" y="699"/>
                    </a:lnTo>
                    <a:lnTo>
                      <a:pt x="256" y="699"/>
                    </a:lnTo>
                    <a:lnTo>
                      <a:pt x="256" y="697"/>
                    </a:lnTo>
                    <a:lnTo>
                      <a:pt x="256" y="697"/>
                    </a:lnTo>
                    <a:lnTo>
                      <a:pt x="258" y="697"/>
                    </a:lnTo>
                    <a:lnTo>
                      <a:pt x="258" y="695"/>
                    </a:lnTo>
                    <a:lnTo>
                      <a:pt x="258" y="695"/>
                    </a:lnTo>
                    <a:lnTo>
                      <a:pt x="258" y="692"/>
                    </a:lnTo>
                    <a:lnTo>
                      <a:pt x="258" y="692"/>
                    </a:lnTo>
                    <a:lnTo>
                      <a:pt x="258" y="690"/>
                    </a:lnTo>
                    <a:lnTo>
                      <a:pt x="258" y="690"/>
                    </a:lnTo>
                    <a:lnTo>
                      <a:pt x="258" y="690"/>
                    </a:lnTo>
                    <a:lnTo>
                      <a:pt x="258" y="688"/>
                    </a:lnTo>
                    <a:lnTo>
                      <a:pt x="258" y="688"/>
                    </a:lnTo>
                    <a:lnTo>
                      <a:pt x="258" y="685"/>
                    </a:lnTo>
                    <a:lnTo>
                      <a:pt x="258" y="685"/>
                    </a:lnTo>
                    <a:lnTo>
                      <a:pt x="248" y="685"/>
                    </a:lnTo>
                    <a:lnTo>
                      <a:pt x="248" y="685"/>
                    </a:lnTo>
                    <a:lnTo>
                      <a:pt x="248" y="688"/>
                    </a:lnTo>
                    <a:lnTo>
                      <a:pt x="248" y="688"/>
                    </a:lnTo>
                    <a:lnTo>
                      <a:pt x="248" y="688"/>
                    </a:lnTo>
                    <a:lnTo>
                      <a:pt x="248" y="690"/>
                    </a:lnTo>
                    <a:lnTo>
                      <a:pt x="248" y="690"/>
                    </a:lnTo>
                    <a:lnTo>
                      <a:pt x="248" y="692"/>
                    </a:lnTo>
                    <a:lnTo>
                      <a:pt x="248" y="692"/>
                    </a:lnTo>
                    <a:lnTo>
                      <a:pt x="248" y="692"/>
                    </a:lnTo>
                    <a:lnTo>
                      <a:pt x="248" y="695"/>
                    </a:lnTo>
                    <a:lnTo>
                      <a:pt x="248" y="695"/>
                    </a:lnTo>
                    <a:lnTo>
                      <a:pt x="248" y="697"/>
                    </a:lnTo>
                    <a:lnTo>
                      <a:pt x="248" y="697"/>
                    </a:lnTo>
                    <a:lnTo>
                      <a:pt x="248" y="697"/>
                    </a:lnTo>
                    <a:lnTo>
                      <a:pt x="248" y="699"/>
                    </a:lnTo>
                    <a:lnTo>
                      <a:pt x="248" y="699"/>
                    </a:lnTo>
                    <a:lnTo>
                      <a:pt x="248" y="702"/>
                    </a:lnTo>
                    <a:lnTo>
                      <a:pt x="248" y="702"/>
                    </a:lnTo>
                    <a:lnTo>
                      <a:pt x="256" y="702"/>
                    </a:lnTo>
                    <a:lnTo>
                      <a:pt x="256" y="702"/>
                    </a:lnTo>
                    <a:close/>
                    <a:moveTo>
                      <a:pt x="258" y="678"/>
                    </a:moveTo>
                    <a:lnTo>
                      <a:pt x="258" y="676"/>
                    </a:lnTo>
                    <a:lnTo>
                      <a:pt x="258" y="676"/>
                    </a:lnTo>
                    <a:lnTo>
                      <a:pt x="258" y="676"/>
                    </a:lnTo>
                    <a:lnTo>
                      <a:pt x="258" y="673"/>
                    </a:lnTo>
                    <a:lnTo>
                      <a:pt x="258" y="673"/>
                    </a:lnTo>
                    <a:lnTo>
                      <a:pt x="258" y="671"/>
                    </a:lnTo>
                    <a:lnTo>
                      <a:pt x="258" y="671"/>
                    </a:lnTo>
                    <a:lnTo>
                      <a:pt x="258" y="671"/>
                    </a:lnTo>
                    <a:lnTo>
                      <a:pt x="258" y="669"/>
                    </a:lnTo>
                    <a:lnTo>
                      <a:pt x="258" y="669"/>
                    </a:lnTo>
                    <a:lnTo>
                      <a:pt x="258" y="666"/>
                    </a:lnTo>
                    <a:lnTo>
                      <a:pt x="258" y="666"/>
                    </a:lnTo>
                    <a:lnTo>
                      <a:pt x="258" y="666"/>
                    </a:lnTo>
                    <a:lnTo>
                      <a:pt x="258" y="664"/>
                    </a:lnTo>
                    <a:lnTo>
                      <a:pt x="258" y="664"/>
                    </a:lnTo>
                    <a:lnTo>
                      <a:pt x="258" y="664"/>
                    </a:lnTo>
                    <a:lnTo>
                      <a:pt x="258" y="661"/>
                    </a:lnTo>
                    <a:lnTo>
                      <a:pt x="258" y="661"/>
                    </a:lnTo>
                    <a:lnTo>
                      <a:pt x="248" y="661"/>
                    </a:lnTo>
                    <a:lnTo>
                      <a:pt x="248" y="661"/>
                    </a:lnTo>
                    <a:lnTo>
                      <a:pt x="248" y="664"/>
                    </a:lnTo>
                    <a:lnTo>
                      <a:pt x="248" y="664"/>
                    </a:lnTo>
                    <a:lnTo>
                      <a:pt x="248" y="664"/>
                    </a:lnTo>
                    <a:lnTo>
                      <a:pt x="248" y="666"/>
                    </a:lnTo>
                    <a:lnTo>
                      <a:pt x="251" y="666"/>
                    </a:lnTo>
                    <a:lnTo>
                      <a:pt x="251" y="669"/>
                    </a:lnTo>
                    <a:lnTo>
                      <a:pt x="251" y="669"/>
                    </a:lnTo>
                    <a:lnTo>
                      <a:pt x="251" y="669"/>
                    </a:lnTo>
                    <a:lnTo>
                      <a:pt x="251" y="671"/>
                    </a:lnTo>
                    <a:lnTo>
                      <a:pt x="251" y="671"/>
                    </a:lnTo>
                    <a:lnTo>
                      <a:pt x="251" y="671"/>
                    </a:lnTo>
                    <a:lnTo>
                      <a:pt x="251" y="673"/>
                    </a:lnTo>
                    <a:lnTo>
                      <a:pt x="251" y="673"/>
                    </a:lnTo>
                    <a:lnTo>
                      <a:pt x="251" y="676"/>
                    </a:lnTo>
                    <a:lnTo>
                      <a:pt x="251" y="676"/>
                    </a:lnTo>
                    <a:lnTo>
                      <a:pt x="251" y="676"/>
                    </a:lnTo>
                    <a:lnTo>
                      <a:pt x="251" y="678"/>
                    </a:lnTo>
                    <a:lnTo>
                      <a:pt x="258" y="678"/>
                    </a:lnTo>
                    <a:lnTo>
                      <a:pt x="258" y="678"/>
                    </a:lnTo>
                    <a:close/>
                    <a:moveTo>
                      <a:pt x="258" y="652"/>
                    </a:moveTo>
                    <a:lnTo>
                      <a:pt x="258" y="652"/>
                    </a:lnTo>
                    <a:lnTo>
                      <a:pt x="258" y="652"/>
                    </a:lnTo>
                    <a:lnTo>
                      <a:pt x="256" y="650"/>
                    </a:lnTo>
                    <a:lnTo>
                      <a:pt x="256" y="650"/>
                    </a:lnTo>
                    <a:lnTo>
                      <a:pt x="256" y="650"/>
                    </a:lnTo>
                    <a:lnTo>
                      <a:pt x="256" y="647"/>
                    </a:lnTo>
                    <a:lnTo>
                      <a:pt x="256" y="647"/>
                    </a:lnTo>
                    <a:lnTo>
                      <a:pt x="256" y="645"/>
                    </a:lnTo>
                    <a:lnTo>
                      <a:pt x="256" y="645"/>
                    </a:lnTo>
                    <a:lnTo>
                      <a:pt x="256" y="645"/>
                    </a:lnTo>
                    <a:lnTo>
                      <a:pt x="256" y="643"/>
                    </a:lnTo>
                    <a:lnTo>
                      <a:pt x="256" y="643"/>
                    </a:lnTo>
                    <a:lnTo>
                      <a:pt x="256" y="643"/>
                    </a:lnTo>
                    <a:lnTo>
                      <a:pt x="256" y="640"/>
                    </a:lnTo>
                    <a:lnTo>
                      <a:pt x="256" y="640"/>
                    </a:lnTo>
                    <a:lnTo>
                      <a:pt x="256" y="638"/>
                    </a:lnTo>
                    <a:lnTo>
                      <a:pt x="256" y="638"/>
                    </a:lnTo>
                    <a:lnTo>
                      <a:pt x="256" y="638"/>
                    </a:lnTo>
                    <a:lnTo>
                      <a:pt x="246" y="638"/>
                    </a:lnTo>
                    <a:lnTo>
                      <a:pt x="246" y="640"/>
                    </a:lnTo>
                    <a:lnTo>
                      <a:pt x="246" y="640"/>
                    </a:lnTo>
                    <a:lnTo>
                      <a:pt x="248" y="640"/>
                    </a:lnTo>
                    <a:lnTo>
                      <a:pt x="248" y="643"/>
                    </a:lnTo>
                    <a:lnTo>
                      <a:pt x="248" y="643"/>
                    </a:lnTo>
                    <a:lnTo>
                      <a:pt x="248" y="643"/>
                    </a:lnTo>
                    <a:lnTo>
                      <a:pt x="248" y="645"/>
                    </a:lnTo>
                    <a:lnTo>
                      <a:pt x="248" y="645"/>
                    </a:lnTo>
                    <a:lnTo>
                      <a:pt x="248" y="645"/>
                    </a:lnTo>
                    <a:lnTo>
                      <a:pt x="248" y="647"/>
                    </a:lnTo>
                    <a:lnTo>
                      <a:pt x="248" y="647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4"/>
                    </a:lnTo>
                    <a:lnTo>
                      <a:pt x="258" y="652"/>
                    </a:lnTo>
                    <a:lnTo>
                      <a:pt x="258" y="652"/>
                    </a:lnTo>
                    <a:close/>
                    <a:moveTo>
                      <a:pt x="253" y="628"/>
                    </a:moveTo>
                    <a:lnTo>
                      <a:pt x="253" y="628"/>
                    </a:lnTo>
                    <a:lnTo>
                      <a:pt x="253" y="628"/>
                    </a:lnTo>
                    <a:lnTo>
                      <a:pt x="253" y="626"/>
                    </a:lnTo>
                    <a:lnTo>
                      <a:pt x="253" y="626"/>
                    </a:lnTo>
                    <a:lnTo>
                      <a:pt x="253" y="626"/>
                    </a:lnTo>
                    <a:lnTo>
                      <a:pt x="253" y="624"/>
                    </a:lnTo>
                    <a:lnTo>
                      <a:pt x="253" y="624"/>
                    </a:lnTo>
                    <a:lnTo>
                      <a:pt x="251" y="624"/>
                    </a:lnTo>
                    <a:lnTo>
                      <a:pt x="251" y="621"/>
                    </a:lnTo>
                    <a:lnTo>
                      <a:pt x="251" y="621"/>
                    </a:lnTo>
                    <a:lnTo>
                      <a:pt x="251" y="619"/>
                    </a:lnTo>
                    <a:lnTo>
                      <a:pt x="251" y="619"/>
                    </a:lnTo>
                    <a:lnTo>
                      <a:pt x="251" y="619"/>
                    </a:lnTo>
                    <a:lnTo>
                      <a:pt x="251" y="616"/>
                    </a:lnTo>
                    <a:lnTo>
                      <a:pt x="251" y="616"/>
                    </a:lnTo>
                    <a:lnTo>
                      <a:pt x="251" y="616"/>
                    </a:lnTo>
                    <a:lnTo>
                      <a:pt x="248" y="614"/>
                    </a:lnTo>
                    <a:lnTo>
                      <a:pt x="248" y="614"/>
                    </a:lnTo>
                    <a:lnTo>
                      <a:pt x="248" y="614"/>
                    </a:lnTo>
                    <a:lnTo>
                      <a:pt x="241" y="616"/>
                    </a:lnTo>
                    <a:lnTo>
                      <a:pt x="241" y="616"/>
                    </a:lnTo>
                    <a:lnTo>
                      <a:pt x="241" y="616"/>
                    </a:lnTo>
                    <a:lnTo>
                      <a:pt x="241" y="619"/>
                    </a:lnTo>
                    <a:lnTo>
                      <a:pt x="241" y="619"/>
                    </a:lnTo>
                    <a:lnTo>
                      <a:pt x="244" y="619"/>
                    </a:lnTo>
                    <a:lnTo>
                      <a:pt x="244" y="621"/>
                    </a:lnTo>
                    <a:lnTo>
                      <a:pt x="244" y="621"/>
                    </a:lnTo>
                    <a:lnTo>
                      <a:pt x="244" y="621"/>
                    </a:lnTo>
                    <a:lnTo>
                      <a:pt x="244" y="624"/>
                    </a:lnTo>
                    <a:lnTo>
                      <a:pt x="244" y="624"/>
                    </a:lnTo>
                    <a:lnTo>
                      <a:pt x="244" y="624"/>
                    </a:lnTo>
                    <a:lnTo>
                      <a:pt x="244" y="626"/>
                    </a:lnTo>
                    <a:lnTo>
                      <a:pt x="244" y="626"/>
                    </a:lnTo>
                    <a:lnTo>
                      <a:pt x="244" y="626"/>
                    </a:lnTo>
                    <a:lnTo>
                      <a:pt x="244" y="628"/>
                    </a:lnTo>
                    <a:lnTo>
                      <a:pt x="246" y="628"/>
                    </a:lnTo>
                    <a:lnTo>
                      <a:pt x="246" y="631"/>
                    </a:lnTo>
                    <a:lnTo>
                      <a:pt x="246" y="631"/>
                    </a:lnTo>
                    <a:lnTo>
                      <a:pt x="246" y="631"/>
                    </a:lnTo>
                    <a:lnTo>
                      <a:pt x="253" y="628"/>
                    </a:lnTo>
                    <a:lnTo>
                      <a:pt x="253" y="628"/>
                    </a:lnTo>
                    <a:close/>
                    <a:moveTo>
                      <a:pt x="246" y="605"/>
                    </a:moveTo>
                    <a:lnTo>
                      <a:pt x="246" y="605"/>
                    </a:lnTo>
                    <a:lnTo>
                      <a:pt x="246" y="605"/>
                    </a:lnTo>
                    <a:lnTo>
                      <a:pt x="246" y="602"/>
                    </a:lnTo>
                    <a:lnTo>
                      <a:pt x="246" y="602"/>
                    </a:lnTo>
                    <a:lnTo>
                      <a:pt x="246" y="602"/>
                    </a:lnTo>
                    <a:lnTo>
                      <a:pt x="244" y="600"/>
                    </a:lnTo>
                    <a:lnTo>
                      <a:pt x="244" y="600"/>
                    </a:lnTo>
                    <a:lnTo>
                      <a:pt x="244" y="600"/>
                    </a:lnTo>
                    <a:lnTo>
                      <a:pt x="244" y="597"/>
                    </a:lnTo>
                    <a:lnTo>
                      <a:pt x="244" y="597"/>
                    </a:lnTo>
                    <a:lnTo>
                      <a:pt x="241" y="595"/>
                    </a:lnTo>
                    <a:lnTo>
                      <a:pt x="241" y="593"/>
                    </a:lnTo>
                    <a:lnTo>
                      <a:pt x="241" y="590"/>
                    </a:lnTo>
                    <a:lnTo>
                      <a:pt x="239" y="590"/>
                    </a:lnTo>
                    <a:lnTo>
                      <a:pt x="232" y="595"/>
                    </a:lnTo>
                    <a:lnTo>
                      <a:pt x="234" y="595"/>
                    </a:lnTo>
                    <a:lnTo>
                      <a:pt x="234" y="597"/>
                    </a:lnTo>
                    <a:lnTo>
                      <a:pt x="234" y="597"/>
                    </a:lnTo>
                    <a:lnTo>
                      <a:pt x="234" y="600"/>
                    </a:lnTo>
                    <a:lnTo>
                      <a:pt x="237" y="602"/>
                    </a:lnTo>
                    <a:lnTo>
                      <a:pt x="237" y="602"/>
                    </a:lnTo>
                    <a:lnTo>
                      <a:pt x="237" y="602"/>
                    </a:lnTo>
                    <a:lnTo>
                      <a:pt x="237" y="605"/>
                    </a:lnTo>
                    <a:lnTo>
                      <a:pt x="237" y="605"/>
                    </a:lnTo>
                    <a:lnTo>
                      <a:pt x="237" y="605"/>
                    </a:lnTo>
                    <a:lnTo>
                      <a:pt x="239" y="607"/>
                    </a:lnTo>
                    <a:lnTo>
                      <a:pt x="239" y="607"/>
                    </a:lnTo>
                    <a:lnTo>
                      <a:pt x="239" y="607"/>
                    </a:lnTo>
                    <a:lnTo>
                      <a:pt x="239" y="609"/>
                    </a:lnTo>
                    <a:lnTo>
                      <a:pt x="246" y="605"/>
                    </a:lnTo>
                    <a:lnTo>
                      <a:pt x="246" y="605"/>
                    </a:lnTo>
                    <a:close/>
                    <a:moveTo>
                      <a:pt x="237" y="583"/>
                    </a:moveTo>
                    <a:lnTo>
                      <a:pt x="237" y="583"/>
                    </a:lnTo>
                    <a:lnTo>
                      <a:pt x="237" y="581"/>
                    </a:lnTo>
                    <a:lnTo>
                      <a:pt x="234" y="581"/>
                    </a:lnTo>
                    <a:lnTo>
                      <a:pt x="234" y="578"/>
                    </a:lnTo>
                    <a:lnTo>
                      <a:pt x="234" y="576"/>
                    </a:lnTo>
                    <a:lnTo>
                      <a:pt x="232" y="574"/>
                    </a:lnTo>
                    <a:lnTo>
                      <a:pt x="232" y="574"/>
                    </a:lnTo>
                    <a:lnTo>
                      <a:pt x="232" y="571"/>
                    </a:lnTo>
                    <a:lnTo>
                      <a:pt x="230" y="569"/>
                    </a:lnTo>
                    <a:lnTo>
                      <a:pt x="230" y="569"/>
                    </a:lnTo>
                    <a:lnTo>
                      <a:pt x="222" y="571"/>
                    </a:lnTo>
                    <a:lnTo>
                      <a:pt x="222" y="574"/>
                    </a:lnTo>
                    <a:lnTo>
                      <a:pt x="225" y="576"/>
                    </a:lnTo>
                    <a:lnTo>
                      <a:pt x="225" y="576"/>
                    </a:lnTo>
                    <a:lnTo>
                      <a:pt x="225" y="578"/>
                    </a:lnTo>
                    <a:lnTo>
                      <a:pt x="227" y="581"/>
                    </a:lnTo>
                    <a:lnTo>
                      <a:pt x="227" y="581"/>
                    </a:lnTo>
                    <a:lnTo>
                      <a:pt x="227" y="583"/>
                    </a:lnTo>
                    <a:lnTo>
                      <a:pt x="230" y="586"/>
                    </a:lnTo>
                    <a:lnTo>
                      <a:pt x="230" y="586"/>
                    </a:lnTo>
                    <a:lnTo>
                      <a:pt x="230" y="586"/>
                    </a:lnTo>
                    <a:lnTo>
                      <a:pt x="237" y="583"/>
                    </a:lnTo>
                    <a:lnTo>
                      <a:pt x="237" y="583"/>
                    </a:lnTo>
                    <a:close/>
                    <a:moveTo>
                      <a:pt x="227" y="562"/>
                    </a:moveTo>
                    <a:lnTo>
                      <a:pt x="225" y="559"/>
                    </a:lnTo>
                    <a:lnTo>
                      <a:pt x="225" y="559"/>
                    </a:lnTo>
                    <a:lnTo>
                      <a:pt x="225" y="557"/>
                    </a:lnTo>
                    <a:lnTo>
                      <a:pt x="222" y="555"/>
                    </a:lnTo>
                    <a:lnTo>
                      <a:pt x="222" y="555"/>
                    </a:lnTo>
                    <a:lnTo>
                      <a:pt x="222" y="552"/>
                    </a:lnTo>
                    <a:lnTo>
                      <a:pt x="220" y="550"/>
                    </a:lnTo>
                    <a:lnTo>
                      <a:pt x="220" y="550"/>
                    </a:lnTo>
                    <a:lnTo>
                      <a:pt x="220" y="548"/>
                    </a:lnTo>
                    <a:lnTo>
                      <a:pt x="218" y="548"/>
                    </a:lnTo>
                    <a:lnTo>
                      <a:pt x="211" y="550"/>
                    </a:lnTo>
                    <a:lnTo>
                      <a:pt x="211" y="550"/>
                    </a:lnTo>
                    <a:lnTo>
                      <a:pt x="213" y="552"/>
                    </a:lnTo>
                    <a:lnTo>
                      <a:pt x="213" y="555"/>
                    </a:lnTo>
                    <a:lnTo>
                      <a:pt x="215" y="555"/>
                    </a:lnTo>
                    <a:lnTo>
                      <a:pt x="215" y="557"/>
                    </a:lnTo>
                    <a:lnTo>
                      <a:pt x="215" y="559"/>
                    </a:lnTo>
                    <a:lnTo>
                      <a:pt x="218" y="559"/>
                    </a:lnTo>
                    <a:lnTo>
                      <a:pt x="218" y="562"/>
                    </a:lnTo>
                    <a:lnTo>
                      <a:pt x="218" y="564"/>
                    </a:lnTo>
                    <a:lnTo>
                      <a:pt x="220" y="564"/>
                    </a:lnTo>
                    <a:lnTo>
                      <a:pt x="227" y="562"/>
                    </a:lnTo>
                    <a:lnTo>
                      <a:pt x="227" y="562"/>
                    </a:lnTo>
                    <a:close/>
                    <a:moveTo>
                      <a:pt x="215" y="540"/>
                    </a:moveTo>
                    <a:lnTo>
                      <a:pt x="215" y="540"/>
                    </a:lnTo>
                    <a:lnTo>
                      <a:pt x="213" y="538"/>
                    </a:lnTo>
                    <a:lnTo>
                      <a:pt x="213" y="536"/>
                    </a:lnTo>
                    <a:lnTo>
                      <a:pt x="213" y="536"/>
                    </a:lnTo>
                    <a:lnTo>
                      <a:pt x="211" y="533"/>
                    </a:lnTo>
                    <a:lnTo>
                      <a:pt x="211" y="531"/>
                    </a:lnTo>
                    <a:lnTo>
                      <a:pt x="211" y="531"/>
                    </a:lnTo>
                    <a:lnTo>
                      <a:pt x="208" y="529"/>
                    </a:lnTo>
                    <a:lnTo>
                      <a:pt x="208" y="526"/>
                    </a:lnTo>
                    <a:lnTo>
                      <a:pt x="208" y="526"/>
                    </a:lnTo>
                    <a:lnTo>
                      <a:pt x="201" y="531"/>
                    </a:lnTo>
                    <a:lnTo>
                      <a:pt x="201" y="531"/>
                    </a:lnTo>
                    <a:lnTo>
                      <a:pt x="201" y="533"/>
                    </a:lnTo>
                    <a:lnTo>
                      <a:pt x="204" y="533"/>
                    </a:lnTo>
                    <a:lnTo>
                      <a:pt x="204" y="536"/>
                    </a:lnTo>
                    <a:lnTo>
                      <a:pt x="204" y="538"/>
                    </a:lnTo>
                    <a:lnTo>
                      <a:pt x="206" y="538"/>
                    </a:lnTo>
                    <a:lnTo>
                      <a:pt x="206" y="540"/>
                    </a:lnTo>
                    <a:lnTo>
                      <a:pt x="206" y="543"/>
                    </a:lnTo>
                    <a:lnTo>
                      <a:pt x="208" y="543"/>
                    </a:lnTo>
                    <a:lnTo>
                      <a:pt x="208" y="543"/>
                    </a:lnTo>
                    <a:lnTo>
                      <a:pt x="215" y="540"/>
                    </a:lnTo>
                    <a:lnTo>
                      <a:pt x="215" y="540"/>
                    </a:lnTo>
                    <a:close/>
                    <a:moveTo>
                      <a:pt x="204" y="519"/>
                    </a:moveTo>
                    <a:lnTo>
                      <a:pt x="204" y="519"/>
                    </a:lnTo>
                    <a:lnTo>
                      <a:pt x="201" y="517"/>
                    </a:lnTo>
                    <a:lnTo>
                      <a:pt x="201" y="514"/>
                    </a:lnTo>
                    <a:lnTo>
                      <a:pt x="201" y="514"/>
                    </a:lnTo>
                    <a:lnTo>
                      <a:pt x="199" y="512"/>
                    </a:lnTo>
                    <a:lnTo>
                      <a:pt x="199" y="510"/>
                    </a:lnTo>
                    <a:lnTo>
                      <a:pt x="196" y="510"/>
                    </a:lnTo>
                    <a:lnTo>
                      <a:pt x="196" y="507"/>
                    </a:lnTo>
                    <a:lnTo>
                      <a:pt x="196" y="505"/>
                    </a:lnTo>
                    <a:lnTo>
                      <a:pt x="196" y="505"/>
                    </a:lnTo>
                    <a:lnTo>
                      <a:pt x="189" y="510"/>
                    </a:lnTo>
                    <a:lnTo>
                      <a:pt x="189" y="510"/>
                    </a:lnTo>
                    <a:lnTo>
                      <a:pt x="189" y="512"/>
                    </a:lnTo>
                    <a:lnTo>
                      <a:pt x="192" y="512"/>
                    </a:lnTo>
                    <a:lnTo>
                      <a:pt x="192" y="514"/>
                    </a:lnTo>
                    <a:lnTo>
                      <a:pt x="192" y="517"/>
                    </a:lnTo>
                    <a:lnTo>
                      <a:pt x="194" y="517"/>
                    </a:lnTo>
                    <a:lnTo>
                      <a:pt x="194" y="519"/>
                    </a:lnTo>
                    <a:lnTo>
                      <a:pt x="194" y="522"/>
                    </a:lnTo>
                    <a:lnTo>
                      <a:pt x="196" y="522"/>
                    </a:lnTo>
                    <a:lnTo>
                      <a:pt x="196" y="524"/>
                    </a:lnTo>
                    <a:lnTo>
                      <a:pt x="204" y="519"/>
                    </a:lnTo>
                    <a:lnTo>
                      <a:pt x="204" y="519"/>
                    </a:lnTo>
                    <a:close/>
                    <a:moveTo>
                      <a:pt x="192" y="498"/>
                    </a:moveTo>
                    <a:lnTo>
                      <a:pt x="192" y="498"/>
                    </a:lnTo>
                    <a:lnTo>
                      <a:pt x="192" y="498"/>
                    </a:lnTo>
                    <a:lnTo>
                      <a:pt x="189" y="495"/>
                    </a:lnTo>
                    <a:lnTo>
                      <a:pt x="189" y="493"/>
                    </a:lnTo>
                    <a:lnTo>
                      <a:pt x="187" y="493"/>
                    </a:lnTo>
                    <a:lnTo>
                      <a:pt x="187" y="491"/>
                    </a:lnTo>
                    <a:lnTo>
                      <a:pt x="187" y="491"/>
                    </a:lnTo>
                    <a:lnTo>
                      <a:pt x="185" y="488"/>
                    </a:lnTo>
                    <a:lnTo>
                      <a:pt x="185" y="486"/>
                    </a:lnTo>
                    <a:lnTo>
                      <a:pt x="185" y="486"/>
                    </a:lnTo>
                    <a:lnTo>
                      <a:pt x="182" y="484"/>
                    </a:lnTo>
                    <a:lnTo>
                      <a:pt x="177" y="488"/>
                    </a:lnTo>
                    <a:lnTo>
                      <a:pt x="177" y="488"/>
                    </a:lnTo>
                    <a:lnTo>
                      <a:pt x="177" y="491"/>
                    </a:lnTo>
                    <a:lnTo>
                      <a:pt x="177" y="493"/>
                    </a:lnTo>
                    <a:lnTo>
                      <a:pt x="180" y="493"/>
                    </a:lnTo>
                    <a:lnTo>
                      <a:pt x="180" y="495"/>
                    </a:lnTo>
                    <a:lnTo>
                      <a:pt x="180" y="495"/>
                    </a:lnTo>
                    <a:lnTo>
                      <a:pt x="182" y="498"/>
                    </a:lnTo>
                    <a:lnTo>
                      <a:pt x="182" y="500"/>
                    </a:lnTo>
                    <a:lnTo>
                      <a:pt x="185" y="500"/>
                    </a:lnTo>
                    <a:lnTo>
                      <a:pt x="185" y="503"/>
                    </a:lnTo>
                    <a:lnTo>
                      <a:pt x="185" y="503"/>
                    </a:lnTo>
                    <a:lnTo>
                      <a:pt x="192" y="498"/>
                    </a:lnTo>
                    <a:lnTo>
                      <a:pt x="192" y="498"/>
                    </a:lnTo>
                    <a:close/>
                    <a:moveTo>
                      <a:pt x="180" y="479"/>
                    </a:moveTo>
                    <a:lnTo>
                      <a:pt x="180" y="479"/>
                    </a:lnTo>
                    <a:lnTo>
                      <a:pt x="177" y="476"/>
                    </a:lnTo>
                    <a:lnTo>
                      <a:pt x="177" y="474"/>
                    </a:lnTo>
                    <a:lnTo>
                      <a:pt x="177" y="474"/>
                    </a:lnTo>
                    <a:lnTo>
                      <a:pt x="175" y="472"/>
                    </a:lnTo>
                    <a:lnTo>
                      <a:pt x="175" y="469"/>
                    </a:lnTo>
                    <a:lnTo>
                      <a:pt x="173" y="469"/>
                    </a:lnTo>
                    <a:lnTo>
                      <a:pt x="173" y="467"/>
                    </a:lnTo>
                    <a:lnTo>
                      <a:pt x="173" y="467"/>
                    </a:lnTo>
                    <a:lnTo>
                      <a:pt x="170" y="465"/>
                    </a:lnTo>
                    <a:lnTo>
                      <a:pt x="170" y="465"/>
                    </a:lnTo>
                    <a:lnTo>
                      <a:pt x="163" y="469"/>
                    </a:lnTo>
                    <a:lnTo>
                      <a:pt x="163" y="469"/>
                    </a:lnTo>
                    <a:lnTo>
                      <a:pt x="166" y="469"/>
                    </a:lnTo>
                    <a:lnTo>
                      <a:pt x="166" y="472"/>
                    </a:lnTo>
                    <a:lnTo>
                      <a:pt x="166" y="474"/>
                    </a:lnTo>
                    <a:lnTo>
                      <a:pt x="168" y="474"/>
                    </a:lnTo>
                    <a:lnTo>
                      <a:pt x="168" y="476"/>
                    </a:lnTo>
                    <a:lnTo>
                      <a:pt x="170" y="476"/>
                    </a:lnTo>
                    <a:lnTo>
                      <a:pt x="170" y="479"/>
                    </a:lnTo>
                    <a:lnTo>
                      <a:pt x="170" y="481"/>
                    </a:lnTo>
                    <a:lnTo>
                      <a:pt x="173" y="481"/>
                    </a:lnTo>
                    <a:lnTo>
                      <a:pt x="173" y="481"/>
                    </a:lnTo>
                    <a:lnTo>
                      <a:pt x="180" y="479"/>
                    </a:lnTo>
                    <a:lnTo>
                      <a:pt x="180" y="479"/>
                    </a:lnTo>
                    <a:close/>
                    <a:moveTo>
                      <a:pt x="166" y="457"/>
                    </a:moveTo>
                    <a:lnTo>
                      <a:pt x="166" y="457"/>
                    </a:lnTo>
                    <a:lnTo>
                      <a:pt x="166" y="455"/>
                    </a:lnTo>
                    <a:lnTo>
                      <a:pt x="166" y="455"/>
                    </a:lnTo>
                    <a:lnTo>
                      <a:pt x="163" y="453"/>
                    </a:lnTo>
                    <a:lnTo>
                      <a:pt x="163" y="450"/>
                    </a:lnTo>
                    <a:lnTo>
                      <a:pt x="161" y="450"/>
                    </a:lnTo>
                    <a:lnTo>
                      <a:pt x="161" y="448"/>
                    </a:lnTo>
                    <a:lnTo>
                      <a:pt x="161" y="448"/>
                    </a:lnTo>
                    <a:lnTo>
                      <a:pt x="159" y="446"/>
                    </a:lnTo>
                    <a:lnTo>
                      <a:pt x="159" y="443"/>
                    </a:lnTo>
                    <a:lnTo>
                      <a:pt x="159" y="443"/>
                    </a:lnTo>
                    <a:lnTo>
                      <a:pt x="151" y="448"/>
                    </a:lnTo>
                    <a:lnTo>
                      <a:pt x="151" y="448"/>
                    </a:lnTo>
                    <a:lnTo>
                      <a:pt x="151" y="450"/>
                    </a:lnTo>
                    <a:lnTo>
                      <a:pt x="154" y="450"/>
                    </a:lnTo>
                    <a:lnTo>
                      <a:pt x="154" y="453"/>
                    </a:lnTo>
                    <a:lnTo>
                      <a:pt x="156" y="455"/>
                    </a:lnTo>
                    <a:lnTo>
                      <a:pt x="156" y="455"/>
                    </a:lnTo>
                    <a:lnTo>
                      <a:pt x="156" y="457"/>
                    </a:lnTo>
                    <a:lnTo>
                      <a:pt x="159" y="457"/>
                    </a:lnTo>
                    <a:lnTo>
                      <a:pt x="159" y="460"/>
                    </a:lnTo>
                    <a:lnTo>
                      <a:pt x="159" y="462"/>
                    </a:lnTo>
                    <a:lnTo>
                      <a:pt x="159" y="462"/>
                    </a:lnTo>
                    <a:lnTo>
                      <a:pt x="166" y="457"/>
                    </a:lnTo>
                    <a:lnTo>
                      <a:pt x="166" y="457"/>
                    </a:lnTo>
                    <a:close/>
                    <a:moveTo>
                      <a:pt x="154" y="436"/>
                    </a:moveTo>
                    <a:lnTo>
                      <a:pt x="154" y="436"/>
                    </a:lnTo>
                    <a:lnTo>
                      <a:pt x="151" y="434"/>
                    </a:lnTo>
                    <a:lnTo>
                      <a:pt x="151" y="434"/>
                    </a:lnTo>
                    <a:lnTo>
                      <a:pt x="151" y="431"/>
                    </a:lnTo>
                    <a:lnTo>
                      <a:pt x="149" y="429"/>
                    </a:lnTo>
                    <a:lnTo>
                      <a:pt x="149" y="429"/>
                    </a:lnTo>
                    <a:lnTo>
                      <a:pt x="147" y="427"/>
                    </a:lnTo>
                    <a:lnTo>
                      <a:pt x="147" y="427"/>
                    </a:lnTo>
                    <a:lnTo>
                      <a:pt x="147" y="424"/>
                    </a:lnTo>
                    <a:lnTo>
                      <a:pt x="144" y="424"/>
                    </a:lnTo>
                    <a:lnTo>
                      <a:pt x="140" y="427"/>
                    </a:lnTo>
                    <a:lnTo>
                      <a:pt x="140" y="429"/>
                    </a:lnTo>
                    <a:lnTo>
                      <a:pt x="140" y="429"/>
                    </a:lnTo>
                    <a:lnTo>
                      <a:pt x="142" y="431"/>
                    </a:lnTo>
                    <a:lnTo>
                      <a:pt x="142" y="434"/>
                    </a:lnTo>
                    <a:lnTo>
                      <a:pt x="142" y="434"/>
                    </a:lnTo>
                    <a:lnTo>
                      <a:pt x="144" y="436"/>
                    </a:lnTo>
                    <a:lnTo>
                      <a:pt x="144" y="436"/>
                    </a:lnTo>
                    <a:lnTo>
                      <a:pt x="144" y="438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54" y="436"/>
                    </a:lnTo>
                    <a:lnTo>
                      <a:pt x="154" y="436"/>
                    </a:lnTo>
                    <a:close/>
                    <a:moveTo>
                      <a:pt x="142" y="417"/>
                    </a:moveTo>
                    <a:lnTo>
                      <a:pt x="140" y="415"/>
                    </a:lnTo>
                    <a:lnTo>
                      <a:pt x="140" y="415"/>
                    </a:lnTo>
                    <a:lnTo>
                      <a:pt x="140" y="412"/>
                    </a:lnTo>
                    <a:lnTo>
                      <a:pt x="137" y="410"/>
                    </a:lnTo>
                    <a:lnTo>
                      <a:pt x="137" y="410"/>
                    </a:lnTo>
                    <a:lnTo>
                      <a:pt x="135" y="408"/>
                    </a:lnTo>
                    <a:lnTo>
                      <a:pt x="135" y="408"/>
                    </a:lnTo>
                    <a:lnTo>
                      <a:pt x="135" y="405"/>
                    </a:lnTo>
                    <a:lnTo>
                      <a:pt x="133" y="403"/>
                    </a:lnTo>
                    <a:lnTo>
                      <a:pt x="133" y="403"/>
                    </a:lnTo>
                    <a:lnTo>
                      <a:pt x="125" y="408"/>
                    </a:lnTo>
                    <a:lnTo>
                      <a:pt x="125" y="408"/>
                    </a:lnTo>
                    <a:lnTo>
                      <a:pt x="128" y="410"/>
                    </a:lnTo>
                    <a:lnTo>
                      <a:pt x="128" y="410"/>
                    </a:lnTo>
                    <a:lnTo>
                      <a:pt x="130" y="412"/>
                    </a:lnTo>
                    <a:lnTo>
                      <a:pt x="130" y="415"/>
                    </a:lnTo>
                    <a:lnTo>
                      <a:pt x="130" y="415"/>
                    </a:lnTo>
                    <a:lnTo>
                      <a:pt x="133" y="417"/>
                    </a:lnTo>
                    <a:lnTo>
                      <a:pt x="133" y="417"/>
                    </a:lnTo>
                    <a:lnTo>
                      <a:pt x="133" y="419"/>
                    </a:lnTo>
                    <a:lnTo>
                      <a:pt x="135" y="422"/>
                    </a:lnTo>
                    <a:lnTo>
                      <a:pt x="142" y="417"/>
                    </a:lnTo>
                    <a:lnTo>
                      <a:pt x="142" y="417"/>
                    </a:lnTo>
                    <a:close/>
                    <a:moveTo>
                      <a:pt x="128" y="396"/>
                    </a:moveTo>
                    <a:lnTo>
                      <a:pt x="128" y="396"/>
                    </a:lnTo>
                    <a:lnTo>
                      <a:pt x="128" y="393"/>
                    </a:lnTo>
                    <a:lnTo>
                      <a:pt x="125" y="393"/>
                    </a:lnTo>
                    <a:lnTo>
                      <a:pt x="125" y="391"/>
                    </a:lnTo>
                    <a:lnTo>
                      <a:pt x="125" y="389"/>
                    </a:lnTo>
                    <a:lnTo>
                      <a:pt x="123" y="389"/>
                    </a:lnTo>
                    <a:lnTo>
                      <a:pt x="123" y="386"/>
                    </a:lnTo>
                    <a:lnTo>
                      <a:pt x="123" y="386"/>
                    </a:lnTo>
                    <a:lnTo>
                      <a:pt x="121" y="384"/>
                    </a:lnTo>
                    <a:lnTo>
                      <a:pt x="121" y="382"/>
                    </a:lnTo>
                    <a:lnTo>
                      <a:pt x="114" y="386"/>
                    </a:lnTo>
                    <a:lnTo>
                      <a:pt x="114" y="389"/>
                    </a:lnTo>
                    <a:lnTo>
                      <a:pt x="116" y="389"/>
                    </a:lnTo>
                    <a:lnTo>
                      <a:pt x="116" y="391"/>
                    </a:lnTo>
                    <a:lnTo>
                      <a:pt x="116" y="391"/>
                    </a:lnTo>
                    <a:lnTo>
                      <a:pt x="118" y="393"/>
                    </a:lnTo>
                    <a:lnTo>
                      <a:pt x="118" y="396"/>
                    </a:lnTo>
                    <a:lnTo>
                      <a:pt x="118" y="396"/>
                    </a:lnTo>
                    <a:lnTo>
                      <a:pt x="121" y="398"/>
                    </a:lnTo>
                    <a:lnTo>
                      <a:pt x="121" y="401"/>
                    </a:lnTo>
                    <a:lnTo>
                      <a:pt x="121" y="401"/>
                    </a:lnTo>
                    <a:lnTo>
                      <a:pt x="128" y="396"/>
                    </a:lnTo>
                    <a:lnTo>
                      <a:pt x="128" y="396"/>
                    </a:lnTo>
                    <a:close/>
                    <a:moveTo>
                      <a:pt x="116" y="377"/>
                    </a:moveTo>
                    <a:lnTo>
                      <a:pt x="116" y="374"/>
                    </a:lnTo>
                    <a:lnTo>
                      <a:pt x="116" y="374"/>
                    </a:lnTo>
                    <a:lnTo>
                      <a:pt x="114" y="372"/>
                    </a:lnTo>
                    <a:lnTo>
                      <a:pt x="114" y="370"/>
                    </a:lnTo>
                    <a:lnTo>
                      <a:pt x="114" y="370"/>
                    </a:lnTo>
                    <a:lnTo>
                      <a:pt x="111" y="367"/>
                    </a:lnTo>
                    <a:lnTo>
                      <a:pt x="111" y="367"/>
                    </a:lnTo>
                    <a:lnTo>
                      <a:pt x="109" y="365"/>
                    </a:lnTo>
                    <a:lnTo>
                      <a:pt x="109" y="363"/>
                    </a:lnTo>
                    <a:lnTo>
                      <a:pt x="109" y="363"/>
                    </a:lnTo>
                    <a:lnTo>
                      <a:pt x="102" y="365"/>
                    </a:lnTo>
                    <a:lnTo>
                      <a:pt x="102" y="367"/>
                    </a:lnTo>
                    <a:lnTo>
                      <a:pt x="102" y="370"/>
                    </a:lnTo>
                    <a:lnTo>
                      <a:pt x="104" y="370"/>
                    </a:lnTo>
                    <a:lnTo>
                      <a:pt x="104" y="372"/>
                    </a:lnTo>
                    <a:lnTo>
                      <a:pt x="107" y="372"/>
                    </a:lnTo>
                    <a:lnTo>
                      <a:pt x="107" y="374"/>
                    </a:lnTo>
                    <a:lnTo>
                      <a:pt x="107" y="377"/>
                    </a:lnTo>
                    <a:lnTo>
                      <a:pt x="109" y="377"/>
                    </a:lnTo>
                    <a:lnTo>
                      <a:pt x="109" y="379"/>
                    </a:lnTo>
                    <a:lnTo>
                      <a:pt x="109" y="379"/>
                    </a:lnTo>
                    <a:lnTo>
                      <a:pt x="116" y="377"/>
                    </a:lnTo>
                    <a:lnTo>
                      <a:pt x="116" y="377"/>
                    </a:lnTo>
                    <a:close/>
                    <a:moveTo>
                      <a:pt x="104" y="355"/>
                    </a:moveTo>
                    <a:lnTo>
                      <a:pt x="104" y="355"/>
                    </a:lnTo>
                    <a:lnTo>
                      <a:pt x="104" y="353"/>
                    </a:lnTo>
                    <a:lnTo>
                      <a:pt x="102" y="351"/>
                    </a:lnTo>
                    <a:lnTo>
                      <a:pt x="102" y="351"/>
                    </a:lnTo>
                    <a:lnTo>
                      <a:pt x="102" y="348"/>
                    </a:lnTo>
                    <a:lnTo>
                      <a:pt x="99" y="346"/>
                    </a:lnTo>
                    <a:lnTo>
                      <a:pt x="99" y="346"/>
                    </a:lnTo>
                    <a:lnTo>
                      <a:pt x="97" y="344"/>
                    </a:lnTo>
                    <a:lnTo>
                      <a:pt x="97" y="344"/>
                    </a:lnTo>
                    <a:lnTo>
                      <a:pt x="97" y="341"/>
                    </a:lnTo>
                    <a:lnTo>
                      <a:pt x="90" y="346"/>
                    </a:lnTo>
                    <a:lnTo>
                      <a:pt x="90" y="346"/>
                    </a:lnTo>
                    <a:lnTo>
                      <a:pt x="92" y="348"/>
                    </a:lnTo>
                    <a:lnTo>
                      <a:pt x="92" y="348"/>
                    </a:lnTo>
                    <a:lnTo>
                      <a:pt x="92" y="351"/>
                    </a:lnTo>
                    <a:lnTo>
                      <a:pt x="95" y="353"/>
                    </a:lnTo>
                    <a:lnTo>
                      <a:pt x="95" y="353"/>
                    </a:lnTo>
                    <a:lnTo>
                      <a:pt x="95" y="355"/>
                    </a:lnTo>
                    <a:lnTo>
                      <a:pt x="97" y="358"/>
                    </a:lnTo>
                    <a:lnTo>
                      <a:pt x="97" y="358"/>
                    </a:lnTo>
                    <a:lnTo>
                      <a:pt x="97" y="358"/>
                    </a:lnTo>
                    <a:lnTo>
                      <a:pt x="104" y="355"/>
                    </a:lnTo>
                    <a:lnTo>
                      <a:pt x="104" y="355"/>
                    </a:lnTo>
                    <a:close/>
                    <a:moveTo>
                      <a:pt x="92" y="334"/>
                    </a:moveTo>
                    <a:lnTo>
                      <a:pt x="92" y="334"/>
                    </a:lnTo>
                    <a:lnTo>
                      <a:pt x="92" y="332"/>
                    </a:lnTo>
                    <a:lnTo>
                      <a:pt x="90" y="329"/>
                    </a:lnTo>
                    <a:lnTo>
                      <a:pt x="90" y="329"/>
                    </a:lnTo>
                    <a:lnTo>
                      <a:pt x="90" y="327"/>
                    </a:lnTo>
                    <a:lnTo>
                      <a:pt x="88" y="325"/>
                    </a:lnTo>
                    <a:lnTo>
                      <a:pt x="88" y="325"/>
                    </a:lnTo>
                    <a:lnTo>
                      <a:pt x="88" y="322"/>
                    </a:lnTo>
                    <a:lnTo>
                      <a:pt x="85" y="322"/>
                    </a:lnTo>
                    <a:lnTo>
                      <a:pt x="85" y="320"/>
                    </a:lnTo>
                    <a:lnTo>
                      <a:pt x="78" y="325"/>
                    </a:lnTo>
                    <a:lnTo>
                      <a:pt x="78" y="325"/>
                    </a:lnTo>
                    <a:lnTo>
                      <a:pt x="81" y="327"/>
                    </a:lnTo>
                    <a:lnTo>
                      <a:pt x="81" y="327"/>
                    </a:lnTo>
                    <a:lnTo>
                      <a:pt x="81" y="329"/>
                    </a:lnTo>
                    <a:lnTo>
                      <a:pt x="83" y="332"/>
                    </a:lnTo>
                    <a:lnTo>
                      <a:pt x="83" y="332"/>
                    </a:lnTo>
                    <a:lnTo>
                      <a:pt x="83" y="334"/>
                    </a:lnTo>
                    <a:lnTo>
                      <a:pt x="85" y="336"/>
                    </a:lnTo>
                    <a:lnTo>
                      <a:pt x="85" y="336"/>
                    </a:lnTo>
                    <a:lnTo>
                      <a:pt x="85" y="339"/>
                    </a:lnTo>
                    <a:lnTo>
                      <a:pt x="92" y="334"/>
                    </a:lnTo>
                    <a:lnTo>
                      <a:pt x="92" y="334"/>
                    </a:lnTo>
                    <a:close/>
                    <a:moveTo>
                      <a:pt x="83" y="313"/>
                    </a:moveTo>
                    <a:lnTo>
                      <a:pt x="81" y="313"/>
                    </a:lnTo>
                    <a:lnTo>
                      <a:pt x="81" y="310"/>
                    </a:lnTo>
                    <a:lnTo>
                      <a:pt x="81" y="308"/>
                    </a:lnTo>
                    <a:lnTo>
                      <a:pt x="78" y="308"/>
                    </a:lnTo>
                    <a:lnTo>
                      <a:pt x="78" y="306"/>
                    </a:lnTo>
                    <a:lnTo>
                      <a:pt x="78" y="303"/>
                    </a:lnTo>
                    <a:lnTo>
                      <a:pt x="76" y="303"/>
                    </a:lnTo>
                    <a:lnTo>
                      <a:pt x="76" y="301"/>
                    </a:lnTo>
                    <a:lnTo>
                      <a:pt x="76" y="298"/>
                    </a:lnTo>
                    <a:lnTo>
                      <a:pt x="76" y="298"/>
                    </a:lnTo>
                    <a:lnTo>
                      <a:pt x="69" y="301"/>
                    </a:lnTo>
                    <a:lnTo>
                      <a:pt x="69" y="303"/>
                    </a:lnTo>
                    <a:lnTo>
                      <a:pt x="69" y="303"/>
                    </a:lnTo>
                    <a:lnTo>
                      <a:pt x="69" y="306"/>
                    </a:lnTo>
                    <a:lnTo>
                      <a:pt x="71" y="308"/>
                    </a:lnTo>
                    <a:lnTo>
                      <a:pt x="71" y="308"/>
                    </a:lnTo>
                    <a:lnTo>
                      <a:pt x="71" y="310"/>
                    </a:lnTo>
                    <a:lnTo>
                      <a:pt x="73" y="313"/>
                    </a:lnTo>
                    <a:lnTo>
                      <a:pt x="73" y="313"/>
                    </a:lnTo>
                    <a:lnTo>
                      <a:pt x="73" y="315"/>
                    </a:lnTo>
                    <a:lnTo>
                      <a:pt x="76" y="317"/>
                    </a:lnTo>
                    <a:lnTo>
                      <a:pt x="83" y="313"/>
                    </a:lnTo>
                    <a:lnTo>
                      <a:pt x="83" y="313"/>
                    </a:lnTo>
                    <a:close/>
                    <a:moveTo>
                      <a:pt x="71" y="291"/>
                    </a:moveTo>
                    <a:lnTo>
                      <a:pt x="71" y="291"/>
                    </a:lnTo>
                    <a:lnTo>
                      <a:pt x="71" y="289"/>
                    </a:lnTo>
                    <a:lnTo>
                      <a:pt x="71" y="289"/>
                    </a:lnTo>
                    <a:lnTo>
                      <a:pt x="69" y="287"/>
                    </a:lnTo>
                    <a:lnTo>
                      <a:pt x="69" y="284"/>
                    </a:lnTo>
                    <a:lnTo>
                      <a:pt x="69" y="284"/>
                    </a:lnTo>
                    <a:lnTo>
                      <a:pt x="66" y="282"/>
                    </a:lnTo>
                    <a:lnTo>
                      <a:pt x="66" y="280"/>
                    </a:lnTo>
                    <a:lnTo>
                      <a:pt x="66" y="280"/>
                    </a:lnTo>
                    <a:lnTo>
                      <a:pt x="66" y="277"/>
                    </a:lnTo>
                    <a:lnTo>
                      <a:pt x="57" y="280"/>
                    </a:lnTo>
                    <a:lnTo>
                      <a:pt x="59" y="282"/>
                    </a:lnTo>
                    <a:lnTo>
                      <a:pt x="59" y="284"/>
                    </a:lnTo>
                    <a:lnTo>
                      <a:pt x="59" y="284"/>
                    </a:lnTo>
                    <a:lnTo>
                      <a:pt x="62" y="287"/>
                    </a:lnTo>
                    <a:lnTo>
                      <a:pt x="62" y="289"/>
                    </a:lnTo>
                    <a:lnTo>
                      <a:pt x="62" y="289"/>
                    </a:lnTo>
                    <a:lnTo>
                      <a:pt x="64" y="291"/>
                    </a:lnTo>
                    <a:lnTo>
                      <a:pt x="64" y="294"/>
                    </a:lnTo>
                    <a:lnTo>
                      <a:pt x="64" y="294"/>
                    </a:lnTo>
                    <a:lnTo>
                      <a:pt x="64" y="294"/>
                    </a:lnTo>
                    <a:lnTo>
                      <a:pt x="71" y="291"/>
                    </a:lnTo>
                    <a:lnTo>
                      <a:pt x="71" y="291"/>
                    </a:lnTo>
                    <a:close/>
                    <a:moveTo>
                      <a:pt x="62" y="270"/>
                    </a:moveTo>
                    <a:lnTo>
                      <a:pt x="62" y="268"/>
                    </a:lnTo>
                    <a:lnTo>
                      <a:pt x="62" y="268"/>
                    </a:lnTo>
                    <a:lnTo>
                      <a:pt x="59" y="265"/>
                    </a:lnTo>
                    <a:lnTo>
                      <a:pt x="59" y="263"/>
                    </a:lnTo>
                    <a:lnTo>
                      <a:pt x="59" y="263"/>
                    </a:lnTo>
                    <a:lnTo>
                      <a:pt x="59" y="261"/>
                    </a:lnTo>
                    <a:lnTo>
                      <a:pt x="57" y="258"/>
                    </a:lnTo>
                    <a:lnTo>
                      <a:pt x="57" y="258"/>
                    </a:lnTo>
                    <a:lnTo>
                      <a:pt x="57" y="256"/>
                    </a:lnTo>
                    <a:lnTo>
                      <a:pt x="57" y="256"/>
                    </a:lnTo>
                    <a:lnTo>
                      <a:pt x="50" y="258"/>
                    </a:lnTo>
                    <a:lnTo>
                      <a:pt x="50" y="258"/>
                    </a:lnTo>
                    <a:lnTo>
                      <a:pt x="50" y="261"/>
                    </a:lnTo>
                    <a:lnTo>
                      <a:pt x="50" y="261"/>
                    </a:lnTo>
                    <a:lnTo>
                      <a:pt x="50" y="263"/>
                    </a:lnTo>
                    <a:lnTo>
                      <a:pt x="52" y="265"/>
                    </a:lnTo>
                    <a:lnTo>
                      <a:pt x="52" y="268"/>
                    </a:lnTo>
                    <a:lnTo>
                      <a:pt x="52" y="268"/>
                    </a:lnTo>
                    <a:lnTo>
                      <a:pt x="54" y="270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62" y="270"/>
                    </a:lnTo>
                    <a:lnTo>
                      <a:pt x="62" y="270"/>
                    </a:lnTo>
                    <a:close/>
                    <a:moveTo>
                      <a:pt x="52" y="249"/>
                    </a:moveTo>
                    <a:lnTo>
                      <a:pt x="52" y="246"/>
                    </a:lnTo>
                    <a:lnTo>
                      <a:pt x="52" y="246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0" y="239"/>
                    </a:lnTo>
                    <a:lnTo>
                      <a:pt x="50" y="239"/>
                    </a:lnTo>
                    <a:lnTo>
                      <a:pt x="50" y="237"/>
                    </a:lnTo>
                    <a:lnTo>
                      <a:pt x="47" y="234"/>
                    </a:lnTo>
                    <a:lnTo>
                      <a:pt x="47" y="232"/>
                    </a:lnTo>
                    <a:lnTo>
                      <a:pt x="47" y="232"/>
                    </a:lnTo>
                    <a:lnTo>
                      <a:pt x="40" y="234"/>
                    </a:lnTo>
                    <a:lnTo>
                      <a:pt x="40" y="237"/>
                    </a:lnTo>
                    <a:lnTo>
                      <a:pt x="40" y="237"/>
                    </a:lnTo>
                    <a:lnTo>
                      <a:pt x="43" y="239"/>
                    </a:lnTo>
                    <a:lnTo>
                      <a:pt x="43" y="242"/>
                    </a:lnTo>
                    <a:lnTo>
                      <a:pt x="43" y="242"/>
                    </a:lnTo>
                    <a:lnTo>
                      <a:pt x="43" y="244"/>
                    </a:lnTo>
                    <a:lnTo>
                      <a:pt x="45" y="246"/>
                    </a:lnTo>
                    <a:lnTo>
                      <a:pt x="45" y="249"/>
                    </a:lnTo>
                    <a:lnTo>
                      <a:pt x="45" y="249"/>
                    </a:lnTo>
                    <a:lnTo>
                      <a:pt x="45" y="251"/>
                    </a:lnTo>
                    <a:lnTo>
                      <a:pt x="52" y="249"/>
                    </a:lnTo>
                    <a:lnTo>
                      <a:pt x="52" y="249"/>
                    </a:lnTo>
                    <a:close/>
                    <a:moveTo>
                      <a:pt x="45" y="225"/>
                    </a:moveTo>
                    <a:lnTo>
                      <a:pt x="45" y="225"/>
                    </a:lnTo>
                    <a:lnTo>
                      <a:pt x="45" y="223"/>
                    </a:lnTo>
                    <a:lnTo>
                      <a:pt x="43" y="220"/>
                    </a:lnTo>
                    <a:lnTo>
                      <a:pt x="43" y="218"/>
                    </a:lnTo>
                    <a:lnTo>
                      <a:pt x="43" y="218"/>
                    </a:lnTo>
                    <a:lnTo>
                      <a:pt x="43" y="215"/>
                    </a:lnTo>
                    <a:lnTo>
                      <a:pt x="43" y="213"/>
                    </a:lnTo>
                    <a:lnTo>
                      <a:pt x="40" y="211"/>
                    </a:lnTo>
                    <a:lnTo>
                      <a:pt x="40" y="211"/>
                    </a:lnTo>
                    <a:lnTo>
                      <a:pt x="33" y="213"/>
                    </a:lnTo>
                    <a:lnTo>
                      <a:pt x="33" y="213"/>
                    </a:lnTo>
                    <a:lnTo>
                      <a:pt x="33" y="215"/>
                    </a:lnTo>
                    <a:lnTo>
                      <a:pt x="36" y="218"/>
                    </a:lnTo>
                    <a:lnTo>
                      <a:pt x="36" y="220"/>
                    </a:lnTo>
                    <a:lnTo>
                      <a:pt x="36" y="220"/>
                    </a:lnTo>
                    <a:lnTo>
                      <a:pt x="36" y="223"/>
                    </a:lnTo>
                    <a:lnTo>
                      <a:pt x="38" y="225"/>
                    </a:lnTo>
                    <a:lnTo>
                      <a:pt x="38" y="227"/>
                    </a:lnTo>
                    <a:lnTo>
                      <a:pt x="38" y="227"/>
                    </a:lnTo>
                    <a:lnTo>
                      <a:pt x="45" y="225"/>
                    </a:lnTo>
                    <a:lnTo>
                      <a:pt x="45" y="225"/>
                    </a:lnTo>
                    <a:close/>
                    <a:moveTo>
                      <a:pt x="38" y="204"/>
                    </a:moveTo>
                    <a:lnTo>
                      <a:pt x="31" y="204"/>
                    </a:lnTo>
                    <a:lnTo>
                      <a:pt x="31" y="204"/>
                    </a:lnTo>
                    <a:lnTo>
                      <a:pt x="31" y="201"/>
                    </a:lnTo>
                    <a:lnTo>
                      <a:pt x="28" y="201"/>
                    </a:lnTo>
                    <a:lnTo>
                      <a:pt x="28" y="201"/>
                    </a:lnTo>
                    <a:lnTo>
                      <a:pt x="28" y="201"/>
                    </a:lnTo>
                    <a:lnTo>
                      <a:pt x="28" y="199"/>
                    </a:lnTo>
                    <a:lnTo>
                      <a:pt x="28" y="199"/>
                    </a:lnTo>
                    <a:lnTo>
                      <a:pt x="28" y="199"/>
                    </a:lnTo>
                    <a:lnTo>
                      <a:pt x="28" y="196"/>
                    </a:lnTo>
                    <a:lnTo>
                      <a:pt x="28" y="196"/>
                    </a:lnTo>
                    <a:lnTo>
                      <a:pt x="28" y="196"/>
                    </a:lnTo>
                    <a:lnTo>
                      <a:pt x="28" y="194"/>
                    </a:lnTo>
                    <a:lnTo>
                      <a:pt x="28" y="194"/>
                    </a:lnTo>
                    <a:lnTo>
                      <a:pt x="28" y="194"/>
                    </a:lnTo>
                    <a:lnTo>
                      <a:pt x="26" y="192"/>
                    </a:lnTo>
                    <a:lnTo>
                      <a:pt x="26" y="192"/>
                    </a:lnTo>
                    <a:lnTo>
                      <a:pt x="26" y="192"/>
                    </a:lnTo>
                    <a:lnTo>
                      <a:pt x="26" y="192"/>
                    </a:lnTo>
                    <a:lnTo>
                      <a:pt x="26" y="189"/>
                    </a:lnTo>
                    <a:lnTo>
                      <a:pt x="26" y="189"/>
                    </a:lnTo>
                    <a:lnTo>
                      <a:pt x="26" y="189"/>
                    </a:lnTo>
                    <a:lnTo>
                      <a:pt x="33" y="187"/>
                    </a:lnTo>
                    <a:lnTo>
                      <a:pt x="33" y="187"/>
                    </a:lnTo>
                    <a:lnTo>
                      <a:pt x="33" y="187"/>
                    </a:lnTo>
                    <a:lnTo>
                      <a:pt x="33" y="189"/>
                    </a:lnTo>
                    <a:lnTo>
                      <a:pt x="36" y="189"/>
                    </a:lnTo>
                    <a:lnTo>
                      <a:pt x="36" y="189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36" y="194"/>
                    </a:lnTo>
                    <a:lnTo>
                      <a:pt x="36" y="194"/>
                    </a:lnTo>
                    <a:lnTo>
                      <a:pt x="36" y="194"/>
                    </a:lnTo>
                    <a:lnTo>
                      <a:pt x="36" y="194"/>
                    </a:lnTo>
                    <a:lnTo>
                      <a:pt x="36" y="196"/>
                    </a:lnTo>
                    <a:lnTo>
                      <a:pt x="36" y="196"/>
                    </a:lnTo>
                    <a:lnTo>
                      <a:pt x="36" y="196"/>
                    </a:lnTo>
                    <a:lnTo>
                      <a:pt x="38" y="199"/>
                    </a:lnTo>
                    <a:lnTo>
                      <a:pt x="38" y="199"/>
                    </a:lnTo>
                    <a:lnTo>
                      <a:pt x="38" y="199"/>
                    </a:lnTo>
                    <a:lnTo>
                      <a:pt x="38" y="199"/>
                    </a:lnTo>
                    <a:lnTo>
                      <a:pt x="38" y="201"/>
                    </a:lnTo>
                    <a:lnTo>
                      <a:pt x="38" y="204"/>
                    </a:lnTo>
                    <a:lnTo>
                      <a:pt x="38" y="204"/>
                    </a:lnTo>
                    <a:close/>
                    <a:moveTo>
                      <a:pt x="31" y="180"/>
                    </a:moveTo>
                    <a:lnTo>
                      <a:pt x="31" y="180"/>
                    </a:lnTo>
                    <a:lnTo>
                      <a:pt x="31" y="177"/>
                    </a:lnTo>
                    <a:lnTo>
                      <a:pt x="31" y="177"/>
                    </a:lnTo>
                    <a:lnTo>
                      <a:pt x="31" y="177"/>
                    </a:lnTo>
                    <a:lnTo>
                      <a:pt x="31" y="177"/>
                    </a:lnTo>
                    <a:lnTo>
                      <a:pt x="31" y="175"/>
                    </a:lnTo>
                    <a:lnTo>
                      <a:pt x="31" y="175"/>
                    </a:lnTo>
                    <a:lnTo>
                      <a:pt x="31" y="175"/>
                    </a:lnTo>
                    <a:lnTo>
                      <a:pt x="31" y="173"/>
                    </a:lnTo>
                    <a:lnTo>
                      <a:pt x="31" y="173"/>
                    </a:lnTo>
                    <a:lnTo>
                      <a:pt x="31" y="173"/>
                    </a:lnTo>
                    <a:lnTo>
                      <a:pt x="31" y="170"/>
                    </a:lnTo>
                    <a:lnTo>
                      <a:pt x="31" y="170"/>
                    </a:lnTo>
                    <a:lnTo>
                      <a:pt x="28" y="170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28" y="166"/>
                    </a:lnTo>
                    <a:lnTo>
                      <a:pt x="28" y="166"/>
                    </a:lnTo>
                    <a:lnTo>
                      <a:pt x="28" y="166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1" y="166"/>
                    </a:lnTo>
                    <a:lnTo>
                      <a:pt x="21" y="166"/>
                    </a:lnTo>
                    <a:lnTo>
                      <a:pt x="21" y="166"/>
                    </a:lnTo>
                    <a:lnTo>
                      <a:pt x="21" y="168"/>
                    </a:lnTo>
                    <a:lnTo>
                      <a:pt x="21" y="168"/>
                    </a:lnTo>
                    <a:lnTo>
                      <a:pt x="21" y="168"/>
                    </a:lnTo>
                    <a:lnTo>
                      <a:pt x="21" y="170"/>
                    </a:lnTo>
                    <a:lnTo>
                      <a:pt x="21" y="170"/>
                    </a:lnTo>
                    <a:lnTo>
                      <a:pt x="21" y="170"/>
                    </a:lnTo>
                    <a:lnTo>
                      <a:pt x="21" y="173"/>
                    </a:lnTo>
                    <a:lnTo>
                      <a:pt x="21" y="173"/>
                    </a:lnTo>
                    <a:lnTo>
                      <a:pt x="21" y="173"/>
                    </a:lnTo>
                    <a:lnTo>
                      <a:pt x="21" y="175"/>
                    </a:lnTo>
                    <a:lnTo>
                      <a:pt x="21" y="175"/>
                    </a:lnTo>
                    <a:lnTo>
                      <a:pt x="24" y="175"/>
                    </a:lnTo>
                    <a:lnTo>
                      <a:pt x="24" y="175"/>
                    </a:lnTo>
                    <a:lnTo>
                      <a:pt x="24" y="177"/>
                    </a:lnTo>
                    <a:lnTo>
                      <a:pt x="24" y="177"/>
                    </a:lnTo>
                    <a:lnTo>
                      <a:pt x="24" y="177"/>
                    </a:lnTo>
                    <a:lnTo>
                      <a:pt x="24" y="180"/>
                    </a:lnTo>
                    <a:lnTo>
                      <a:pt x="24" y="180"/>
                    </a:lnTo>
                    <a:lnTo>
                      <a:pt x="24" y="180"/>
                    </a:lnTo>
                    <a:lnTo>
                      <a:pt x="24" y="182"/>
                    </a:lnTo>
                    <a:lnTo>
                      <a:pt x="24" y="182"/>
                    </a:lnTo>
                    <a:lnTo>
                      <a:pt x="31" y="180"/>
                    </a:lnTo>
                    <a:lnTo>
                      <a:pt x="31" y="180"/>
                    </a:lnTo>
                    <a:close/>
                    <a:moveTo>
                      <a:pt x="26" y="156"/>
                    </a:moveTo>
                    <a:lnTo>
                      <a:pt x="26" y="156"/>
                    </a:lnTo>
                    <a:lnTo>
                      <a:pt x="26" y="156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6" y="151"/>
                    </a:lnTo>
                    <a:lnTo>
                      <a:pt x="26" y="151"/>
                    </a:lnTo>
                    <a:lnTo>
                      <a:pt x="26" y="151"/>
                    </a:lnTo>
                    <a:lnTo>
                      <a:pt x="26" y="149"/>
                    </a:lnTo>
                    <a:lnTo>
                      <a:pt x="24" y="149"/>
                    </a:lnTo>
                    <a:lnTo>
                      <a:pt x="24" y="149"/>
                    </a:lnTo>
                    <a:lnTo>
                      <a:pt x="24" y="149"/>
                    </a:lnTo>
                    <a:lnTo>
                      <a:pt x="24" y="147"/>
                    </a:lnTo>
                    <a:lnTo>
                      <a:pt x="24" y="147"/>
                    </a:lnTo>
                    <a:lnTo>
                      <a:pt x="24" y="147"/>
                    </a:lnTo>
                    <a:lnTo>
                      <a:pt x="24" y="144"/>
                    </a:lnTo>
                    <a:lnTo>
                      <a:pt x="24" y="144"/>
                    </a:lnTo>
                    <a:lnTo>
                      <a:pt x="24" y="144"/>
                    </a:lnTo>
                    <a:lnTo>
                      <a:pt x="24" y="142"/>
                    </a:lnTo>
                    <a:lnTo>
                      <a:pt x="24" y="142"/>
                    </a:lnTo>
                    <a:lnTo>
                      <a:pt x="24" y="142"/>
                    </a:lnTo>
                    <a:lnTo>
                      <a:pt x="2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4"/>
                    </a:lnTo>
                    <a:lnTo>
                      <a:pt x="17" y="144"/>
                    </a:lnTo>
                    <a:lnTo>
                      <a:pt x="17" y="144"/>
                    </a:lnTo>
                    <a:lnTo>
                      <a:pt x="17" y="147"/>
                    </a:lnTo>
                    <a:lnTo>
                      <a:pt x="17" y="147"/>
                    </a:lnTo>
                    <a:lnTo>
                      <a:pt x="17" y="147"/>
                    </a:lnTo>
                    <a:lnTo>
                      <a:pt x="17" y="149"/>
                    </a:lnTo>
                    <a:lnTo>
                      <a:pt x="17" y="149"/>
                    </a:lnTo>
                    <a:lnTo>
                      <a:pt x="17" y="149"/>
                    </a:lnTo>
                    <a:lnTo>
                      <a:pt x="17" y="151"/>
                    </a:lnTo>
                    <a:lnTo>
                      <a:pt x="17" y="151"/>
                    </a:lnTo>
                    <a:lnTo>
                      <a:pt x="17" y="151"/>
                    </a:lnTo>
                    <a:lnTo>
                      <a:pt x="17" y="151"/>
                    </a:lnTo>
                    <a:lnTo>
                      <a:pt x="17" y="154"/>
                    </a:lnTo>
                    <a:lnTo>
                      <a:pt x="17" y="154"/>
                    </a:lnTo>
                    <a:lnTo>
                      <a:pt x="17" y="154"/>
                    </a:lnTo>
                    <a:lnTo>
                      <a:pt x="19" y="156"/>
                    </a:lnTo>
                    <a:lnTo>
                      <a:pt x="19" y="156"/>
                    </a:lnTo>
                    <a:lnTo>
                      <a:pt x="19" y="156"/>
                    </a:lnTo>
                    <a:lnTo>
                      <a:pt x="19" y="159"/>
                    </a:lnTo>
                    <a:lnTo>
                      <a:pt x="19" y="159"/>
                    </a:lnTo>
                    <a:lnTo>
                      <a:pt x="26" y="156"/>
                    </a:lnTo>
                    <a:lnTo>
                      <a:pt x="26" y="156"/>
                    </a:lnTo>
                    <a:close/>
                    <a:moveTo>
                      <a:pt x="21" y="132"/>
                    </a:moveTo>
                    <a:lnTo>
                      <a:pt x="21" y="132"/>
                    </a:lnTo>
                    <a:lnTo>
                      <a:pt x="21" y="132"/>
                    </a:lnTo>
                    <a:lnTo>
                      <a:pt x="21" y="132"/>
                    </a:lnTo>
                    <a:lnTo>
                      <a:pt x="21" y="130"/>
                    </a:lnTo>
                    <a:lnTo>
                      <a:pt x="21" y="130"/>
                    </a:lnTo>
                    <a:lnTo>
                      <a:pt x="21" y="130"/>
                    </a:lnTo>
                    <a:lnTo>
                      <a:pt x="21" y="128"/>
                    </a:lnTo>
                    <a:lnTo>
                      <a:pt x="21" y="128"/>
                    </a:lnTo>
                    <a:lnTo>
                      <a:pt x="21" y="128"/>
                    </a:lnTo>
                    <a:lnTo>
                      <a:pt x="21" y="125"/>
                    </a:lnTo>
                    <a:lnTo>
                      <a:pt x="19" y="125"/>
                    </a:lnTo>
                    <a:lnTo>
                      <a:pt x="19" y="125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9" y="121"/>
                    </a:lnTo>
                    <a:lnTo>
                      <a:pt x="19" y="121"/>
                    </a:lnTo>
                    <a:lnTo>
                      <a:pt x="19" y="121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12" y="118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12" y="123"/>
                    </a:lnTo>
                    <a:lnTo>
                      <a:pt x="12" y="123"/>
                    </a:lnTo>
                    <a:lnTo>
                      <a:pt x="12" y="123"/>
                    </a:lnTo>
                    <a:lnTo>
                      <a:pt x="12" y="125"/>
                    </a:lnTo>
                    <a:lnTo>
                      <a:pt x="12" y="125"/>
                    </a:lnTo>
                    <a:lnTo>
                      <a:pt x="12" y="125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2" y="130"/>
                    </a:lnTo>
                    <a:lnTo>
                      <a:pt x="12" y="130"/>
                    </a:lnTo>
                    <a:lnTo>
                      <a:pt x="12" y="130"/>
                    </a:lnTo>
                    <a:lnTo>
                      <a:pt x="12" y="130"/>
                    </a:lnTo>
                    <a:lnTo>
                      <a:pt x="14" y="132"/>
                    </a:lnTo>
                    <a:lnTo>
                      <a:pt x="14" y="132"/>
                    </a:lnTo>
                    <a:lnTo>
                      <a:pt x="14" y="132"/>
                    </a:lnTo>
                    <a:lnTo>
                      <a:pt x="14" y="135"/>
                    </a:lnTo>
                    <a:lnTo>
                      <a:pt x="14" y="135"/>
                    </a:lnTo>
                    <a:lnTo>
                      <a:pt x="21" y="132"/>
                    </a:lnTo>
                    <a:lnTo>
                      <a:pt x="21" y="132"/>
                    </a:lnTo>
                    <a:close/>
                    <a:moveTo>
                      <a:pt x="17" y="109"/>
                    </a:moveTo>
                    <a:lnTo>
                      <a:pt x="17" y="109"/>
                    </a:lnTo>
                    <a:lnTo>
                      <a:pt x="17" y="109"/>
                    </a:lnTo>
                    <a:lnTo>
                      <a:pt x="17" y="106"/>
                    </a:lnTo>
                    <a:lnTo>
                      <a:pt x="17" y="106"/>
                    </a:lnTo>
                    <a:lnTo>
                      <a:pt x="17" y="106"/>
                    </a:lnTo>
                    <a:lnTo>
                      <a:pt x="17" y="106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9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4" y="97"/>
                    </a:lnTo>
                    <a:lnTo>
                      <a:pt x="14" y="94"/>
                    </a:lnTo>
                    <a:lnTo>
                      <a:pt x="14" y="94"/>
                    </a:lnTo>
                    <a:lnTo>
                      <a:pt x="14" y="94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7" y="99"/>
                    </a:lnTo>
                    <a:lnTo>
                      <a:pt x="7" y="99"/>
                    </a:lnTo>
                    <a:lnTo>
                      <a:pt x="7" y="99"/>
                    </a:lnTo>
                    <a:lnTo>
                      <a:pt x="7" y="102"/>
                    </a:lnTo>
                    <a:lnTo>
                      <a:pt x="7" y="102"/>
                    </a:lnTo>
                    <a:lnTo>
                      <a:pt x="7" y="102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0" y="106"/>
                    </a:lnTo>
                    <a:lnTo>
                      <a:pt x="10" y="106"/>
                    </a:lnTo>
                    <a:lnTo>
                      <a:pt x="10" y="106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11"/>
                    </a:lnTo>
                    <a:lnTo>
                      <a:pt x="10" y="111"/>
                    </a:lnTo>
                    <a:lnTo>
                      <a:pt x="17" y="109"/>
                    </a:lnTo>
                    <a:lnTo>
                      <a:pt x="17" y="109"/>
                    </a:lnTo>
                    <a:close/>
                    <a:moveTo>
                      <a:pt x="14" y="85"/>
                    </a:moveTo>
                    <a:lnTo>
                      <a:pt x="14" y="85"/>
                    </a:lnTo>
                    <a:lnTo>
                      <a:pt x="14" y="85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8"/>
                    </a:lnTo>
                    <a:lnTo>
                      <a:pt x="5" y="78"/>
                    </a:lnTo>
                    <a:lnTo>
                      <a:pt x="5" y="78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7" y="87"/>
                    </a:lnTo>
                    <a:lnTo>
                      <a:pt x="7" y="87"/>
                    </a:lnTo>
                    <a:lnTo>
                      <a:pt x="14" y="85"/>
                    </a:lnTo>
                    <a:lnTo>
                      <a:pt x="14" y="85"/>
                    </a:lnTo>
                    <a:close/>
                    <a:moveTo>
                      <a:pt x="12" y="61"/>
                    </a:moveTo>
                    <a:lnTo>
                      <a:pt x="12" y="61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10" y="47"/>
                    </a:lnTo>
                    <a:lnTo>
                      <a:pt x="10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12" y="61"/>
                    </a:lnTo>
                    <a:lnTo>
                      <a:pt x="12" y="61"/>
                    </a:lnTo>
                    <a:close/>
                    <a:moveTo>
                      <a:pt x="10" y="38"/>
                    </a:moveTo>
                    <a:lnTo>
                      <a:pt x="10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10" y="3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9" name="Freeform 47">
              <a:extLst>
                <a:ext uri="{FF2B5EF4-FFF2-40B4-BE49-F238E27FC236}">
                  <a16:creationId xmlns:a16="http://schemas.microsoft.com/office/drawing/2014/main" id="{4A8B2C65-50DE-8F59-4BBD-BB5247DF15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9052" y="3314689"/>
              <a:ext cx="2427851" cy="1546686"/>
            </a:xfrm>
            <a:custGeom>
              <a:avLst/>
              <a:gdLst>
                <a:gd name="T0" fmla="*/ 90 w 1306"/>
                <a:gd name="T1" fmla="*/ 790 h 832"/>
                <a:gd name="T2" fmla="*/ 73 w 1306"/>
                <a:gd name="T3" fmla="*/ 773 h 832"/>
                <a:gd name="T4" fmla="*/ 66 w 1306"/>
                <a:gd name="T5" fmla="*/ 718 h 832"/>
                <a:gd name="T6" fmla="*/ 54 w 1306"/>
                <a:gd name="T7" fmla="*/ 695 h 832"/>
                <a:gd name="T8" fmla="*/ 54 w 1306"/>
                <a:gd name="T9" fmla="*/ 678 h 832"/>
                <a:gd name="T10" fmla="*/ 71 w 1306"/>
                <a:gd name="T11" fmla="*/ 635 h 832"/>
                <a:gd name="T12" fmla="*/ 87 w 1306"/>
                <a:gd name="T13" fmla="*/ 607 h 832"/>
                <a:gd name="T14" fmla="*/ 92 w 1306"/>
                <a:gd name="T15" fmla="*/ 586 h 832"/>
                <a:gd name="T16" fmla="*/ 170 w 1306"/>
                <a:gd name="T17" fmla="*/ 514 h 832"/>
                <a:gd name="T18" fmla="*/ 246 w 1306"/>
                <a:gd name="T19" fmla="*/ 484 h 832"/>
                <a:gd name="T20" fmla="*/ 374 w 1306"/>
                <a:gd name="T21" fmla="*/ 438 h 832"/>
                <a:gd name="T22" fmla="*/ 494 w 1306"/>
                <a:gd name="T23" fmla="*/ 431 h 832"/>
                <a:gd name="T24" fmla="*/ 603 w 1306"/>
                <a:gd name="T25" fmla="*/ 424 h 832"/>
                <a:gd name="T26" fmla="*/ 695 w 1306"/>
                <a:gd name="T27" fmla="*/ 422 h 832"/>
                <a:gd name="T28" fmla="*/ 816 w 1306"/>
                <a:gd name="T29" fmla="*/ 410 h 832"/>
                <a:gd name="T30" fmla="*/ 941 w 1306"/>
                <a:gd name="T31" fmla="*/ 401 h 832"/>
                <a:gd name="T32" fmla="*/ 1069 w 1306"/>
                <a:gd name="T33" fmla="*/ 386 h 832"/>
                <a:gd name="T34" fmla="*/ 1145 w 1306"/>
                <a:gd name="T35" fmla="*/ 351 h 832"/>
                <a:gd name="T36" fmla="*/ 1230 w 1306"/>
                <a:gd name="T37" fmla="*/ 306 h 832"/>
                <a:gd name="T38" fmla="*/ 466 w 1306"/>
                <a:gd name="T39" fmla="*/ 246 h 832"/>
                <a:gd name="T40" fmla="*/ 66 w 1306"/>
                <a:gd name="T41" fmla="*/ 797 h 832"/>
                <a:gd name="T42" fmla="*/ 52 w 1306"/>
                <a:gd name="T43" fmla="*/ 780 h 832"/>
                <a:gd name="T44" fmla="*/ 45 w 1306"/>
                <a:gd name="T45" fmla="*/ 766 h 832"/>
                <a:gd name="T46" fmla="*/ 40 w 1306"/>
                <a:gd name="T47" fmla="*/ 716 h 832"/>
                <a:gd name="T48" fmla="*/ 28 w 1306"/>
                <a:gd name="T49" fmla="*/ 683 h 832"/>
                <a:gd name="T50" fmla="*/ 28 w 1306"/>
                <a:gd name="T51" fmla="*/ 671 h 832"/>
                <a:gd name="T52" fmla="*/ 47 w 1306"/>
                <a:gd name="T53" fmla="*/ 619 h 832"/>
                <a:gd name="T54" fmla="*/ 50 w 1306"/>
                <a:gd name="T55" fmla="*/ 593 h 832"/>
                <a:gd name="T56" fmla="*/ 59 w 1306"/>
                <a:gd name="T57" fmla="*/ 581 h 832"/>
                <a:gd name="T58" fmla="*/ 97 w 1306"/>
                <a:gd name="T59" fmla="*/ 548 h 832"/>
                <a:gd name="T60" fmla="*/ 123 w 1306"/>
                <a:gd name="T61" fmla="*/ 526 h 832"/>
                <a:gd name="T62" fmla="*/ 137 w 1306"/>
                <a:gd name="T63" fmla="*/ 507 h 832"/>
                <a:gd name="T64" fmla="*/ 147 w 1306"/>
                <a:gd name="T65" fmla="*/ 500 h 832"/>
                <a:gd name="T66" fmla="*/ 203 w 1306"/>
                <a:gd name="T67" fmla="*/ 476 h 832"/>
                <a:gd name="T68" fmla="*/ 236 w 1306"/>
                <a:gd name="T69" fmla="*/ 455 h 832"/>
                <a:gd name="T70" fmla="*/ 274 w 1306"/>
                <a:gd name="T71" fmla="*/ 429 h 832"/>
                <a:gd name="T72" fmla="*/ 288 w 1306"/>
                <a:gd name="T73" fmla="*/ 410 h 832"/>
                <a:gd name="T74" fmla="*/ 331 w 1306"/>
                <a:gd name="T75" fmla="*/ 377 h 832"/>
                <a:gd name="T76" fmla="*/ 371 w 1306"/>
                <a:gd name="T77" fmla="*/ 341 h 832"/>
                <a:gd name="T78" fmla="*/ 407 w 1306"/>
                <a:gd name="T79" fmla="*/ 306 h 832"/>
                <a:gd name="T80" fmla="*/ 440 w 1306"/>
                <a:gd name="T81" fmla="*/ 268 h 832"/>
                <a:gd name="T82" fmla="*/ 35 w 1306"/>
                <a:gd name="T83" fmla="*/ 828 h 832"/>
                <a:gd name="T84" fmla="*/ 31 w 1306"/>
                <a:gd name="T85" fmla="*/ 787 h 832"/>
                <a:gd name="T86" fmla="*/ 14 w 1306"/>
                <a:gd name="T87" fmla="*/ 761 h 832"/>
                <a:gd name="T88" fmla="*/ 14 w 1306"/>
                <a:gd name="T89" fmla="*/ 723 h 832"/>
                <a:gd name="T90" fmla="*/ 2 w 1306"/>
                <a:gd name="T91" fmla="*/ 685 h 832"/>
                <a:gd name="T92" fmla="*/ 0 w 1306"/>
                <a:gd name="T93" fmla="*/ 676 h 832"/>
                <a:gd name="T94" fmla="*/ 16 w 1306"/>
                <a:gd name="T95" fmla="*/ 621 h 832"/>
                <a:gd name="T96" fmla="*/ 14 w 1306"/>
                <a:gd name="T97" fmla="*/ 602 h 832"/>
                <a:gd name="T98" fmla="*/ 52 w 1306"/>
                <a:gd name="T99" fmla="*/ 543 h 832"/>
                <a:gd name="T100" fmla="*/ 80 w 1306"/>
                <a:gd name="T101" fmla="*/ 491 h 832"/>
                <a:gd name="T102" fmla="*/ 99 w 1306"/>
                <a:gd name="T103" fmla="*/ 443 h 832"/>
                <a:gd name="T104" fmla="*/ 118 w 1306"/>
                <a:gd name="T105" fmla="*/ 415 h 832"/>
                <a:gd name="T106" fmla="*/ 163 w 1306"/>
                <a:gd name="T107" fmla="*/ 355 h 832"/>
                <a:gd name="T108" fmla="*/ 184 w 1306"/>
                <a:gd name="T109" fmla="*/ 298 h 832"/>
                <a:gd name="T110" fmla="*/ 199 w 1306"/>
                <a:gd name="T111" fmla="*/ 268 h 832"/>
                <a:gd name="T112" fmla="*/ 222 w 1306"/>
                <a:gd name="T113" fmla="*/ 199 h 832"/>
                <a:gd name="T114" fmla="*/ 236 w 1306"/>
                <a:gd name="T115" fmla="*/ 170 h 832"/>
                <a:gd name="T116" fmla="*/ 244 w 1306"/>
                <a:gd name="T117" fmla="*/ 142 h 832"/>
                <a:gd name="T118" fmla="*/ 239 w 1306"/>
                <a:gd name="T119" fmla="*/ 121 h 832"/>
                <a:gd name="T120" fmla="*/ 241 w 1306"/>
                <a:gd name="T121" fmla="*/ 106 h 832"/>
                <a:gd name="T122" fmla="*/ 255 w 1306"/>
                <a:gd name="T123" fmla="*/ 61 h 832"/>
                <a:gd name="T124" fmla="*/ 258 w 1306"/>
                <a:gd name="T125" fmla="*/ 26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6" h="832">
                  <a:moveTo>
                    <a:pt x="258" y="16"/>
                  </a:moveTo>
                  <a:lnTo>
                    <a:pt x="258" y="14"/>
                  </a:lnTo>
                  <a:lnTo>
                    <a:pt x="258" y="14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58" y="4"/>
                  </a:lnTo>
                  <a:lnTo>
                    <a:pt x="258" y="4"/>
                  </a:lnTo>
                  <a:lnTo>
                    <a:pt x="258" y="4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1" y="2"/>
                  </a:lnTo>
                  <a:lnTo>
                    <a:pt x="251" y="2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1" y="4"/>
                  </a:lnTo>
                  <a:lnTo>
                    <a:pt x="251" y="4"/>
                  </a:lnTo>
                  <a:lnTo>
                    <a:pt x="251" y="7"/>
                  </a:lnTo>
                  <a:lnTo>
                    <a:pt x="251" y="7"/>
                  </a:lnTo>
                  <a:lnTo>
                    <a:pt x="251" y="9"/>
                  </a:lnTo>
                  <a:lnTo>
                    <a:pt x="251" y="9"/>
                  </a:lnTo>
                  <a:lnTo>
                    <a:pt x="251" y="9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8" y="16"/>
                  </a:lnTo>
                  <a:lnTo>
                    <a:pt x="258" y="16"/>
                  </a:lnTo>
                  <a:close/>
                  <a:moveTo>
                    <a:pt x="1299" y="206"/>
                  </a:moveTo>
                  <a:lnTo>
                    <a:pt x="1301" y="204"/>
                  </a:lnTo>
                  <a:lnTo>
                    <a:pt x="1301" y="201"/>
                  </a:lnTo>
                  <a:lnTo>
                    <a:pt x="1303" y="196"/>
                  </a:lnTo>
                  <a:lnTo>
                    <a:pt x="1306" y="192"/>
                  </a:lnTo>
                  <a:lnTo>
                    <a:pt x="1299" y="187"/>
                  </a:lnTo>
                  <a:lnTo>
                    <a:pt x="1296" y="192"/>
                  </a:lnTo>
                  <a:lnTo>
                    <a:pt x="1294" y="196"/>
                  </a:lnTo>
                  <a:lnTo>
                    <a:pt x="1291" y="201"/>
                  </a:lnTo>
                  <a:lnTo>
                    <a:pt x="1291" y="204"/>
                  </a:lnTo>
                  <a:lnTo>
                    <a:pt x="1299" y="206"/>
                  </a:lnTo>
                  <a:lnTo>
                    <a:pt x="1299" y="206"/>
                  </a:lnTo>
                  <a:close/>
                  <a:moveTo>
                    <a:pt x="92" y="794"/>
                  </a:moveTo>
                  <a:lnTo>
                    <a:pt x="92" y="792"/>
                  </a:lnTo>
                  <a:lnTo>
                    <a:pt x="90" y="792"/>
                  </a:lnTo>
                  <a:lnTo>
                    <a:pt x="90" y="790"/>
                  </a:lnTo>
                  <a:lnTo>
                    <a:pt x="90" y="790"/>
                  </a:lnTo>
                  <a:lnTo>
                    <a:pt x="90" y="790"/>
                  </a:lnTo>
                  <a:lnTo>
                    <a:pt x="90" y="787"/>
                  </a:lnTo>
                  <a:lnTo>
                    <a:pt x="87" y="787"/>
                  </a:lnTo>
                  <a:lnTo>
                    <a:pt x="87" y="785"/>
                  </a:lnTo>
                  <a:lnTo>
                    <a:pt x="87" y="785"/>
                  </a:lnTo>
                  <a:lnTo>
                    <a:pt x="87" y="782"/>
                  </a:lnTo>
                  <a:lnTo>
                    <a:pt x="87" y="782"/>
                  </a:lnTo>
                  <a:lnTo>
                    <a:pt x="85" y="780"/>
                  </a:lnTo>
                  <a:lnTo>
                    <a:pt x="85" y="780"/>
                  </a:lnTo>
                  <a:lnTo>
                    <a:pt x="78" y="782"/>
                  </a:lnTo>
                  <a:lnTo>
                    <a:pt x="78" y="785"/>
                  </a:lnTo>
                  <a:lnTo>
                    <a:pt x="80" y="785"/>
                  </a:lnTo>
                  <a:lnTo>
                    <a:pt x="80" y="787"/>
                  </a:lnTo>
                  <a:lnTo>
                    <a:pt x="80" y="787"/>
                  </a:lnTo>
                  <a:lnTo>
                    <a:pt x="80" y="790"/>
                  </a:lnTo>
                  <a:lnTo>
                    <a:pt x="80" y="790"/>
                  </a:lnTo>
                  <a:lnTo>
                    <a:pt x="80" y="790"/>
                  </a:lnTo>
                  <a:lnTo>
                    <a:pt x="83" y="792"/>
                  </a:lnTo>
                  <a:lnTo>
                    <a:pt x="83" y="792"/>
                  </a:lnTo>
                  <a:lnTo>
                    <a:pt x="83" y="794"/>
                  </a:lnTo>
                  <a:lnTo>
                    <a:pt x="83" y="794"/>
                  </a:lnTo>
                  <a:lnTo>
                    <a:pt x="83" y="797"/>
                  </a:lnTo>
                  <a:lnTo>
                    <a:pt x="85" y="797"/>
                  </a:lnTo>
                  <a:lnTo>
                    <a:pt x="92" y="794"/>
                  </a:lnTo>
                  <a:lnTo>
                    <a:pt x="92" y="794"/>
                  </a:lnTo>
                  <a:close/>
                  <a:moveTo>
                    <a:pt x="83" y="773"/>
                  </a:moveTo>
                  <a:lnTo>
                    <a:pt x="83" y="773"/>
                  </a:lnTo>
                  <a:lnTo>
                    <a:pt x="83" y="773"/>
                  </a:lnTo>
                  <a:lnTo>
                    <a:pt x="83" y="771"/>
                  </a:lnTo>
                  <a:lnTo>
                    <a:pt x="83" y="771"/>
                  </a:lnTo>
                  <a:lnTo>
                    <a:pt x="80" y="768"/>
                  </a:lnTo>
                  <a:lnTo>
                    <a:pt x="80" y="768"/>
                  </a:lnTo>
                  <a:lnTo>
                    <a:pt x="80" y="766"/>
                  </a:lnTo>
                  <a:lnTo>
                    <a:pt x="80" y="766"/>
                  </a:lnTo>
                  <a:lnTo>
                    <a:pt x="80" y="766"/>
                  </a:lnTo>
                  <a:lnTo>
                    <a:pt x="80" y="764"/>
                  </a:lnTo>
                  <a:lnTo>
                    <a:pt x="78" y="764"/>
                  </a:lnTo>
                  <a:lnTo>
                    <a:pt x="78" y="761"/>
                  </a:lnTo>
                  <a:lnTo>
                    <a:pt x="78" y="761"/>
                  </a:lnTo>
                  <a:lnTo>
                    <a:pt x="78" y="761"/>
                  </a:lnTo>
                  <a:lnTo>
                    <a:pt x="78" y="759"/>
                  </a:lnTo>
                  <a:lnTo>
                    <a:pt x="78" y="759"/>
                  </a:lnTo>
                  <a:lnTo>
                    <a:pt x="71" y="761"/>
                  </a:lnTo>
                  <a:lnTo>
                    <a:pt x="71" y="761"/>
                  </a:lnTo>
                  <a:lnTo>
                    <a:pt x="71" y="764"/>
                  </a:lnTo>
                  <a:lnTo>
                    <a:pt x="71" y="764"/>
                  </a:lnTo>
                  <a:lnTo>
                    <a:pt x="71" y="766"/>
                  </a:lnTo>
                  <a:lnTo>
                    <a:pt x="71" y="766"/>
                  </a:lnTo>
                  <a:lnTo>
                    <a:pt x="71" y="766"/>
                  </a:lnTo>
                  <a:lnTo>
                    <a:pt x="73" y="768"/>
                  </a:lnTo>
                  <a:lnTo>
                    <a:pt x="73" y="768"/>
                  </a:lnTo>
                  <a:lnTo>
                    <a:pt x="73" y="771"/>
                  </a:lnTo>
                  <a:lnTo>
                    <a:pt x="73" y="771"/>
                  </a:lnTo>
                  <a:lnTo>
                    <a:pt x="73" y="773"/>
                  </a:lnTo>
                  <a:lnTo>
                    <a:pt x="73" y="773"/>
                  </a:lnTo>
                  <a:lnTo>
                    <a:pt x="76" y="773"/>
                  </a:lnTo>
                  <a:lnTo>
                    <a:pt x="76" y="775"/>
                  </a:lnTo>
                  <a:lnTo>
                    <a:pt x="76" y="775"/>
                  </a:lnTo>
                  <a:lnTo>
                    <a:pt x="76" y="775"/>
                  </a:lnTo>
                  <a:lnTo>
                    <a:pt x="83" y="773"/>
                  </a:lnTo>
                  <a:lnTo>
                    <a:pt x="83" y="773"/>
                  </a:lnTo>
                  <a:close/>
                  <a:moveTo>
                    <a:pt x="76" y="752"/>
                  </a:moveTo>
                  <a:lnTo>
                    <a:pt x="76" y="752"/>
                  </a:lnTo>
                  <a:lnTo>
                    <a:pt x="76" y="749"/>
                  </a:lnTo>
                  <a:lnTo>
                    <a:pt x="73" y="749"/>
                  </a:lnTo>
                  <a:lnTo>
                    <a:pt x="73" y="747"/>
                  </a:lnTo>
                  <a:lnTo>
                    <a:pt x="73" y="747"/>
                  </a:lnTo>
                  <a:lnTo>
                    <a:pt x="73" y="747"/>
                  </a:lnTo>
                  <a:lnTo>
                    <a:pt x="73" y="745"/>
                  </a:lnTo>
                  <a:lnTo>
                    <a:pt x="73" y="745"/>
                  </a:lnTo>
                  <a:lnTo>
                    <a:pt x="73" y="742"/>
                  </a:lnTo>
                  <a:lnTo>
                    <a:pt x="73" y="742"/>
                  </a:lnTo>
                  <a:lnTo>
                    <a:pt x="71" y="742"/>
                  </a:lnTo>
                  <a:lnTo>
                    <a:pt x="71" y="740"/>
                  </a:lnTo>
                  <a:lnTo>
                    <a:pt x="71" y="740"/>
                  </a:lnTo>
                  <a:lnTo>
                    <a:pt x="71" y="737"/>
                  </a:lnTo>
                  <a:lnTo>
                    <a:pt x="71" y="737"/>
                  </a:lnTo>
                  <a:lnTo>
                    <a:pt x="71" y="737"/>
                  </a:lnTo>
                  <a:lnTo>
                    <a:pt x="71" y="735"/>
                  </a:lnTo>
                  <a:lnTo>
                    <a:pt x="61" y="737"/>
                  </a:lnTo>
                  <a:lnTo>
                    <a:pt x="64" y="740"/>
                  </a:lnTo>
                  <a:lnTo>
                    <a:pt x="64" y="740"/>
                  </a:lnTo>
                  <a:lnTo>
                    <a:pt x="64" y="740"/>
                  </a:lnTo>
                  <a:lnTo>
                    <a:pt x="64" y="742"/>
                  </a:lnTo>
                  <a:lnTo>
                    <a:pt x="64" y="742"/>
                  </a:lnTo>
                  <a:lnTo>
                    <a:pt x="64" y="745"/>
                  </a:lnTo>
                  <a:lnTo>
                    <a:pt x="64" y="745"/>
                  </a:lnTo>
                  <a:lnTo>
                    <a:pt x="64" y="745"/>
                  </a:lnTo>
                  <a:lnTo>
                    <a:pt x="66" y="747"/>
                  </a:lnTo>
                  <a:lnTo>
                    <a:pt x="66" y="747"/>
                  </a:lnTo>
                  <a:lnTo>
                    <a:pt x="66" y="749"/>
                  </a:lnTo>
                  <a:lnTo>
                    <a:pt x="66" y="749"/>
                  </a:lnTo>
                  <a:lnTo>
                    <a:pt x="66" y="749"/>
                  </a:lnTo>
                  <a:lnTo>
                    <a:pt x="66" y="752"/>
                  </a:lnTo>
                  <a:lnTo>
                    <a:pt x="66" y="752"/>
                  </a:lnTo>
                  <a:lnTo>
                    <a:pt x="66" y="754"/>
                  </a:lnTo>
                  <a:lnTo>
                    <a:pt x="66" y="754"/>
                  </a:lnTo>
                  <a:lnTo>
                    <a:pt x="76" y="752"/>
                  </a:lnTo>
                  <a:lnTo>
                    <a:pt x="76" y="752"/>
                  </a:lnTo>
                  <a:close/>
                  <a:moveTo>
                    <a:pt x="69" y="728"/>
                  </a:moveTo>
                  <a:lnTo>
                    <a:pt x="69" y="728"/>
                  </a:lnTo>
                  <a:lnTo>
                    <a:pt x="69" y="726"/>
                  </a:lnTo>
                  <a:lnTo>
                    <a:pt x="69" y="726"/>
                  </a:lnTo>
                  <a:lnTo>
                    <a:pt x="69" y="726"/>
                  </a:lnTo>
                  <a:lnTo>
                    <a:pt x="69" y="723"/>
                  </a:lnTo>
                  <a:lnTo>
                    <a:pt x="66" y="723"/>
                  </a:lnTo>
                  <a:lnTo>
                    <a:pt x="66" y="723"/>
                  </a:lnTo>
                  <a:lnTo>
                    <a:pt x="66" y="721"/>
                  </a:lnTo>
                  <a:lnTo>
                    <a:pt x="66" y="721"/>
                  </a:lnTo>
                  <a:lnTo>
                    <a:pt x="66" y="718"/>
                  </a:lnTo>
                  <a:lnTo>
                    <a:pt x="66" y="718"/>
                  </a:lnTo>
                  <a:lnTo>
                    <a:pt x="66" y="718"/>
                  </a:lnTo>
                  <a:lnTo>
                    <a:pt x="66" y="716"/>
                  </a:lnTo>
                  <a:lnTo>
                    <a:pt x="66" y="716"/>
                  </a:lnTo>
                  <a:lnTo>
                    <a:pt x="66" y="716"/>
                  </a:lnTo>
                  <a:lnTo>
                    <a:pt x="66" y="714"/>
                  </a:lnTo>
                  <a:lnTo>
                    <a:pt x="66" y="714"/>
                  </a:lnTo>
                  <a:lnTo>
                    <a:pt x="66" y="714"/>
                  </a:lnTo>
                  <a:lnTo>
                    <a:pt x="57" y="714"/>
                  </a:lnTo>
                  <a:lnTo>
                    <a:pt x="57" y="716"/>
                  </a:lnTo>
                  <a:lnTo>
                    <a:pt x="57" y="716"/>
                  </a:lnTo>
                  <a:lnTo>
                    <a:pt x="57" y="716"/>
                  </a:lnTo>
                  <a:lnTo>
                    <a:pt x="57" y="718"/>
                  </a:lnTo>
                  <a:lnTo>
                    <a:pt x="59" y="718"/>
                  </a:lnTo>
                  <a:lnTo>
                    <a:pt x="59" y="718"/>
                  </a:lnTo>
                  <a:lnTo>
                    <a:pt x="59" y="721"/>
                  </a:lnTo>
                  <a:lnTo>
                    <a:pt x="59" y="721"/>
                  </a:lnTo>
                  <a:lnTo>
                    <a:pt x="59" y="723"/>
                  </a:lnTo>
                  <a:lnTo>
                    <a:pt x="59" y="723"/>
                  </a:lnTo>
                  <a:lnTo>
                    <a:pt x="59" y="723"/>
                  </a:lnTo>
                  <a:lnTo>
                    <a:pt x="59" y="726"/>
                  </a:lnTo>
                  <a:lnTo>
                    <a:pt x="59" y="726"/>
                  </a:lnTo>
                  <a:lnTo>
                    <a:pt x="59" y="726"/>
                  </a:lnTo>
                  <a:lnTo>
                    <a:pt x="59" y="728"/>
                  </a:lnTo>
                  <a:lnTo>
                    <a:pt x="59" y="728"/>
                  </a:lnTo>
                  <a:lnTo>
                    <a:pt x="61" y="730"/>
                  </a:lnTo>
                  <a:lnTo>
                    <a:pt x="61" y="730"/>
                  </a:lnTo>
                  <a:lnTo>
                    <a:pt x="69" y="728"/>
                  </a:lnTo>
                  <a:lnTo>
                    <a:pt x="69" y="728"/>
                  </a:lnTo>
                  <a:close/>
                  <a:moveTo>
                    <a:pt x="64" y="704"/>
                  </a:moveTo>
                  <a:lnTo>
                    <a:pt x="64" y="704"/>
                  </a:lnTo>
                  <a:lnTo>
                    <a:pt x="64" y="704"/>
                  </a:lnTo>
                  <a:lnTo>
                    <a:pt x="64" y="704"/>
                  </a:lnTo>
                  <a:lnTo>
                    <a:pt x="64" y="702"/>
                  </a:lnTo>
                  <a:lnTo>
                    <a:pt x="64" y="702"/>
                  </a:lnTo>
                  <a:lnTo>
                    <a:pt x="64" y="702"/>
                  </a:lnTo>
                  <a:lnTo>
                    <a:pt x="64" y="699"/>
                  </a:lnTo>
                  <a:lnTo>
                    <a:pt x="64" y="699"/>
                  </a:lnTo>
                  <a:lnTo>
                    <a:pt x="64" y="699"/>
                  </a:lnTo>
                  <a:lnTo>
                    <a:pt x="64" y="697"/>
                  </a:lnTo>
                  <a:lnTo>
                    <a:pt x="64" y="697"/>
                  </a:lnTo>
                  <a:lnTo>
                    <a:pt x="64" y="697"/>
                  </a:lnTo>
                  <a:lnTo>
                    <a:pt x="64" y="695"/>
                  </a:lnTo>
                  <a:lnTo>
                    <a:pt x="64" y="695"/>
                  </a:lnTo>
                  <a:lnTo>
                    <a:pt x="64" y="695"/>
                  </a:lnTo>
                  <a:lnTo>
                    <a:pt x="64" y="692"/>
                  </a:lnTo>
                  <a:lnTo>
                    <a:pt x="64" y="692"/>
                  </a:lnTo>
                  <a:lnTo>
                    <a:pt x="64" y="692"/>
                  </a:lnTo>
                  <a:lnTo>
                    <a:pt x="61" y="690"/>
                  </a:lnTo>
                  <a:lnTo>
                    <a:pt x="61" y="690"/>
                  </a:lnTo>
                  <a:lnTo>
                    <a:pt x="54" y="690"/>
                  </a:lnTo>
                  <a:lnTo>
                    <a:pt x="54" y="690"/>
                  </a:lnTo>
                  <a:lnTo>
                    <a:pt x="54" y="692"/>
                  </a:lnTo>
                  <a:lnTo>
                    <a:pt x="54" y="692"/>
                  </a:lnTo>
                  <a:lnTo>
                    <a:pt x="54" y="692"/>
                  </a:lnTo>
                  <a:lnTo>
                    <a:pt x="54" y="695"/>
                  </a:lnTo>
                  <a:lnTo>
                    <a:pt x="54" y="695"/>
                  </a:lnTo>
                  <a:lnTo>
                    <a:pt x="54" y="695"/>
                  </a:lnTo>
                  <a:lnTo>
                    <a:pt x="54" y="697"/>
                  </a:lnTo>
                  <a:lnTo>
                    <a:pt x="54" y="697"/>
                  </a:lnTo>
                  <a:lnTo>
                    <a:pt x="54" y="699"/>
                  </a:lnTo>
                  <a:lnTo>
                    <a:pt x="54" y="699"/>
                  </a:lnTo>
                  <a:lnTo>
                    <a:pt x="54" y="699"/>
                  </a:lnTo>
                  <a:lnTo>
                    <a:pt x="54" y="702"/>
                  </a:lnTo>
                  <a:lnTo>
                    <a:pt x="54" y="702"/>
                  </a:lnTo>
                  <a:lnTo>
                    <a:pt x="57" y="702"/>
                  </a:lnTo>
                  <a:lnTo>
                    <a:pt x="57" y="704"/>
                  </a:lnTo>
                  <a:lnTo>
                    <a:pt x="57" y="704"/>
                  </a:lnTo>
                  <a:lnTo>
                    <a:pt x="57" y="704"/>
                  </a:lnTo>
                  <a:lnTo>
                    <a:pt x="57" y="707"/>
                  </a:lnTo>
                  <a:lnTo>
                    <a:pt x="57" y="707"/>
                  </a:lnTo>
                  <a:lnTo>
                    <a:pt x="64" y="704"/>
                  </a:lnTo>
                  <a:lnTo>
                    <a:pt x="64" y="704"/>
                  </a:lnTo>
                  <a:close/>
                  <a:moveTo>
                    <a:pt x="61" y="683"/>
                  </a:moveTo>
                  <a:lnTo>
                    <a:pt x="61" y="680"/>
                  </a:lnTo>
                  <a:lnTo>
                    <a:pt x="61" y="680"/>
                  </a:lnTo>
                  <a:lnTo>
                    <a:pt x="61" y="680"/>
                  </a:lnTo>
                  <a:lnTo>
                    <a:pt x="61" y="678"/>
                  </a:lnTo>
                  <a:lnTo>
                    <a:pt x="61" y="678"/>
                  </a:lnTo>
                  <a:lnTo>
                    <a:pt x="61" y="678"/>
                  </a:lnTo>
                  <a:lnTo>
                    <a:pt x="61" y="676"/>
                  </a:lnTo>
                  <a:lnTo>
                    <a:pt x="64" y="676"/>
                  </a:lnTo>
                  <a:lnTo>
                    <a:pt x="64" y="676"/>
                  </a:lnTo>
                  <a:lnTo>
                    <a:pt x="64" y="676"/>
                  </a:lnTo>
                  <a:lnTo>
                    <a:pt x="64" y="673"/>
                  </a:lnTo>
                  <a:lnTo>
                    <a:pt x="64" y="673"/>
                  </a:lnTo>
                  <a:lnTo>
                    <a:pt x="64" y="673"/>
                  </a:lnTo>
                  <a:lnTo>
                    <a:pt x="64" y="671"/>
                  </a:lnTo>
                  <a:lnTo>
                    <a:pt x="64" y="671"/>
                  </a:lnTo>
                  <a:lnTo>
                    <a:pt x="64" y="671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4" y="666"/>
                  </a:lnTo>
                  <a:lnTo>
                    <a:pt x="64" y="666"/>
                  </a:lnTo>
                  <a:lnTo>
                    <a:pt x="57" y="666"/>
                  </a:lnTo>
                  <a:lnTo>
                    <a:pt x="54" y="666"/>
                  </a:lnTo>
                  <a:lnTo>
                    <a:pt x="54" y="666"/>
                  </a:lnTo>
                  <a:lnTo>
                    <a:pt x="54" y="669"/>
                  </a:lnTo>
                  <a:lnTo>
                    <a:pt x="54" y="669"/>
                  </a:lnTo>
                  <a:lnTo>
                    <a:pt x="54" y="669"/>
                  </a:lnTo>
                  <a:lnTo>
                    <a:pt x="54" y="671"/>
                  </a:lnTo>
                  <a:lnTo>
                    <a:pt x="54" y="671"/>
                  </a:lnTo>
                  <a:lnTo>
                    <a:pt x="54" y="671"/>
                  </a:lnTo>
                  <a:lnTo>
                    <a:pt x="54" y="673"/>
                  </a:lnTo>
                  <a:lnTo>
                    <a:pt x="54" y="673"/>
                  </a:lnTo>
                  <a:lnTo>
                    <a:pt x="54" y="673"/>
                  </a:lnTo>
                  <a:lnTo>
                    <a:pt x="54" y="676"/>
                  </a:lnTo>
                  <a:lnTo>
                    <a:pt x="54" y="676"/>
                  </a:lnTo>
                  <a:lnTo>
                    <a:pt x="54" y="676"/>
                  </a:lnTo>
                  <a:lnTo>
                    <a:pt x="54" y="678"/>
                  </a:lnTo>
                  <a:lnTo>
                    <a:pt x="54" y="678"/>
                  </a:lnTo>
                  <a:lnTo>
                    <a:pt x="54" y="678"/>
                  </a:lnTo>
                  <a:lnTo>
                    <a:pt x="54" y="680"/>
                  </a:lnTo>
                  <a:lnTo>
                    <a:pt x="54" y="680"/>
                  </a:lnTo>
                  <a:lnTo>
                    <a:pt x="54" y="680"/>
                  </a:lnTo>
                  <a:lnTo>
                    <a:pt x="54" y="683"/>
                  </a:lnTo>
                  <a:lnTo>
                    <a:pt x="61" y="683"/>
                  </a:lnTo>
                  <a:lnTo>
                    <a:pt x="61" y="683"/>
                  </a:lnTo>
                  <a:close/>
                  <a:moveTo>
                    <a:pt x="64" y="659"/>
                  </a:moveTo>
                  <a:lnTo>
                    <a:pt x="64" y="659"/>
                  </a:lnTo>
                  <a:lnTo>
                    <a:pt x="64" y="657"/>
                  </a:lnTo>
                  <a:lnTo>
                    <a:pt x="66" y="657"/>
                  </a:lnTo>
                  <a:lnTo>
                    <a:pt x="66" y="657"/>
                  </a:lnTo>
                  <a:lnTo>
                    <a:pt x="66" y="654"/>
                  </a:lnTo>
                  <a:lnTo>
                    <a:pt x="66" y="654"/>
                  </a:lnTo>
                  <a:lnTo>
                    <a:pt x="66" y="654"/>
                  </a:lnTo>
                  <a:lnTo>
                    <a:pt x="66" y="654"/>
                  </a:lnTo>
                  <a:lnTo>
                    <a:pt x="66" y="652"/>
                  </a:lnTo>
                  <a:lnTo>
                    <a:pt x="66" y="652"/>
                  </a:lnTo>
                  <a:lnTo>
                    <a:pt x="66" y="652"/>
                  </a:lnTo>
                  <a:lnTo>
                    <a:pt x="66" y="650"/>
                  </a:lnTo>
                  <a:lnTo>
                    <a:pt x="66" y="650"/>
                  </a:lnTo>
                  <a:lnTo>
                    <a:pt x="66" y="650"/>
                  </a:lnTo>
                  <a:lnTo>
                    <a:pt x="66" y="647"/>
                  </a:lnTo>
                  <a:lnTo>
                    <a:pt x="69" y="647"/>
                  </a:lnTo>
                  <a:lnTo>
                    <a:pt x="69" y="647"/>
                  </a:lnTo>
                  <a:lnTo>
                    <a:pt x="69" y="645"/>
                  </a:lnTo>
                  <a:lnTo>
                    <a:pt x="69" y="645"/>
                  </a:lnTo>
                  <a:lnTo>
                    <a:pt x="69" y="645"/>
                  </a:lnTo>
                  <a:lnTo>
                    <a:pt x="69" y="645"/>
                  </a:lnTo>
                  <a:lnTo>
                    <a:pt x="61" y="643"/>
                  </a:lnTo>
                  <a:lnTo>
                    <a:pt x="61" y="643"/>
                  </a:lnTo>
                  <a:lnTo>
                    <a:pt x="61" y="643"/>
                  </a:lnTo>
                  <a:lnTo>
                    <a:pt x="59" y="643"/>
                  </a:lnTo>
                  <a:lnTo>
                    <a:pt x="59" y="645"/>
                  </a:lnTo>
                  <a:lnTo>
                    <a:pt x="59" y="645"/>
                  </a:lnTo>
                  <a:lnTo>
                    <a:pt x="59" y="645"/>
                  </a:lnTo>
                  <a:lnTo>
                    <a:pt x="59" y="647"/>
                  </a:lnTo>
                  <a:lnTo>
                    <a:pt x="59" y="647"/>
                  </a:lnTo>
                  <a:lnTo>
                    <a:pt x="59" y="647"/>
                  </a:lnTo>
                  <a:lnTo>
                    <a:pt x="59" y="650"/>
                  </a:lnTo>
                  <a:lnTo>
                    <a:pt x="59" y="650"/>
                  </a:lnTo>
                  <a:lnTo>
                    <a:pt x="59" y="650"/>
                  </a:lnTo>
                  <a:lnTo>
                    <a:pt x="59" y="652"/>
                  </a:lnTo>
                  <a:lnTo>
                    <a:pt x="57" y="652"/>
                  </a:lnTo>
                  <a:lnTo>
                    <a:pt x="57" y="652"/>
                  </a:lnTo>
                  <a:lnTo>
                    <a:pt x="57" y="654"/>
                  </a:lnTo>
                  <a:lnTo>
                    <a:pt x="57" y="654"/>
                  </a:lnTo>
                  <a:lnTo>
                    <a:pt x="57" y="654"/>
                  </a:lnTo>
                  <a:lnTo>
                    <a:pt x="57" y="657"/>
                  </a:lnTo>
                  <a:lnTo>
                    <a:pt x="57" y="657"/>
                  </a:lnTo>
                  <a:lnTo>
                    <a:pt x="57" y="657"/>
                  </a:lnTo>
                  <a:lnTo>
                    <a:pt x="64" y="659"/>
                  </a:lnTo>
                  <a:lnTo>
                    <a:pt x="64" y="659"/>
                  </a:lnTo>
                  <a:close/>
                  <a:moveTo>
                    <a:pt x="71" y="635"/>
                  </a:moveTo>
                  <a:lnTo>
                    <a:pt x="71" y="635"/>
                  </a:lnTo>
                  <a:lnTo>
                    <a:pt x="71" y="635"/>
                  </a:lnTo>
                  <a:lnTo>
                    <a:pt x="71" y="635"/>
                  </a:lnTo>
                  <a:lnTo>
                    <a:pt x="71" y="633"/>
                  </a:lnTo>
                  <a:lnTo>
                    <a:pt x="73" y="633"/>
                  </a:lnTo>
                  <a:lnTo>
                    <a:pt x="73" y="633"/>
                  </a:lnTo>
                  <a:lnTo>
                    <a:pt x="73" y="633"/>
                  </a:lnTo>
                  <a:lnTo>
                    <a:pt x="73" y="631"/>
                  </a:lnTo>
                  <a:lnTo>
                    <a:pt x="73" y="631"/>
                  </a:lnTo>
                  <a:lnTo>
                    <a:pt x="73" y="631"/>
                  </a:lnTo>
                  <a:lnTo>
                    <a:pt x="73" y="628"/>
                  </a:lnTo>
                  <a:lnTo>
                    <a:pt x="76" y="628"/>
                  </a:lnTo>
                  <a:lnTo>
                    <a:pt x="76" y="628"/>
                  </a:lnTo>
                  <a:lnTo>
                    <a:pt x="76" y="626"/>
                  </a:lnTo>
                  <a:lnTo>
                    <a:pt x="76" y="626"/>
                  </a:lnTo>
                  <a:lnTo>
                    <a:pt x="76" y="626"/>
                  </a:lnTo>
                  <a:lnTo>
                    <a:pt x="76" y="624"/>
                  </a:lnTo>
                  <a:lnTo>
                    <a:pt x="76" y="624"/>
                  </a:lnTo>
                  <a:lnTo>
                    <a:pt x="78" y="624"/>
                  </a:lnTo>
                  <a:lnTo>
                    <a:pt x="78" y="624"/>
                  </a:lnTo>
                  <a:lnTo>
                    <a:pt x="78" y="621"/>
                  </a:lnTo>
                  <a:lnTo>
                    <a:pt x="71" y="619"/>
                  </a:lnTo>
                  <a:lnTo>
                    <a:pt x="71" y="619"/>
                  </a:lnTo>
                  <a:lnTo>
                    <a:pt x="71" y="619"/>
                  </a:lnTo>
                  <a:lnTo>
                    <a:pt x="69" y="621"/>
                  </a:lnTo>
                  <a:lnTo>
                    <a:pt x="69" y="621"/>
                  </a:lnTo>
                  <a:lnTo>
                    <a:pt x="69" y="621"/>
                  </a:lnTo>
                  <a:lnTo>
                    <a:pt x="69" y="624"/>
                  </a:lnTo>
                  <a:lnTo>
                    <a:pt x="69" y="624"/>
                  </a:lnTo>
                  <a:lnTo>
                    <a:pt x="69" y="624"/>
                  </a:lnTo>
                  <a:lnTo>
                    <a:pt x="66" y="626"/>
                  </a:lnTo>
                  <a:lnTo>
                    <a:pt x="66" y="626"/>
                  </a:lnTo>
                  <a:lnTo>
                    <a:pt x="66" y="626"/>
                  </a:lnTo>
                  <a:lnTo>
                    <a:pt x="66" y="628"/>
                  </a:lnTo>
                  <a:lnTo>
                    <a:pt x="66" y="628"/>
                  </a:lnTo>
                  <a:lnTo>
                    <a:pt x="66" y="628"/>
                  </a:lnTo>
                  <a:lnTo>
                    <a:pt x="66" y="631"/>
                  </a:lnTo>
                  <a:lnTo>
                    <a:pt x="64" y="631"/>
                  </a:lnTo>
                  <a:lnTo>
                    <a:pt x="64" y="631"/>
                  </a:lnTo>
                  <a:lnTo>
                    <a:pt x="64" y="633"/>
                  </a:lnTo>
                  <a:lnTo>
                    <a:pt x="64" y="633"/>
                  </a:lnTo>
                  <a:lnTo>
                    <a:pt x="64" y="633"/>
                  </a:lnTo>
                  <a:lnTo>
                    <a:pt x="64" y="633"/>
                  </a:lnTo>
                  <a:lnTo>
                    <a:pt x="71" y="635"/>
                  </a:lnTo>
                  <a:lnTo>
                    <a:pt x="71" y="635"/>
                  </a:lnTo>
                  <a:close/>
                  <a:moveTo>
                    <a:pt x="80" y="616"/>
                  </a:moveTo>
                  <a:lnTo>
                    <a:pt x="80" y="614"/>
                  </a:lnTo>
                  <a:lnTo>
                    <a:pt x="83" y="614"/>
                  </a:lnTo>
                  <a:lnTo>
                    <a:pt x="83" y="614"/>
                  </a:lnTo>
                  <a:lnTo>
                    <a:pt x="83" y="614"/>
                  </a:lnTo>
                  <a:lnTo>
                    <a:pt x="83" y="612"/>
                  </a:lnTo>
                  <a:lnTo>
                    <a:pt x="83" y="612"/>
                  </a:lnTo>
                  <a:lnTo>
                    <a:pt x="85" y="612"/>
                  </a:lnTo>
                  <a:lnTo>
                    <a:pt x="85" y="609"/>
                  </a:lnTo>
                  <a:lnTo>
                    <a:pt x="85" y="609"/>
                  </a:lnTo>
                  <a:lnTo>
                    <a:pt x="85" y="609"/>
                  </a:lnTo>
                  <a:lnTo>
                    <a:pt x="85" y="607"/>
                  </a:lnTo>
                  <a:lnTo>
                    <a:pt x="87" y="607"/>
                  </a:lnTo>
                  <a:lnTo>
                    <a:pt x="87" y="607"/>
                  </a:lnTo>
                  <a:lnTo>
                    <a:pt x="87" y="605"/>
                  </a:lnTo>
                  <a:lnTo>
                    <a:pt x="87" y="605"/>
                  </a:lnTo>
                  <a:lnTo>
                    <a:pt x="87" y="605"/>
                  </a:lnTo>
                  <a:lnTo>
                    <a:pt x="90" y="605"/>
                  </a:lnTo>
                  <a:lnTo>
                    <a:pt x="90" y="602"/>
                  </a:lnTo>
                  <a:lnTo>
                    <a:pt x="90" y="602"/>
                  </a:lnTo>
                  <a:lnTo>
                    <a:pt x="83" y="597"/>
                  </a:lnTo>
                  <a:lnTo>
                    <a:pt x="83" y="597"/>
                  </a:lnTo>
                  <a:lnTo>
                    <a:pt x="83" y="600"/>
                  </a:lnTo>
                  <a:lnTo>
                    <a:pt x="83" y="600"/>
                  </a:lnTo>
                  <a:lnTo>
                    <a:pt x="80" y="600"/>
                  </a:lnTo>
                  <a:lnTo>
                    <a:pt x="80" y="602"/>
                  </a:lnTo>
                  <a:lnTo>
                    <a:pt x="80" y="602"/>
                  </a:lnTo>
                  <a:lnTo>
                    <a:pt x="80" y="602"/>
                  </a:lnTo>
                  <a:lnTo>
                    <a:pt x="78" y="605"/>
                  </a:lnTo>
                  <a:lnTo>
                    <a:pt x="78" y="605"/>
                  </a:lnTo>
                  <a:lnTo>
                    <a:pt x="78" y="605"/>
                  </a:lnTo>
                  <a:lnTo>
                    <a:pt x="78" y="607"/>
                  </a:lnTo>
                  <a:lnTo>
                    <a:pt x="78" y="607"/>
                  </a:lnTo>
                  <a:lnTo>
                    <a:pt x="76" y="607"/>
                  </a:lnTo>
                  <a:lnTo>
                    <a:pt x="76" y="607"/>
                  </a:lnTo>
                  <a:lnTo>
                    <a:pt x="76" y="609"/>
                  </a:lnTo>
                  <a:lnTo>
                    <a:pt x="76" y="609"/>
                  </a:lnTo>
                  <a:lnTo>
                    <a:pt x="76" y="609"/>
                  </a:lnTo>
                  <a:lnTo>
                    <a:pt x="73" y="612"/>
                  </a:lnTo>
                  <a:lnTo>
                    <a:pt x="73" y="612"/>
                  </a:lnTo>
                  <a:lnTo>
                    <a:pt x="80" y="616"/>
                  </a:lnTo>
                  <a:lnTo>
                    <a:pt x="80" y="616"/>
                  </a:lnTo>
                  <a:close/>
                  <a:moveTo>
                    <a:pt x="95" y="595"/>
                  </a:moveTo>
                  <a:lnTo>
                    <a:pt x="95" y="595"/>
                  </a:lnTo>
                  <a:lnTo>
                    <a:pt x="95" y="595"/>
                  </a:lnTo>
                  <a:lnTo>
                    <a:pt x="97" y="593"/>
                  </a:lnTo>
                  <a:lnTo>
                    <a:pt x="97" y="593"/>
                  </a:lnTo>
                  <a:lnTo>
                    <a:pt x="97" y="593"/>
                  </a:lnTo>
                  <a:lnTo>
                    <a:pt x="97" y="593"/>
                  </a:lnTo>
                  <a:lnTo>
                    <a:pt x="99" y="590"/>
                  </a:lnTo>
                  <a:lnTo>
                    <a:pt x="99" y="590"/>
                  </a:lnTo>
                  <a:lnTo>
                    <a:pt x="99" y="590"/>
                  </a:lnTo>
                  <a:lnTo>
                    <a:pt x="99" y="588"/>
                  </a:lnTo>
                  <a:lnTo>
                    <a:pt x="102" y="588"/>
                  </a:lnTo>
                  <a:lnTo>
                    <a:pt x="102" y="588"/>
                  </a:lnTo>
                  <a:lnTo>
                    <a:pt x="102" y="586"/>
                  </a:lnTo>
                  <a:lnTo>
                    <a:pt x="102" y="586"/>
                  </a:lnTo>
                  <a:lnTo>
                    <a:pt x="104" y="586"/>
                  </a:lnTo>
                  <a:lnTo>
                    <a:pt x="104" y="583"/>
                  </a:lnTo>
                  <a:lnTo>
                    <a:pt x="104" y="583"/>
                  </a:lnTo>
                  <a:lnTo>
                    <a:pt x="99" y="578"/>
                  </a:lnTo>
                  <a:lnTo>
                    <a:pt x="97" y="578"/>
                  </a:lnTo>
                  <a:lnTo>
                    <a:pt x="97" y="581"/>
                  </a:lnTo>
                  <a:lnTo>
                    <a:pt x="97" y="581"/>
                  </a:lnTo>
                  <a:lnTo>
                    <a:pt x="97" y="581"/>
                  </a:lnTo>
                  <a:lnTo>
                    <a:pt x="95" y="583"/>
                  </a:lnTo>
                  <a:lnTo>
                    <a:pt x="95" y="583"/>
                  </a:lnTo>
                  <a:lnTo>
                    <a:pt x="95" y="583"/>
                  </a:lnTo>
                  <a:lnTo>
                    <a:pt x="92" y="586"/>
                  </a:lnTo>
                  <a:lnTo>
                    <a:pt x="92" y="586"/>
                  </a:lnTo>
                  <a:lnTo>
                    <a:pt x="92" y="586"/>
                  </a:lnTo>
                  <a:lnTo>
                    <a:pt x="92" y="586"/>
                  </a:lnTo>
                  <a:lnTo>
                    <a:pt x="90" y="588"/>
                  </a:lnTo>
                  <a:lnTo>
                    <a:pt x="90" y="588"/>
                  </a:lnTo>
                  <a:lnTo>
                    <a:pt x="90" y="588"/>
                  </a:lnTo>
                  <a:lnTo>
                    <a:pt x="90" y="590"/>
                  </a:lnTo>
                  <a:lnTo>
                    <a:pt x="87" y="590"/>
                  </a:lnTo>
                  <a:lnTo>
                    <a:pt x="87" y="590"/>
                  </a:lnTo>
                  <a:lnTo>
                    <a:pt x="95" y="595"/>
                  </a:lnTo>
                  <a:lnTo>
                    <a:pt x="95" y="595"/>
                  </a:lnTo>
                  <a:close/>
                  <a:moveTo>
                    <a:pt x="109" y="578"/>
                  </a:moveTo>
                  <a:lnTo>
                    <a:pt x="111" y="576"/>
                  </a:lnTo>
                  <a:lnTo>
                    <a:pt x="116" y="571"/>
                  </a:lnTo>
                  <a:lnTo>
                    <a:pt x="118" y="569"/>
                  </a:lnTo>
                  <a:lnTo>
                    <a:pt x="121" y="567"/>
                  </a:lnTo>
                  <a:lnTo>
                    <a:pt x="116" y="562"/>
                  </a:lnTo>
                  <a:lnTo>
                    <a:pt x="113" y="562"/>
                  </a:lnTo>
                  <a:lnTo>
                    <a:pt x="109" y="567"/>
                  </a:lnTo>
                  <a:lnTo>
                    <a:pt x="106" y="569"/>
                  </a:lnTo>
                  <a:lnTo>
                    <a:pt x="104" y="574"/>
                  </a:lnTo>
                  <a:lnTo>
                    <a:pt x="109" y="578"/>
                  </a:lnTo>
                  <a:lnTo>
                    <a:pt x="109" y="578"/>
                  </a:lnTo>
                  <a:close/>
                  <a:moveTo>
                    <a:pt x="125" y="562"/>
                  </a:moveTo>
                  <a:lnTo>
                    <a:pt x="130" y="557"/>
                  </a:lnTo>
                  <a:lnTo>
                    <a:pt x="132" y="555"/>
                  </a:lnTo>
                  <a:lnTo>
                    <a:pt x="137" y="552"/>
                  </a:lnTo>
                  <a:lnTo>
                    <a:pt x="137" y="550"/>
                  </a:lnTo>
                  <a:lnTo>
                    <a:pt x="132" y="545"/>
                  </a:lnTo>
                  <a:lnTo>
                    <a:pt x="132" y="545"/>
                  </a:lnTo>
                  <a:lnTo>
                    <a:pt x="128" y="550"/>
                  </a:lnTo>
                  <a:lnTo>
                    <a:pt x="123" y="552"/>
                  </a:lnTo>
                  <a:lnTo>
                    <a:pt x="121" y="555"/>
                  </a:lnTo>
                  <a:lnTo>
                    <a:pt x="125" y="562"/>
                  </a:lnTo>
                  <a:lnTo>
                    <a:pt x="125" y="562"/>
                  </a:lnTo>
                  <a:close/>
                  <a:moveTo>
                    <a:pt x="144" y="545"/>
                  </a:moveTo>
                  <a:lnTo>
                    <a:pt x="144" y="545"/>
                  </a:lnTo>
                  <a:lnTo>
                    <a:pt x="147" y="543"/>
                  </a:lnTo>
                  <a:lnTo>
                    <a:pt x="151" y="538"/>
                  </a:lnTo>
                  <a:lnTo>
                    <a:pt x="156" y="536"/>
                  </a:lnTo>
                  <a:lnTo>
                    <a:pt x="156" y="536"/>
                  </a:lnTo>
                  <a:lnTo>
                    <a:pt x="151" y="529"/>
                  </a:lnTo>
                  <a:lnTo>
                    <a:pt x="151" y="531"/>
                  </a:lnTo>
                  <a:lnTo>
                    <a:pt x="147" y="533"/>
                  </a:lnTo>
                  <a:lnTo>
                    <a:pt x="142" y="536"/>
                  </a:lnTo>
                  <a:lnTo>
                    <a:pt x="139" y="538"/>
                  </a:lnTo>
                  <a:lnTo>
                    <a:pt x="139" y="538"/>
                  </a:lnTo>
                  <a:lnTo>
                    <a:pt x="144" y="545"/>
                  </a:lnTo>
                  <a:lnTo>
                    <a:pt x="144" y="545"/>
                  </a:lnTo>
                  <a:close/>
                  <a:moveTo>
                    <a:pt x="163" y="531"/>
                  </a:moveTo>
                  <a:lnTo>
                    <a:pt x="163" y="531"/>
                  </a:lnTo>
                  <a:lnTo>
                    <a:pt x="168" y="529"/>
                  </a:lnTo>
                  <a:lnTo>
                    <a:pt x="170" y="524"/>
                  </a:lnTo>
                  <a:lnTo>
                    <a:pt x="175" y="522"/>
                  </a:lnTo>
                  <a:lnTo>
                    <a:pt x="175" y="522"/>
                  </a:lnTo>
                  <a:lnTo>
                    <a:pt x="170" y="514"/>
                  </a:lnTo>
                  <a:lnTo>
                    <a:pt x="170" y="514"/>
                  </a:lnTo>
                  <a:lnTo>
                    <a:pt x="165" y="519"/>
                  </a:lnTo>
                  <a:lnTo>
                    <a:pt x="163" y="522"/>
                  </a:lnTo>
                  <a:lnTo>
                    <a:pt x="158" y="524"/>
                  </a:lnTo>
                  <a:lnTo>
                    <a:pt x="158" y="524"/>
                  </a:lnTo>
                  <a:lnTo>
                    <a:pt x="163" y="531"/>
                  </a:lnTo>
                  <a:lnTo>
                    <a:pt x="163" y="531"/>
                  </a:lnTo>
                  <a:close/>
                  <a:moveTo>
                    <a:pt x="182" y="517"/>
                  </a:moveTo>
                  <a:lnTo>
                    <a:pt x="184" y="517"/>
                  </a:lnTo>
                  <a:lnTo>
                    <a:pt x="187" y="514"/>
                  </a:lnTo>
                  <a:lnTo>
                    <a:pt x="192" y="512"/>
                  </a:lnTo>
                  <a:lnTo>
                    <a:pt x="196" y="510"/>
                  </a:lnTo>
                  <a:lnTo>
                    <a:pt x="196" y="510"/>
                  </a:lnTo>
                  <a:lnTo>
                    <a:pt x="192" y="503"/>
                  </a:lnTo>
                  <a:lnTo>
                    <a:pt x="192" y="503"/>
                  </a:lnTo>
                  <a:lnTo>
                    <a:pt x="187" y="505"/>
                  </a:lnTo>
                  <a:lnTo>
                    <a:pt x="184" y="507"/>
                  </a:lnTo>
                  <a:lnTo>
                    <a:pt x="180" y="510"/>
                  </a:lnTo>
                  <a:lnTo>
                    <a:pt x="177" y="510"/>
                  </a:lnTo>
                  <a:lnTo>
                    <a:pt x="182" y="517"/>
                  </a:lnTo>
                  <a:lnTo>
                    <a:pt x="182" y="517"/>
                  </a:lnTo>
                  <a:close/>
                  <a:moveTo>
                    <a:pt x="203" y="505"/>
                  </a:moveTo>
                  <a:lnTo>
                    <a:pt x="203" y="505"/>
                  </a:lnTo>
                  <a:lnTo>
                    <a:pt x="208" y="503"/>
                  </a:lnTo>
                  <a:lnTo>
                    <a:pt x="213" y="500"/>
                  </a:lnTo>
                  <a:lnTo>
                    <a:pt x="218" y="498"/>
                  </a:lnTo>
                  <a:lnTo>
                    <a:pt x="213" y="491"/>
                  </a:lnTo>
                  <a:lnTo>
                    <a:pt x="210" y="493"/>
                  </a:lnTo>
                  <a:lnTo>
                    <a:pt x="206" y="495"/>
                  </a:lnTo>
                  <a:lnTo>
                    <a:pt x="201" y="498"/>
                  </a:lnTo>
                  <a:lnTo>
                    <a:pt x="199" y="498"/>
                  </a:lnTo>
                  <a:lnTo>
                    <a:pt x="203" y="505"/>
                  </a:lnTo>
                  <a:lnTo>
                    <a:pt x="203" y="505"/>
                  </a:lnTo>
                  <a:close/>
                  <a:moveTo>
                    <a:pt x="225" y="495"/>
                  </a:moveTo>
                  <a:lnTo>
                    <a:pt x="227" y="493"/>
                  </a:lnTo>
                  <a:lnTo>
                    <a:pt x="232" y="491"/>
                  </a:lnTo>
                  <a:lnTo>
                    <a:pt x="236" y="488"/>
                  </a:lnTo>
                  <a:lnTo>
                    <a:pt x="239" y="488"/>
                  </a:lnTo>
                  <a:lnTo>
                    <a:pt x="236" y="481"/>
                  </a:lnTo>
                  <a:lnTo>
                    <a:pt x="232" y="481"/>
                  </a:lnTo>
                  <a:lnTo>
                    <a:pt x="227" y="484"/>
                  </a:lnTo>
                  <a:lnTo>
                    <a:pt x="222" y="486"/>
                  </a:lnTo>
                  <a:lnTo>
                    <a:pt x="220" y="488"/>
                  </a:lnTo>
                  <a:lnTo>
                    <a:pt x="225" y="495"/>
                  </a:lnTo>
                  <a:lnTo>
                    <a:pt x="225" y="495"/>
                  </a:lnTo>
                  <a:close/>
                  <a:moveTo>
                    <a:pt x="246" y="484"/>
                  </a:moveTo>
                  <a:lnTo>
                    <a:pt x="248" y="484"/>
                  </a:lnTo>
                  <a:lnTo>
                    <a:pt x="253" y="481"/>
                  </a:lnTo>
                  <a:lnTo>
                    <a:pt x="258" y="479"/>
                  </a:lnTo>
                  <a:lnTo>
                    <a:pt x="260" y="479"/>
                  </a:lnTo>
                  <a:lnTo>
                    <a:pt x="258" y="472"/>
                  </a:lnTo>
                  <a:lnTo>
                    <a:pt x="255" y="472"/>
                  </a:lnTo>
                  <a:lnTo>
                    <a:pt x="251" y="474"/>
                  </a:lnTo>
                  <a:lnTo>
                    <a:pt x="246" y="476"/>
                  </a:lnTo>
                  <a:lnTo>
                    <a:pt x="244" y="476"/>
                  </a:lnTo>
                  <a:lnTo>
                    <a:pt x="246" y="484"/>
                  </a:lnTo>
                  <a:lnTo>
                    <a:pt x="246" y="484"/>
                  </a:lnTo>
                  <a:close/>
                  <a:moveTo>
                    <a:pt x="267" y="476"/>
                  </a:moveTo>
                  <a:lnTo>
                    <a:pt x="272" y="474"/>
                  </a:lnTo>
                  <a:lnTo>
                    <a:pt x="277" y="472"/>
                  </a:lnTo>
                  <a:lnTo>
                    <a:pt x="281" y="472"/>
                  </a:lnTo>
                  <a:lnTo>
                    <a:pt x="284" y="472"/>
                  </a:lnTo>
                  <a:lnTo>
                    <a:pt x="281" y="462"/>
                  </a:lnTo>
                  <a:lnTo>
                    <a:pt x="279" y="462"/>
                  </a:lnTo>
                  <a:lnTo>
                    <a:pt x="274" y="465"/>
                  </a:lnTo>
                  <a:lnTo>
                    <a:pt x="270" y="467"/>
                  </a:lnTo>
                  <a:lnTo>
                    <a:pt x="265" y="469"/>
                  </a:lnTo>
                  <a:lnTo>
                    <a:pt x="267" y="476"/>
                  </a:lnTo>
                  <a:lnTo>
                    <a:pt x="267" y="476"/>
                  </a:lnTo>
                  <a:close/>
                  <a:moveTo>
                    <a:pt x="291" y="467"/>
                  </a:moveTo>
                  <a:lnTo>
                    <a:pt x="293" y="467"/>
                  </a:lnTo>
                  <a:lnTo>
                    <a:pt x="298" y="467"/>
                  </a:lnTo>
                  <a:lnTo>
                    <a:pt x="303" y="465"/>
                  </a:lnTo>
                  <a:lnTo>
                    <a:pt x="305" y="462"/>
                  </a:lnTo>
                  <a:lnTo>
                    <a:pt x="305" y="455"/>
                  </a:lnTo>
                  <a:lnTo>
                    <a:pt x="300" y="457"/>
                  </a:lnTo>
                  <a:lnTo>
                    <a:pt x="296" y="457"/>
                  </a:lnTo>
                  <a:lnTo>
                    <a:pt x="288" y="460"/>
                  </a:lnTo>
                  <a:lnTo>
                    <a:pt x="288" y="460"/>
                  </a:lnTo>
                  <a:lnTo>
                    <a:pt x="291" y="467"/>
                  </a:lnTo>
                  <a:lnTo>
                    <a:pt x="291" y="467"/>
                  </a:lnTo>
                  <a:close/>
                  <a:moveTo>
                    <a:pt x="315" y="462"/>
                  </a:moveTo>
                  <a:lnTo>
                    <a:pt x="317" y="460"/>
                  </a:lnTo>
                  <a:lnTo>
                    <a:pt x="322" y="460"/>
                  </a:lnTo>
                  <a:lnTo>
                    <a:pt x="326" y="457"/>
                  </a:lnTo>
                  <a:lnTo>
                    <a:pt x="329" y="457"/>
                  </a:lnTo>
                  <a:lnTo>
                    <a:pt x="326" y="450"/>
                  </a:lnTo>
                  <a:lnTo>
                    <a:pt x="324" y="450"/>
                  </a:lnTo>
                  <a:lnTo>
                    <a:pt x="319" y="450"/>
                  </a:lnTo>
                  <a:lnTo>
                    <a:pt x="315" y="453"/>
                  </a:lnTo>
                  <a:lnTo>
                    <a:pt x="312" y="453"/>
                  </a:lnTo>
                  <a:lnTo>
                    <a:pt x="315" y="462"/>
                  </a:lnTo>
                  <a:lnTo>
                    <a:pt x="315" y="462"/>
                  </a:lnTo>
                  <a:close/>
                  <a:moveTo>
                    <a:pt x="338" y="455"/>
                  </a:moveTo>
                  <a:lnTo>
                    <a:pt x="338" y="455"/>
                  </a:lnTo>
                  <a:lnTo>
                    <a:pt x="343" y="453"/>
                  </a:lnTo>
                  <a:lnTo>
                    <a:pt x="348" y="453"/>
                  </a:lnTo>
                  <a:lnTo>
                    <a:pt x="352" y="450"/>
                  </a:lnTo>
                  <a:lnTo>
                    <a:pt x="352" y="450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45" y="446"/>
                  </a:lnTo>
                  <a:lnTo>
                    <a:pt x="341" y="446"/>
                  </a:lnTo>
                  <a:lnTo>
                    <a:pt x="336" y="448"/>
                  </a:lnTo>
                  <a:lnTo>
                    <a:pt x="336" y="448"/>
                  </a:lnTo>
                  <a:lnTo>
                    <a:pt x="338" y="455"/>
                  </a:lnTo>
                  <a:lnTo>
                    <a:pt x="338" y="455"/>
                  </a:lnTo>
                  <a:close/>
                  <a:moveTo>
                    <a:pt x="359" y="450"/>
                  </a:moveTo>
                  <a:lnTo>
                    <a:pt x="364" y="450"/>
                  </a:lnTo>
                  <a:lnTo>
                    <a:pt x="369" y="448"/>
                  </a:lnTo>
                  <a:lnTo>
                    <a:pt x="374" y="448"/>
                  </a:lnTo>
                  <a:lnTo>
                    <a:pt x="376" y="446"/>
                  </a:lnTo>
                  <a:lnTo>
                    <a:pt x="374" y="438"/>
                  </a:lnTo>
                  <a:lnTo>
                    <a:pt x="371" y="438"/>
                  </a:lnTo>
                  <a:lnTo>
                    <a:pt x="367" y="441"/>
                  </a:lnTo>
                  <a:lnTo>
                    <a:pt x="362" y="441"/>
                  </a:lnTo>
                  <a:lnTo>
                    <a:pt x="359" y="441"/>
                  </a:lnTo>
                  <a:lnTo>
                    <a:pt x="359" y="450"/>
                  </a:lnTo>
                  <a:lnTo>
                    <a:pt x="359" y="450"/>
                  </a:lnTo>
                  <a:close/>
                  <a:moveTo>
                    <a:pt x="383" y="446"/>
                  </a:moveTo>
                  <a:lnTo>
                    <a:pt x="383" y="446"/>
                  </a:lnTo>
                  <a:lnTo>
                    <a:pt x="390" y="443"/>
                  </a:lnTo>
                  <a:lnTo>
                    <a:pt x="395" y="443"/>
                  </a:lnTo>
                  <a:lnTo>
                    <a:pt x="400" y="443"/>
                  </a:lnTo>
                  <a:lnTo>
                    <a:pt x="400" y="434"/>
                  </a:lnTo>
                  <a:lnTo>
                    <a:pt x="393" y="436"/>
                  </a:lnTo>
                  <a:lnTo>
                    <a:pt x="388" y="436"/>
                  </a:lnTo>
                  <a:lnTo>
                    <a:pt x="383" y="436"/>
                  </a:lnTo>
                  <a:lnTo>
                    <a:pt x="383" y="436"/>
                  </a:lnTo>
                  <a:lnTo>
                    <a:pt x="383" y="446"/>
                  </a:lnTo>
                  <a:lnTo>
                    <a:pt x="383" y="446"/>
                  </a:lnTo>
                  <a:close/>
                  <a:moveTo>
                    <a:pt x="407" y="441"/>
                  </a:moveTo>
                  <a:lnTo>
                    <a:pt x="412" y="441"/>
                  </a:lnTo>
                  <a:lnTo>
                    <a:pt x="416" y="441"/>
                  </a:lnTo>
                  <a:lnTo>
                    <a:pt x="421" y="438"/>
                  </a:lnTo>
                  <a:lnTo>
                    <a:pt x="423" y="438"/>
                  </a:lnTo>
                  <a:lnTo>
                    <a:pt x="423" y="431"/>
                  </a:lnTo>
                  <a:lnTo>
                    <a:pt x="421" y="431"/>
                  </a:lnTo>
                  <a:lnTo>
                    <a:pt x="416" y="431"/>
                  </a:lnTo>
                  <a:lnTo>
                    <a:pt x="409" y="434"/>
                  </a:lnTo>
                  <a:lnTo>
                    <a:pt x="407" y="434"/>
                  </a:lnTo>
                  <a:lnTo>
                    <a:pt x="407" y="441"/>
                  </a:lnTo>
                  <a:lnTo>
                    <a:pt x="407" y="441"/>
                  </a:lnTo>
                  <a:close/>
                  <a:moveTo>
                    <a:pt x="430" y="438"/>
                  </a:moveTo>
                  <a:lnTo>
                    <a:pt x="433" y="438"/>
                  </a:lnTo>
                  <a:lnTo>
                    <a:pt x="438" y="436"/>
                  </a:lnTo>
                  <a:lnTo>
                    <a:pt x="445" y="436"/>
                  </a:lnTo>
                  <a:lnTo>
                    <a:pt x="447" y="436"/>
                  </a:lnTo>
                  <a:lnTo>
                    <a:pt x="447" y="427"/>
                  </a:lnTo>
                  <a:lnTo>
                    <a:pt x="442" y="429"/>
                  </a:lnTo>
                  <a:lnTo>
                    <a:pt x="438" y="429"/>
                  </a:lnTo>
                  <a:lnTo>
                    <a:pt x="430" y="429"/>
                  </a:lnTo>
                  <a:lnTo>
                    <a:pt x="430" y="429"/>
                  </a:lnTo>
                  <a:lnTo>
                    <a:pt x="430" y="438"/>
                  </a:lnTo>
                  <a:lnTo>
                    <a:pt x="430" y="438"/>
                  </a:lnTo>
                  <a:close/>
                  <a:moveTo>
                    <a:pt x="456" y="434"/>
                  </a:moveTo>
                  <a:lnTo>
                    <a:pt x="461" y="434"/>
                  </a:lnTo>
                  <a:lnTo>
                    <a:pt x="466" y="434"/>
                  </a:lnTo>
                  <a:lnTo>
                    <a:pt x="471" y="434"/>
                  </a:lnTo>
                  <a:lnTo>
                    <a:pt x="471" y="424"/>
                  </a:lnTo>
                  <a:lnTo>
                    <a:pt x="466" y="427"/>
                  </a:lnTo>
                  <a:lnTo>
                    <a:pt x="459" y="427"/>
                  </a:lnTo>
                  <a:lnTo>
                    <a:pt x="454" y="427"/>
                  </a:lnTo>
                  <a:lnTo>
                    <a:pt x="456" y="434"/>
                  </a:lnTo>
                  <a:lnTo>
                    <a:pt x="456" y="434"/>
                  </a:lnTo>
                  <a:close/>
                  <a:moveTo>
                    <a:pt x="480" y="431"/>
                  </a:moveTo>
                  <a:lnTo>
                    <a:pt x="482" y="431"/>
                  </a:lnTo>
                  <a:lnTo>
                    <a:pt x="487" y="431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4" y="422"/>
                  </a:lnTo>
                  <a:lnTo>
                    <a:pt x="492" y="422"/>
                  </a:lnTo>
                  <a:lnTo>
                    <a:pt x="487" y="424"/>
                  </a:lnTo>
                  <a:lnTo>
                    <a:pt x="482" y="424"/>
                  </a:lnTo>
                  <a:lnTo>
                    <a:pt x="478" y="424"/>
                  </a:lnTo>
                  <a:lnTo>
                    <a:pt x="480" y="431"/>
                  </a:lnTo>
                  <a:lnTo>
                    <a:pt x="480" y="431"/>
                  </a:lnTo>
                  <a:close/>
                  <a:moveTo>
                    <a:pt x="504" y="429"/>
                  </a:moveTo>
                  <a:lnTo>
                    <a:pt x="506" y="429"/>
                  </a:lnTo>
                  <a:lnTo>
                    <a:pt x="511" y="429"/>
                  </a:lnTo>
                  <a:lnTo>
                    <a:pt x="516" y="429"/>
                  </a:lnTo>
                  <a:lnTo>
                    <a:pt x="520" y="429"/>
                  </a:lnTo>
                  <a:lnTo>
                    <a:pt x="518" y="419"/>
                  </a:lnTo>
                  <a:lnTo>
                    <a:pt x="516" y="422"/>
                  </a:lnTo>
                  <a:lnTo>
                    <a:pt x="511" y="422"/>
                  </a:lnTo>
                  <a:lnTo>
                    <a:pt x="504" y="422"/>
                  </a:lnTo>
                  <a:lnTo>
                    <a:pt x="504" y="422"/>
                  </a:lnTo>
                  <a:lnTo>
                    <a:pt x="504" y="429"/>
                  </a:lnTo>
                  <a:lnTo>
                    <a:pt x="504" y="429"/>
                  </a:lnTo>
                  <a:close/>
                  <a:moveTo>
                    <a:pt x="527" y="429"/>
                  </a:moveTo>
                  <a:lnTo>
                    <a:pt x="527" y="429"/>
                  </a:lnTo>
                  <a:lnTo>
                    <a:pt x="535" y="427"/>
                  </a:lnTo>
                  <a:lnTo>
                    <a:pt x="539" y="427"/>
                  </a:lnTo>
                  <a:lnTo>
                    <a:pt x="544" y="427"/>
                  </a:lnTo>
                  <a:lnTo>
                    <a:pt x="544" y="419"/>
                  </a:lnTo>
                  <a:lnTo>
                    <a:pt x="539" y="419"/>
                  </a:lnTo>
                  <a:lnTo>
                    <a:pt x="532" y="419"/>
                  </a:lnTo>
                  <a:lnTo>
                    <a:pt x="527" y="419"/>
                  </a:lnTo>
                  <a:lnTo>
                    <a:pt x="527" y="419"/>
                  </a:lnTo>
                  <a:lnTo>
                    <a:pt x="527" y="429"/>
                  </a:lnTo>
                  <a:lnTo>
                    <a:pt x="527" y="429"/>
                  </a:lnTo>
                  <a:close/>
                  <a:moveTo>
                    <a:pt x="551" y="427"/>
                  </a:moveTo>
                  <a:lnTo>
                    <a:pt x="556" y="427"/>
                  </a:lnTo>
                  <a:lnTo>
                    <a:pt x="563" y="427"/>
                  </a:lnTo>
                  <a:lnTo>
                    <a:pt x="568" y="427"/>
                  </a:lnTo>
                  <a:lnTo>
                    <a:pt x="568" y="417"/>
                  </a:lnTo>
                  <a:lnTo>
                    <a:pt x="561" y="417"/>
                  </a:lnTo>
                  <a:lnTo>
                    <a:pt x="556" y="417"/>
                  </a:lnTo>
                  <a:lnTo>
                    <a:pt x="551" y="419"/>
                  </a:lnTo>
                  <a:lnTo>
                    <a:pt x="551" y="427"/>
                  </a:lnTo>
                  <a:lnTo>
                    <a:pt x="551" y="427"/>
                  </a:lnTo>
                  <a:close/>
                  <a:moveTo>
                    <a:pt x="575" y="424"/>
                  </a:moveTo>
                  <a:lnTo>
                    <a:pt x="579" y="424"/>
                  </a:lnTo>
                  <a:lnTo>
                    <a:pt x="584" y="424"/>
                  </a:lnTo>
                  <a:lnTo>
                    <a:pt x="591" y="424"/>
                  </a:lnTo>
                  <a:lnTo>
                    <a:pt x="591" y="424"/>
                  </a:lnTo>
                  <a:lnTo>
                    <a:pt x="591" y="417"/>
                  </a:lnTo>
                  <a:lnTo>
                    <a:pt x="591" y="417"/>
                  </a:lnTo>
                  <a:lnTo>
                    <a:pt x="584" y="417"/>
                  </a:lnTo>
                  <a:lnTo>
                    <a:pt x="579" y="417"/>
                  </a:lnTo>
                  <a:lnTo>
                    <a:pt x="575" y="417"/>
                  </a:lnTo>
                  <a:lnTo>
                    <a:pt x="575" y="424"/>
                  </a:lnTo>
                  <a:lnTo>
                    <a:pt x="575" y="424"/>
                  </a:lnTo>
                  <a:close/>
                  <a:moveTo>
                    <a:pt x="598" y="424"/>
                  </a:moveTo>
                  <a:lnTo>
                    <a:pt x="603" y="424"/>
                  </a:lnTo>
                  <a:lnTo>
                    <a:pt x="608" y="424"/>
                  </a:lnTo>
                  <a:lnTo>
                    <a:pt x="615" y="424"/>
                  </a:lnTo>
                  <a:lnTo>
                    <a:pt x="615" y="424"/>
                  </a:lnTo>
                  <a:lnTo>
                    <a:pt x="615" y="415"/>
                  </a:lnTo>
                  <a:lnTo>
                    <a:pt x="613" y="415"/>
                  </a:lnTo>
                  <a:lnTo>
                    <a:pt x="608" y="415"/>
                  </a:lnTo>
                  <a:lnTo>
                    <a:pt x="603" y="415"/>
                  </a:lnTo>
                  <a:lnTo>
                    <a:pt x="598" y="417"/>
                  </a:lnTo>
                  <a:lnTo>
                    <a:pt x="598" y="424"/>
                  </a:lnTo>
                  <a:lnTo>
                    <a:pt x="598" y="424"/>
                  </a:lnTo>
                  <a:close/>
                  <a:moveTo>
                    <a:pt x="624" y="422"/>
                  </a:moveTo>
                  <a:lnTo>
                    <a:pt x="624" y="422"/>
                  </a:lnTo>
                  <a:lnTo>
                    <a:pt x="631" y="422"/>
                  </a:lnTo>
                  <a:lnTo>
                    <a:pt x="636" y="422"/>
                  </a:lnTo>
                  <a:lnTo>
                    <a:pt x="639" y="422"/>
                  </a:lnTo>
                  <a:lnTo>
                    <a:pt x="639" y="415"/>
                  </a:lnTo>
                  <a:lnTo>
                    <a:pt x="636" y="415"/>
                  </a:lnTo>
                  <a:lnTo>
                    <a:pt x="631" y="415"/>
                  </a:lnTo>
                  <a:lnTo>
                    <a:pt x="624" y="415"/>
                  </a:lnTo>
                  <a:lnTo>
                    <a:pt x="624" y="415"/>
                  </a:lnTo>
                  <a:lnTo>
                    <a:pt x="624" y="422"/>
                  </a:lnTo>
                  <a:lnTo>
                    <a:pt x="624" y="422"/>
                  </a:lnTo>
                  <a:close/>
                  <a:moveTo>
                    <a:pt x="648" y="422"/>
                  </a:moveTo>
                  <a:lnTo>
                    <a:pt x="648" y="422"/>
                  </a:lnTo>
                  <a:lnTo>
                    <a:pt x="655" y="422"/>
                  </a:lnTo>
                  <a:lnTo>
                    <a:pt x="660" y="422"/>
                  </a:lnTo>
                  <a:lnTo>
                    <a:pt x="665" y="422"/>
                  </a:lnTo>
                  <a:lnTo>
                    <a:pt x="665" y="415"/>
                  </a:lnTo>
                  <a:lnTo>
                    <a:pt x="660" y="415"/>
                  </a:lnTo>
                  <a:lnTo>
                    <a:pt x="655" y="415"/>
                  </a:lnTo>
                  <a:lnTo>
                    <a:pt x="648" y="415"/>
                  </a:lnTo>
                  <a:lnTo>
                    <a:pt x="648" y="415"/>
                  </a:lnTo>
                  <a:lnTo>
                    <a:pt x="648" y="422"/>
                  </a:lnTo>
                  <a:lnTo>
                    <a:pt x="648" y="422"/>
                  </a:lnTo>
                  <a:close/>
                  <a:moveTo>
                    <a:pt x="672" y="422"/>
                  </a:moveTo>
                  <a:lnTo>
                    <a:pt x="672" y="422"/>
                  </a:lnTo>
                  <a:lnTo>
                    <a:pt x="679" y="422"/>
                  </a:lnTo>
                  <a:lnTo>
                    <a:pt x="684" y="422"/>
                  </a:lnTo>
                  <a:lnTo>
                    <a:pt x="688" y="422"/>
                  </a:lnTo>
                  <a:lnTo>
                    <a:pt x="688" y="412"/>
                  </a:lnTo>
                  <a:lnTo>
                    <a:pt x="684" y="412"/>
                  </a:lnTo>
                  <a:lnTo>
                    <a:pt x="676" y="412"/>
                  </a:lnTo>
                  <a:lnTo>
                    <a:pt x="672" y="412"/>
                  </a:lnTo>
                  <a:lnTo>
                    <a:pt x="672" y="412"/>
                  </a:lnTo>
                  <a:lnTo>
                    <a:pt x="672" y="422"/>
                  </a:lnTo>
                  <a:lnTo>
                    <a:pt x="672" y="422"/>
                  </a:lnTo>
                  <a:close/>
                  <a:moveTo>
                    <a:pt x="695" y="422"/>
                  </a:moveTo>
                  <a:lnTo>
                    <a:pt x="700" y="422"/>
                  </a:lnTo>
                  <a:lnTo>
                    <a:pt x="707" y="419"/>
                  </a:lnTo>
                  <a:lnTo>
                    <a:pt x="712" y="419"/>
                  </a:lnTo>
                  <a:lnTo>
                    <a:pt x="712" y="412"/>
                  </a:lnTo>
                  <a:lnTo>
                    <a:pt x="707" y="412"/>
                  </a:lnTo>
                  <a:lnTo>
                    <a:pt x="700" y="412"/>
                  </a:lnTo>
                  <a:lnTo>
                    <a:pt x="695" y="412"/>
                  </a:lnTo>
                  <a:lnTo>
                    <a:pt x="695" y="422"/>
                  </a:lnTo>
                  <a:lnTo>
                    <a:pt x="695" y="422"/>
                  </a:lnTo>
                  <a:close/>
                  <a:moveTo>
                    <a:pt x="719" y="419"/>
                  </a:moveTo>
                  <a:lnTo>
                    <a:pt x="724" y="419"/>
                  </a:lnTo>
                  <a:lnTo>
                    <a:pt x="731" y="419"/>
                  </a:lnTo>
                  <a:lnTo>
                    <a:pt x="736" y="419"/>
                  </a:lnTo>
                  <a:lnTo>
                    <a:pt x="736" y="419"/>
                  </a:lnTo>
                  <a:lnTo>
                    <a:pt x="736" y="412"/>
                  </a:lnTo>
                  <a:lnTo>
                    <a:pt x="736" y="412"/>
                  </a:lnTo>
                  <a:lnTo>
                    <a:pt x="731" y="412"/>
                  </a:lnTo>
                  <a:lnTo>
                    <a:pt x="724" y="412"/>
                  </a:lnTo>
                  <a:lnTo>
                    <a:pt x="719" y="412"/>
                  </a:lnTo>
                  <a:lnTo>
                    <a:pt x="719" y="419"/>
                  </a:lnTo>
                  <a:lnTo>
                    <a:pt x="719" y="419"/>
                  </a:lnTo>
                  <a:close/>
                  <a:moveTo>
                    <a:pt x="745" y="419"/>
                  </a:moveTo>
                  <a:lnTo>
                    <a:pt x="747" y="419"/>
                  </a:lnTo>
                  <a:lnTo>
                    <a:pt x="752" y="419"/>
                  </a:lnTo>
                  <a:lnTo>
                    <a:pt x="759" y="419"/>
                  </a:lnTo>
                  <a:lnTo>
                    <a:pt x="759" y="419"/>
                  </a:lnTo>
                  <a:lnTo>
                    <a:pt x="759" y="410"/>
                  </a:lnTo>
                  <a:lnTo>
                    <a:pt x="759" y="410"/>
                  </a:lnTo>
                  <a:lnTo>
                    <a:pt x="752" y="412"/>
                  </a:lnTo>
                  <a:lnTo>
                    <a:pt x="747" y="412"/>
                  </a:lnTo>
                  <a:lnTo>
                    <a:pt x="745" y="412"/>
                  </a:lnTo>
                  <a:lnTo>
                    <a:pt x="745" y="419"/>
                  </a:lnTo>
                  <a:lnTo>
                    <a:pt x="745" y="419"/>
                  </a:lnTo>
                  <a:close/>
                  <a:moveTo>
                    <a:pt x="769" y="419"/>
                  </a:moveTo>
                  <a:lnTo>
                    <a:pt x="771" y="419"/>
                  </a:lnTo>
                  <a:lnTo>
                    <a:pt x="776" y="419"/>
                  </a:lnTo>
                  <a:lnTo>
                    <a:pt x="783" y="419"/>
                  </a:lnTo>
                  <a:lnTo>
                    <a:pt x="785" y="417"/>
                  </a:lnTo>
                  <a:lnTo>
                    <a:pt x="785" y="410"/>
                  </a:lnTo>
                  <a:lnTo>
                    <a:pt x="781" y="410"/>
                  </a:lnTo>
                  <a:lnTo>
                    <a:pt x="776" y="410"/>
                  </a:lnTo>
                  <a:lnTo>
                    <a:pt x="771" y="410"/>
                  </a:lnTo>
                  <a:lnTo>
                    <a:pt x="769" y="410"/>
                  </a:lnTo>
                  <a:lnTo>
                    <a:pt x="769" y="419"/>
                  </a:lnTo>
                  <a:lnTo>
                    <a:pt x="769" y="419"/>
                  </a:lnTo>
                  <a:close/>
                  <a:moveTo>
                    <a:pt x="792" y="417"/>
                  </a:moveTo>
                  <a:lnTo>
                    <a:pt x="792" y="417"/>
                  </a:lnTo>
                  <a:lnTo>
                    <a:pt x="799" y="417"/>
                  </a:lnTo>
                  <a:lnTo>
                    <a:pt x="804" y="417"/>
                  </a:lnTo>
                  <a:lnTo>
                    <a:pt x="809" y="417"/>
                  </a:lnTo>
                  <a:lnTo>
                    <a:pt x="809" y="410"/>
                  </a:lnTo>
                  <a:lnTo>
                    <a:pt x="804" y="410"/>
                  </a:lnTo>
                  <a:lnTo>
                    <a:pt x="799" y="410"/>
                  </a:lnTo>
                  <a:lnTo>
                    <a:pt x="792" y="410"/>
                  </a:lnTo>
                  <a:lnTo>
                    <a:pt x="792" y="410"/>
                  </a:lnTo>
                  <a:lnTo>
                    <a:pt x="792" y="417"/>
                  </a:lnTo>
                  <a:lnTo>
                    <a:pt x="792" y="417"/>
                  </a:lnTo>
                  <a:close/>
                  <a:moveTo>
                    <a:pt x="816" y="417"/>
                  </a:moveTo>
                  <a:lnTo>
                    <a:pt x="821" y="417"/>
                  </a:lnTo>
                  <a:lnTo>
                    <a:pt x="828" y="417"/>
                  </a:lnTo>
                  <a:lnTo>
                    <a:pt x="833" y="417"/>
                  </a:lnTo>
                  <a:lnTo>
                    <a:pt x="833" y="408"/>
                  </a:lnTo>
                  <a:lnTo>
                    <a:pt x="828" y="408"/>
                  </a:lnTo>
                  <a:lnTo>
                    <a:pt x="821" y="410"/>
                  </a:lnTo>
                  <a:lnTo>
                    <a:pt x="816" y="410"/>
                  </a:lnTo>
                  <a:lnTo>
                    <a:pt x="816" y="417"/>
                  </a:lnTo>
                  <a:lnTo>
                    <a:pt x="816" y="417"/>
                  </a:lnTo>
                  <a:close/>
                  <a:moveTo>
                    <a:pt x="840" y="415"/>
                  </a:moveTo>
                  <a:lnTo>
                    <a:pt x="844" y="415"/>
                  </a:lnTo>
                  <a:lnTo>
                    <a:pt x="849" y="415"/>
                  </a:lnTo>
                  <a:lnTo>
                    <a:pt x="856" y="415"/>
                  </a:lnTo>
                  <a:lnTo>
                    <a:pt x="856" y="415"/>
                  </a:lnTo>
                  <a:lnTo>
                    <a:pt x="856" y="408"/>
                  </a:lnTo>
                  <a:lnTo>
                    <a:pt x="854" y="408"/>
                  </a:lnTo>
                  <a:lnTo>
                    <a:pt x="849" y="408"/>
                  </a:lnTo>
                  <a:lnTo>
                    <a:pt x="844" y="408"/>
                  </a:lnTo>
                  <a:lnTo>
                    <a:pt x="840" y="408"/>
                  </a:lnTo>
                  <a:lnTo>
                    <a:pt x="840" y="415"/>
                  </a:lnTo>
                  <a:lnTo>
                    <a:pt x="840" y="415"/>
                  </a:lnTo>
                  <a:close/>
                  <a:moveTo>
                    <a:pt x="866" y="415"/>
                  </a:moveTo>
                  <a:lnTo>
                    <a:pt x="866" y="415"/>
                  </a:lnTo>
                  <a:lnTo>
                    <a:pt x="873" y="415"/>
                  </a:lnTo>
                  <a:lnTo>
                    <a:pt x="877" y="415"/>
                  </a:lnTo>
                  <a:lnTo>
                    <a:pt x="880" y="412"/>
                  </a:lnTo>
                  <a:lnTo>
                    <a:pt x="880" y="405"/>
                  </a:lnTo>
                  <a:lnTo>
                    <a:pt x="877" y="405"/>
                  </a:lnTo>
                  <a:lnTo>
                    <a:pt x="873" y="405"/>
                  </a:lnTo>
                  <a:lnTo>
                    <a:pt x="866" y="408"/>
                  </a:lnTo>
                  <a:lnTo>
                    <a:pt x="863" y="408"/>
                  </a:lnTo>
                  <a:lnTo>
                    <a:pt x="866" y="415"/>
                  </a:lnTo>
                  <a:lnTo>
                    <a:pt x="866" y="415"/>
                  </a:lnTo>
                  <a:close/>
                  <a:moveTo>
                    <a:pt x="889" y="412"/>
                  </a:moveTo>
                  <a:lnTo>
                    <a:pt x="894" y="412"/>
                  </a:lnTo>
                  <a:lnTo>
                    <a:pt x="899" y="412"/>
                  </a:lnTo>
                  <a:lnTo>
                    <a:pt x="906" y="412"/>
                  </a:lnTo>
                  <a:lnTo>
                    <a:pt x="904" y="403"/>
                  </a:lnTo>
                  <a:lnTo>
                    <a:pt x="899" y="405"/>
                  </a:lnTo>
                  <a:lnTo>
                    <a:pt x="894" y="405"/>
                  </a:lnTo>
                  <a:lnTo>
                    <a:pt x="889" y="405"/>
                  </a:lnTo>
                  <a:lnTo>
                    <a:pt x="889" y="412"/>
                  </a:lnTo>
                  <a:lnTo>
                    <a:pt x="889" y="412"/>
                  </a:lnTo>
                  <a:close/>
                  <a:moveTo>
                    <a:pt x="913" y="410"/>
                  </a:moveTo>
                  <a:lnTo>
                    <a:pt x="915" y="410"/>
                  </a:lnTo>
                  <a:lnTo>
                    <a:pt x="922" y="410"/>
                  </a:lnTo>
                  <a:lnTo>
                    <a:pt x="927" y="410"/>
                  </a:lnTo>
                  <a:lnTo>
                    <a:pt x="930" y="410"/>
                  </a:lnTo>
                  <a:lnTo>
                    <a:pt x="930" y="401"/>
                  </a:lnTo>
                  <a:lnTo>
                    <a:pt x="927" y="403"/>
                  </a:lnTo>
                  <a:lnTo>
                    <a:pt x="920" y="403"/>
                  </a:lnTo>
                  <a:lnTo>
                    <a:pt x="915" y="403"/>
                  </a:lnTo>
                  <a:lnTo>
                    <a:pt x="913" y="403"/>
                  </a:lnTo>
                  <a:lnTo>
                    <a:pt x="913" y="410"/>
                  </a:lnTo>
                  <a:lnTo>
                    <a:pt x="913" y="410"/>
                  </a:lnTo>
                  <a:close/>
                  <a:moveTo>
                    <a:pt x="937" y="408"/>
                  </a:moveTo>
                  <a:lnTo>
                    <a:pt x="937" y="408"/>
                  </a:lnTo>
                  <a:lnTo>
                    <a:pt x="944" y="408"/>
                  </a:lnTo>
                  <a:lnTo>
                    <a:pt x="948" y="408"/>
                  </a:lnTo>
                  <a:lnTo>
                    <a:pt x="953" y="408"/>
                  </a:lnTo>
                  <a:lnTo>
                    <a:pt x="953" y="398"/>
                  </a:lnTo>
                  <a:lnTo>
                    <a:pt x="948" y="401"/>
                  </a:lnTo>
                  <a:lnTo>
                    <a:pt x="941" y="401"/>
                  </a:lnTo>
                  <a:lnTo>
                    <a:pt x="937" y="401"/>
                  </a:lnTo>
                  <a:lnTo>
                    <a:pt x="937" y="401"/>
                  </a:lnTo>
                  <a:lnTo>
                    <a:pt x="937" y="408"/>
                  </a:lnTo>
                  <a:lnTo>
                    <a:pt x="937" y="408"/>
                  </a:lnTo>
                  <a:close/>
                  <a:moveTo>
                    <a:pt x="960" y="405"/>
                  </a:moveTo>
                  <a:lnTo>
                    <a:pt x="965" y="405"/>
                  </a:lnTo>
                  <a:lnTo>
                    <a:pt x="970" y="405"/>
                  </a:lnTo>
                  <a:lnTo>
                    <a:pt x="974" y="405"/>
                  </a:lnTo>
                  <a:lnTo>
                    <a:pt x="977" y="403"/>
                  </a:lnTo>
                  <a:lnTo>
                    <a:pt x="977" y="396"/>
                  </a:lnTo>
                  <a:lnTo>
                    <a:pt x="974" y="396"/>
                  </a:lnTo>
                  <a:lnTo>
                    <a:pt x="967" y="398"/>
                  </a:lnTo>
                  <a:lnTo>
                    <a:pt x="963" y="398"/>
                  </a:lnTo>
                  <a:lnTo>
                    <a:pt x="960" y="398"/>
                  </a:lnTo>
                  <a:lnTo>
                    <a:pt x="960" y="405"/>
                  </a:lnTo>
                  <a:lnTo>
                    <a:pt x="960" y="405"/>
                  </a:lnTo>
                  <a:close/>
                  <a:moveTo>
                    <a:pt x="986" y="403"/>
                  </a:moveTo>
                  <a:lnTo>
                    <a:pt x="991" y="403"/>
                  </a:lnTo>
                  <a:lnTo>
                    <a:pt x="996" y="401"/>
                  </a:lnTo>
                  <a:lnTo>
                    <a:pt x="1000" y="401"/>
                  </a:lnTo>
                  <a:lnTo>
                    <a:pt x="1000" y="401"/>
                  </a:lnTo>
                  <a:lnTo>
                    <a:pt x="1000" y="393"/>
                  </a:lnTo>
                  <a:lnTo>
                    <a:pt x="998" y="393"/>
                  </a:lnTo>
                  <a:lnTo>
                    <a:pt x="993" y="393"/>
                  </a:lnTo>
                  <a:lnTo>
                    <a:pt x="989" y="393"/>
                  </a:lnTo>
                  <a:lnTo>
                    <a:pt x="984" y="396"/>
                  </a:lnTo>
                  <a:lnTo>
                    <a:pt x="986" y="403"/>
                  </a:lnTo>
                  <a:lnTo>
                    <a:pt x="986" y="403"/>
                  </a:lnTo>
                  <a:close/>
                  <a:moveTo>
                    <a:pt x="1010" y="398"/>
                  </a:moveTo>
                  <a:lnTo>
                    <a:pt x="1010" y="398"/>
                  </a:lnTo>
                  <a:lnTo>
                    <a:pt x="1015" y="398"/>
                  </a:lnTo>
                  <a:lnTo>
                    <a:pt x="1022" y="396"/>
                  </a:lnTo>
                  <a:lnTo>
                    <a:pt x="1024" y="396"/>
                  </a:lnTo>
                  <a:lnTo>
                    <a:pt x="1024" y="389"/>
                  </a:lnTo>
                  <a:lnTo>
                    <a:pt x="1019" y="389"/>
                  </a:lnTo>
                  <a:lnTo>
                    <a:pt x="1015" y="389"/>
                  </a:lnTo>
                  <a:lnTo>
                    <a:pt x="1010" y="391"/>
                  </a:lnTo>
                  <a:lnTo>
                    <a:pt x="1008" y="391"/>
                  </a:lnTo>
                  <a:lnTo>
                    <a:pt x="1010" y="398"/>
                  </a:lnTo>
                  <a:lnTo>
                    <a:pt x="1010" y="398"/>
                  </a:lnTo>
                  <a:close/>
                  <a:moveTo>
                    <a:pt x="1034" y="393"/>
                  </a:moveTo>
                  <a:lnTo>
                    <a:pt x="1036" y="393"/>
                  </a:lnTo>
                  <a:lnTo>
                    <a:pt x="1041" y="393"/>
                  </a:lnTo>
                  <a:lnTo>
                    <a:pt x="1045" y="391"/>
                  </a:lnTo>
                  <a:lnTo>
                    <a:pt x="1048" y="391"/>
                  </a:lnTo>
                  <a:lnTo>
                    <a:pt x="1048" y="384"/>
                  </a:lnTo>
                  <a:lnTo>
                    <a:pt x="1043" y="384"/>
                  </a:lnTo>
                  <a:lnTo>
                    <a:pt x="1038" y="384"/>
                  </a:lnTo>
                  <a:lnTo>
                    <a:pt x="1034" y="386"/>
                  </a:lnTo>
                  <a:lnTo>
                    <a:pt x="1031" y="386"/>
                  </a:lnTo>
                  <a:lnTo>
                    <a:pt x="1034" y="393"/>
                  </a:lnTo>
                  <a:lnTo>
                    <a:pt x="1034" y="393"/>
                  </a:lnTo>
                  <a:close/>
                  <a:moveTo>
                    <a:pt x="1057" y="389"/>
                  </a:moveTo>
                  <a:lnTo>
                    <a:pt x="1060" y="389"/>
                  </a:lnTo>
                  <a:lnTo>
                    <a:pt x="1064" y="386"/>
                  </a:lnTo>
                  <a:lnTo>
                    <a:pt x="1069" y="386"/>
                  </a:lnTo>
                  <a:lnTo>
                    <a:pt x="1071" y="384"/>
                  </a:lnTo>
                  <a:lnTo>
                    <a:pt x="1071" y="377"/>
                  </a:lnTo>
                  <a:lnTo>
                    <a:pt x="1067" y="379"/>
                  </a:lnTo>
                  <a:lnTo>
                    <a:pt x="1062" y="379"/>
                  </a:lnTo>
                  <a:lnTo>
                    <a:pt x="1057" y="382"/>
                  </a:lnTo>
                  <a:lnTo>
                    <a:pt x="1055" y="382"/>
                  </a:lnTo>
                  <a:lnTo>
                    <a:pt x="1057" y="389"/>
                  </a:lnTo>
                  <a:lnTo>
                    <a:pt x="1057" y="389"/>
                  </a:lnTo>
                  <a:close/>
                  <a:moveTo>
                    <a:pt x="1081" y="382"/>
                  </a:moveTo>
                  <a:lnTo>
                    <a:pt x="1083" y="382"/>
                  </a:lnTo>
                  <a:lnTo>
                    <a:pt x="1088" y="379"/>
                  </a:lnTo>
                  <a:lnTo>
                    <a:pt x="1093" y="379"/>
                  </a:lnTo>
                  <a:lnTo>
                    <a:pt x="1095" y="379"/>
                  </a:lnTo>
                  <a:lnTo>
                    <a:pt x="1093" y="370"/>
                  </a:lnTo>
                  <a:lnTo>
                    <a:pt x="1090" y="372"/>
                  </a:lnTo>
                  <a:lnTo>
                    <a:pt x="1086" y="372"/>
                  </a:lnTo>
                  <a:lnTo>
                    <a:pt x="1081" y="374"/>
                  </a:lnTo>
                  <a:lnTo>
                    <a:pt x="1079" y="374"/>
                  </a:lnTo>
                  <a:lnTo>
                    <a:pt x="1081" y="382"/>
                  </a:lnTo>
                  <a:lnTo>
                    <a:pt x="1081" y="382"/>
                  </a:lnTo>
                  <a:close/>
                  <a:moveTo>
                    <a:pt x="1105" y="374"/>
                  </a:moveTo>
                  <a:lnTo>
                    <a:pt x="1107" y="374"/>
                  </a:lnTo>
                  <a:lnTo>
                    <a:pt x="1112" y="372"/>
                  </a:lnTo>
                  <a:lnTo>
                    <a:pt x="1116" y="372"/>
                  </a:lnTo>
                  <a:lnTo>
                    <a:pt x="1119" y="370"/>
                  </a:lnTo>
                  <a:lnTo>
                    <a:pt x="1116" y="363"/>
                  </a:lnTo>
                  <a:lnTo>
                    <a:pt x="1112" y="365"/>
                  </a:lnTo>
                  <a:lnTo>
                    <a:pt x="1109" y="365"/>
                  </a:lnTo>
                  <a:lnTo>
                    <a:pt x="1105" y="367"/>
                  </a:lnTo>
                  <a:lnTo>
                    <a:pt x="1100" y="367"/>
                  </a:lnTo>
                  <a:lnTo>
                    <a:pt x="1105" y="374"/>
                  </a:lnTo>
                  <a:lnTo>
                    <a:pt x="1105" y="374"/>
                  </a:lnTo>
                  <a:close/>
                  <a:moveTo>
                    <a:pt x="1126" y="367"/>
                  </a:moveTo>
                  <a:lnTo>
                    <a:pt x="1128" y="367"/>
                  </a:lnTo>
                  <a:lnTo>
                    <a:pt x="1133" y="365"/>
                  </a:lnTo>
                  <a:lnTo>
                    <a:pt x="1138" y="363"/>
                  </a:lnTo>
                  <a:lnTo>
                    <a:pt x="1142" y="360"/>
                  </a:lnTo>
                  <a:lnTo>
                    <a:pt x="1138" y="353"/>
                  </a:lnTo>
                  <a:lnTo>
                    <a:pt x="1133" y="355"/>
                  </a:lnTo>
                  <a:lnTo>
                    <a:pt x="1131" y="358"/>
                  </a:lnTo>
                  <a:lnTo>
                    <a:pt x="1126" y="358"/>
                  </a:lnTo>
                  <a:lnTo>
                    <a:pt x="1124" y="360"/>
                  </a:lnTo>
                  <a:lnTo>
                    <a:pt x="1126" y="367"/>
                  </a:lnTo>
                  <a:lnTo>
                    <a:pt x="1126" y="367"/>
                  </a:lnTo>
                  <a:close/>
                  <a:moveTo>
                    <a:pt x="1150" y="358"/>
                  </a:moveTo>
                  <a:lnTo>
                    <a:pt x="1150" y="358"/>
                  </a:lnTo>
                  <a:lnTo>
                    <a:pt x="1154" y="355"/>
                  </a:lnTo>
                  <a:lnTo>
                    <a:pt x="1159" y="353"/>
                  </a:lnTo>
                  <a:lnTo>
                    <a:pt x="1161" y="351"/>
                  </a:lnTo>
                  <a:lnTo>
                    <a:pt x="1164" y="351"/>
                  </a:lnTo>
                  <a:lnTo>
                    <a:pt x="1159" y="344"/>
                  </a:lnTo>
                  <a:lnTo>
                    <a:pt x="1159" y="344"/>
                  </a:lnTo>
                  <a:lnTo>
                    <a:pt x="1154" y="346"/>
                  </a:lnTo>
                  <a:lnTo>
                    <a:pt x="1150" y="348"/>
                  </a:lnTo>
                  <a:lnTo>
                    <a:pt x="1147" y="351"/>
                  </a:lnTo>
                  <a:lnTo>
                    <a:pt x="1145" y="351"/>
                  </a:lnTo>
                  <a:lnTo>
                    <a:pt x="1150" y="358"/>
                  </a:lnTo>
                  <a:lnTo>
                    <a:pt x="1150" y="358"/>
                  </a:lnTo>
                  <a:close/>
                  <a:moveTo>
                    <a:pt x="1171" y="346"/>
                  </a:moveTo>
                  <a:lnTo>
                    <a:pt x="1173" y="344"/>
                  </a:lnTo>
                  <a:lnTo>
                    <a:pt x="1178" y="341"/>
                  </a:lnTo>
                  <a:lnTo>
                    <a:pt x="1183" y="339"/>
                  </a:lnTo>
                  <a:lnTo>
                    <a:pt x="1185" y="339"/>
                  </a:lnTo>
                  <a:lnTo>
                    <a:pt x="1180" y="332"/>
                  </a:lnTo>
                  <a:lnTo>
                    <a:pt x="1178" y="334"/>
                  </a:lnTo>
                  <a:lnTo>
                    <a:pt x="1173" y="336"/>
                  </a:lnTo>
                  <a:lnTo>
                    <a:pt x="1171" y="336"/>
                  </a:lnTo>
                  <a:lnTo>
                    <a:pt x="1166" y="339"/>
                  </a:lnTo>
                  <a:lnTo>
                    <a:pt x="1171" y="346"/>
                  </a:lnTo>
                  <a:lnTo>
                    <a:pt x="1171" y="346"/>
                  </a:lnTo>
                  <a:close/>
                  <a:moveTo>
                    <a:pt x="1192" y="334"/>
                  </a:moveTo>
                  <a:lnTo>
                    <a:pt x="1192" y="332"/>
                  </a:lnTo>
                  <a:lnTo>
                    <a:pt x="1197" y="329"/>
                  </a:lnTo>
                  <a:lnTo>
                    <a:pt x="1202" y="327"/>
                  </a:lnTo>
                  <a:lnTo>
                    <a:pt x="1204" y="325"/>
                  </a:lnTo>
                  <a:lnTo>
                    <a:pt x="1204" y="325"/>
                  </a:lnTo>
                  <a:lnTo>
                    <a:pt x="1199" y="317"/>
                  </a:lnTo>
                  <a:lnTo>
                    <a:pt x="1199" y="320"/>
                  </a:lnTo>
                  <a:lnTo>
                    <a:pt x="1197" y="322"/>
                  </a:lnTo>
                  <a:lnTo>
                    <a:pt x="1192" y="325"/>
                  </a:lnTo>
                  <a:lnTo>
                    <a:pt x="1190" y="327"/>
                  </a:lnTo>
                  <a:lnTo>
                    <a:pt x="1187" y="327"/>
                  </a:lnTo>
                  <a:lnTo>
                    <a:pt x="1192" y="334"/>
                  </a:lnTo>
                  <a:lnTo>
                    <a:pt x="1192" y="334"/>
                  </a:lnTo>
                  <a:close/>
                  <a:moveTo>
                    <a:pt x="1211" y="320"/>
                  </a:moveTo>
                  <a:lnTo>
                    <a:pt x="1211" y="320"/>
                  </a:lnTo>
                  <a:lnTo>
                    <a:pt x="1216" y="317"/>
                  </a:lnTo>
                  <a:lnTo>
                    <a:pt x="1218" y="315"/>
                  </a:lnTo>
                  <a:lnTo>
                    <a:pt x="1223" y="313"/>
                  </a:lnTo>
                  <a:lnTo>
                    <a:pt x="1223" y="310"/>
                  </a:lnTo>
                  <a:lnTo>
                    <a:pt x="1218" y="303"/>
                  </a:lnTo>
                  <a:lnTo>
                    <a:pt x="1216" y="306"/>
                  </a:lnTo>
                  <a:lnTo>
                    <a:pt x="1213" y="308"/>
                  </a:lnTo>
                  <a:lnTo>
                    <a:pt x="1211" y="310"/>
                  </a:lnTo>
                  <a:lnTo>
                    <a:pt x="1206" y="313"/>
                  </a:lnTo>
                  <a:lnTo>
                    <a:pt x="1206" y="313"/>
                  </a:lnTo>
                  <a:lnTo>
                    <a:pt x="1211" y="320"/>
                  </a:lnTo>
                  <a:lnTo>
                    <a:pt x="1211" y="320"/>
                  </a:lnTo>
                  <a:close/>
                  <a:moveTo>
                    <a:pt x="1230" y="306"/>
                  </a:moveTo>
                  <a:lnTo>
                    <a:pt x="1232" y="303"/>
                  </a:lnTo>
                  <a:lnTo>
                    <a:pt x="1235" y="301"/>
                  </a:lnTo>
                  <a:lnTo>
                    <a:pt x="1237" y="296"/>
                  </a:lnTo>
                  <a:lnTo>
                    <a:pt x="1242" y="294"/>
                  </a:lnTo>
                  <a:lnTo>
                    <a:pt x="1242" y="294"/>
                  </a:lnTo>
                  <a:lnTo>
                    <a:pt x="1237" y="287"/>
                  </a:lnTo>
                  <a:lnTo>
                    <a:pt x="1235" y="289"/>
                  </a:lnTo>
                  <a:lnTo>
                    <a:pt x="1232" y="291"/>
                  </a:lnTo>
                  <a:lnTo>
                    <a:pt x="1230" y="294"/>
                  </a:lnTo>
                  <a:lnTo>
                    <a:pt x="1225" y="296"/>
                  </a:lnTo>
                  <a:lnTo>
                    <a:pt x="1225" y="298"/>
                  </a:lnTo>
                  <a:lnTo>
                    <a:pt x="1230" y="306"/>
                  </a:lnTo>
                  <a:lnTo>
                    <a:pt x="1230" y="306"/>
                  </a:lnTo>
                  <a:close/>
                  <a:moveTo>
                    <a:pt x="1247" y="287"/>
                  </a:moveTo>
                  <a:lnTo>
                    <a:pt x="1247" y="287"/>
                  </a:lnTo>
                  <a:lnTo>
                    <a:pt x="1251" y="284"/>
                  </a:lnTo>
                  <a:lnTo>
                    <a:pt x="1254" y="280"/>
                  </a:lnTo>
                  <a:lnTo>
                    <a:pt x="1256" y="277"/>
                  </a:lnTo>
                  <a:lnTo>
                    <a:pt x="1258" y="275"/>
                  </a:lnTo>
                  <a:lnTo>
                    <a:pt x="1251" y="270"/>
                  </a:lnTo>
                  <a:lnTo>
                    <a:pt x="1251" y="272"/>
                  </a:lnTo>
                  <a:lnTo>
                    <a:pt x="1247" y="275"/>
                  </a:lnTo>
                  <a:lnTo>
                    <a:pt x="1244" y="280"/>
                  </a:lnTo>
                  <a:lnTo>
                    <a:pt x="1242" y="282"/>
                  </a:lnTo>
                  <a:lnTo>
                    <a:pt x="1242" y="282"/>
                  </a:lnTo>
                  <a:lnTo>
                    <a:pt x="1247" y="287"/>
                  </a:lnTo>
                  <a:lnTo>
                    <a:pt x="1247" y="287"/>
                  </a:lnTo>
                  <a:close/>
                  <a:moveTo>
                    <a:pt x="1263" y="268"/>
                  </a:moveTo>
                  <a:lnTo>
                    <a:pt x="1265" y="265"/>
                  </a:lnTo>
                  <a:lnTo>
                    <a:pt x="1268" y="263"/>
                  </a:lnTo>
                  <a:lnTo>
                    <a:pt x="1270" y="258"/>
                  </a:lnTo>
                  <a:lnTo>
                    <a:pt x="1273" y="256"/>
                  </a:lnTo>
                  <a:lnTo>
                    <a:pt x="1265" y="251"/>
                  </a:lnTo>
                  <a:lnTo>
                    <a:pt x="1263" y="253"/>
                  </a:lnTo>
                  <a:lnTo>
                    <a:pt x="1261" y="258"/>
                  </a:lnTo>
                  <a:lnTo>
                    <a:pt x="1258" y="261"/>
                  </a:lnTo>
                  <a:lnTo>
                    <a:pt x="1256" y="263"/>
                  </a:lnTo>
                  <a:lnTo>
                    <a:pt x="1263" y="268"/>
                  </a:lnTo>
                  <a:lnTo>
                    <a:pt x="1263" y="268"/>
                  </a:lnTo>
                  <a:close/>
                  <a:moveTo>
                    <a:pt x="1277" y="249"/>
                  </a:moveTo>
                  <a:lnTo>
                    <a:pt x="1277" y="246"/>
                  </a:lnTo>
                  <a:lnTo>
                    <a:pt x="1280" y="244"/>
                  </a:lnTo>
                  <a:lnTo>
                    <a:pt x="1282" y="239"/>
                  </a:lnTo>
                  <a:lnTo>
                    <a:pt x="1284" y="234"/>
                  </a:lnTo>
                  <a:lnTo>
                    <a:pt x="1284" y="234"/>
                  </a:lnTo>
                  <a:lnTo>
                    <a:pt x="1277" y="232"/>
                  </a:lnTo>
                  <a:lnTo>
                    <a:pt x="1277" y="232"/>
                  </a:lnTo>
                  <a:lnTo>
                    <a:pt x="1275" y="234"/>
                  </a:lnTo>
                  <a:lnTo>
                    <a:pt x="1273" y="239"/>
                  </a:lnTo>
                  <a:lnTo>
                    <a:pt x="1270" y="244"/>
                  </a:lnTo>
                  <a:lnTo>
                    <a:pt x="1270" y="244"/>
                  </a:lnTo>
                  <a:lnTo>
                    <a:pt x="1277" y="249"/>
                  </a:lnTo>
                  <a:lnTo>
                    <a:pt x="1277" y="249"/>
                  </a:lnTo>
                  <a:close/>
                  <a:moveTo>
                    <a:pt x="1289" y="227"/>
                  </a:moveTo>
                  <a:lnTo>
                    <a:pt x="1289" y="227"/>
                  </a:lnTo>
                  <a:lnTo>
                    <a:pt x="1291" y="223"/>
                  </a:lnTo>
                  <a:lnTo>
                    <a:pt x="1294" y="218"/>
                  </a:lnTo>
                  <a:lnTo>
                    <a:pt x="1296" y="213"/>
                  </a:lnTo>
                  <a:lnTo>
                    <a:pt x="1296" y="213"/>
                  </a:lnTo>
                  <a:lnTo>
                    <a:pt x="1289" y="211"/>
                  </a:lnTo>
                  <a:lnTo>
                    <a:pt x="1289" y="211"/>
                  </a:lnTo>
                  <a:lnTo>
                    <a:pt x="1287" y="215"/>
                  </a:lnTo>
                  <a:lnTo>
                    <a:pt x="1284" y="220"/>
                  </a:lnTo>
                  <a:lnTo>
                    <a:pt x="1282" y="223"/>
                  </a:lnTo>
                  <a:lnTo>
                    <a:pt x="1282" y="225"/>
                  </a:lnTo>
                  <a:lnTo>
                    <a:pt x="1289" y="227"/>
                  </a:lnTo>
                  <a:lnTo>
                    <a:pt x="1289" y="227"/>
                  </a:lnTo>
                  <a:close/>
                  <a:moveTo>
                    <a:pt x="466" y="246"/>
                  </a:moveTo>
                  <a:lnTo>
                    <a:pt x="466" y="246"/>
                  </a:lnTo>
                  <a:lnTo>
                    <a:pt x="468" y="244"/>
                  </a:lnTo>
                  <a:lnTo>
                    <a:pt x="468" y="244"/>
                  </a:lnTo>
                  <a:lnTo>
                    <a:pt x="468" y="244"/>
                  </a:lnTo>
                  <a:lnTo>
                    <a:pt x="471" y="242"/>
                  </a:lnTo>
                  <a:lnTo>
                    <a:pt x="471" y="242"/>
                  </a:lnTo>
                  <a:lnTo>
                    <a:pt x="471" y="239"/>
                  </a:lnTo>
                  <a:lnTo>
                    <a:pt x="473" y="239"/>
                  </a:lnTo>
                  <a:lnTo>
                    <a:pt x="473" y="237"/>
                  </a:lnTo>
                  <a:lnTo>
                    <a:pt x="475" y="237"/>
                  </a:lnTo>
                  <a:lnTo>
                    <a:pt x="475" y="234"/>
                  </a:lnTo>
                  <a:lnTo>
                    <a:pt x="468" y="230"/>
                  </a:lnTo>
                  <a:lnTo>
                    <a:pt x="468" y="232"/>
                  </a:lnTo>
                  <a:lnTo>
                    <a:pt x="466" y="232"/>
                  </a:lnTo>
                  <a:lnTo>
                    <a:pt x="466" y="234"/>
                  </a:lnTo>
                  <a:lnTo>
                    <a:pt x="466" y="234"/>
                  </a:lnTo>
                  <a:lnTo>
                    <a:pt x="464" y="237"/>
                  </a:lnTo>
                  <a:lnTo>
                    <a:pt x="464" y="237"/>
                  </a:lnTo>
                  <a:lnTo>
                    <a:pt x="464" y="239"/>
                  </a:lnTo>
                  <a:lnTo>
                    <a:pt x="461" y="239"/>
                  </a:lnTo>
                  <a:lnTo>
                    <a:pt x="461" y="239"/>
                  </a:lnTo>
                  <a:lnTo>
                    <a:pt x="459" y="242"/>
                  </a:lnTo>
                  <a:lnTo>
                    <a:pt x="459" y="242"/>
                  </a:lnTo>
                  <a:lnTo>
                    <a:pt x="466" y="246"/>
                  </a:lnTo>
                  <a:lnTo>
                    <a:pt x="466" y="246"/>
                  </a:lnTo>
                  <a:close/>
                  <a:moveTo>
                    <a:pt x="78" y="818"/>
                  </a:moveTo>
                  <a:lnTo>
                    <a:pt x="78" y="818"/>
                  </a:lnTo>
                  <a:lnTo>
                    <a:pt x="78" y="816"/>
                  </a:lnTo>
                  <a:lnTo>
                    <a:pt x="78" y="816"/>
                  </a:lnTo>
                  <a:lnTo>
                    <a:pt x="71" y="820"/>
                  </a:lnTo>
                  <a:lnTo>
                    <a:pt x="71" y="820"/>
                  </a:lnTo>
                  <a:lnTo>
                    <a:pt x="71" y="820"/>
                  </a:lnTo>
                  <a:lnTo>
                    <a:pt x="71" y="820"/>
                  </a:lnTo>
                  <a:lnTo>
                    <a:pt x="78" y="818"/>
                  </a:lnTo>
                  <a:lnTo>
                    <a:pt x="78" y="818"/>
                  </a:lnTo>
                  <a:close/>
                  <a:moveTo>
                    <a:pt x="73" y="809"/>
                  </a:moveTo>
                  <a:lnTo>
                    <a:pt x="73" y="809"/>
                  </a:lnTo>
                  <a:lnTo>
                    <a:pt x="73" y="809"/>
                  </a:lnTo>
                  <a:lnTo>
                    <a:pt x="73" y="809"/>
                  </a:lnTo>
                  <a:lnTo>
                    <a:pt x="73" y="806"/>
                  </a:lnTo>
                  <a:lnTo>
                    <a:pt x="71" y="806"/>
                  </a:lnTo>
                  <a:lnTo>
                    <a:pt x="71" y="806"/>
                  </a:lnTo>
                  <a:lnTo>
                    <a:pt x="71" y="804"/>
                  </a:lnTo>
                  <a:lnTo>
                    <a:pt x="71" y="804"/>
                  </a:lnTo>
                  <a:lnTo>
                    <a:pt x="71" y="804"/>
                  </a:lnTo>
                  <a:lnTo>
                    <a:pt x="71" y="804"/>
                  </a:lnTo>
                  <a:lnTo>
                    <a:pt x="71" y="801"/>
                  </a:lnTo>
                  <a:lnTo>
                    <a:pt x="69" y="801"/>
                  </a:lnTo>
                  <a:lnTo>
                    <a:pt x="69" y="801"/>
                  </a:lnTo>
                  <a:lnTo>
                    <a:pt x="69" y="801"/>
                  </a:lnTo>
                  <a:lnTo>
                    <a:pt x="69" y="799"/>
                  </a:lnTo>
                  <a:lnTo>
                    <a:pt x="69" y="799"/>
                  </a:lnTo>
                  <a:lnTo>
                    <a:pt x="69" y="799"/>
                  </a:lnTo>
                  <a:lnTo>
                    <a:pt x="69" y="797"/>
                  </a:lnTo>
                  <a:lnTo>
                    <a:pt x="69" y="797"/>
                  </a:lnTo>
                  <a:lnTo>
                    <a:pt x="66" y="797"/>
                  </a:lnTo>
                  <a:lnTo>
                    <a:pt x="66" y="797"/>
                  </a:lnTo>
                  <a:lnTo>
                    <a:pt x="66" y="794"/>
                  </a:lnTo>
                  <a:lnTo>
                    <a:pt x="66" y="794"/>
                  </a:lnTo>
                  <a:lnTo>
                    <a:pt x="59" y="799"/>
                  </a:lnTo>
                  <a:lnTo>
                    <a:pt x="59" y="799"/>
                  </a:lnTo>
                  <a:lnTo>
                    <a:pt x="59" y="799"/>
                  </a:lnTo>
                  <a:lnTo>
                    <a:pt x="59" y="799"/>
                  </a:lnTo>
                  <a:lnTo>
                    <a:pt x="59" y="801"/>
                  </a:lnTo>
                  <a:lnTo>
                    <a:pt x="61" y="801"/>
                  </a:lnTo>
                  <a:lnTo>
                    <a:pt x="61" y="801"/>
                  </a:lnTo>
                  <a:lnTo>
                    <a:pt x="61" y="801"/>
                  </a:lnTo>
                  <a:lnTo>
                    <a:pt x="61" y="804"/>
                  </a:lnTo>
                  <a:lnTo>
                    <a:pt x="61" y="804"/>
                  </a:lnTo>
                  <a:lnTo>
                    <a:pt x="61" y="804"/>
                  </a:lnTo>
                  <a:lnTo>
                    <a:pt x="61" y="806"/>
                  </a:lnTo>
                  <a:lnTo>
                    <a:pt x="64" y="806"/>
                  </a:lnTo>
                  <a:lnTo>
                    <a:pt x="64" y="806"/>
                  </a:lnTo>
                  <a:lnTo>
                    <a:pt x="64" y="806"/>
                  </a:lnTo>
                  <a:lnTo>
                    <a:pt x="64" y="809"/>
                  </a:lnTo>
                  <a:lnTo>
                    <a:pt x="64" y="809"/>
                  </a:lnTo>
                  <a:lnTo>
                    <a:pt x="64" y="809"/>
                  </a:lnTo>
                  <a:lnTo>
                    <a:pt x="64" y="809"/>
                  </a:lnTo>
                  <a:lnTo>
                    <a:pt x="66" y="811"/>
                  </a:lnTo>
                  <a:lnTo>
                    <a:pt x="66" y="811"/>
                  </a:lnTo>
                  <a:lnTo>
                    <a:pt x="66" y="811"/>
                  </a:lnTo>
                  <a:lnTo>
                    <a:pt x="66" y="813"/>
                  </a:lnTo>
                  <a:lnTo>
                    <a:pt x="66" y="813"/>
                  </a:lnTo>
                  <a:lnTo>
                    <a:pt x="73" y="809"/>
                  </a:lnTo>
                  <a:lnTo>
                    <a:pt x="73" y="809"/>
                  </a:lnTo>
                  <a:close/>
                  <a:moveTo>
                    <a:pt x="64" y="787"/>
                  </a:moveTo>
                  <a:lnTo>
                    <a:pt x="64" y="787"/>
                  </a:lnTo>
                  <a:lnTo>
                    <a:pt x="64" y="787"/>
                  </a:lnTo>
                  <a:lnTo>
                    <a:pt x="61" y="785"/>
                  </a:lnTo>
                  <a:lnTo>
                    <a:pt x="61" y="785"/>
                  </a:lnTo>
                  <a:lnTo>
                    <a:pt x="61" y="785"/>
                  </a:lnTo>
                  <a:lnTo>
                    <a:pt x="61" y="785"/>
                  </a:lnTo>
                  <a:lnTo>
                    <a:pt x="61" y="782"/>
                  </a:lnTo>
                  <a:lnTo>
                    <a:pt x="61" y="782"/>
                  </a:lnTo>
                  <a:lnTo>
                    <a:pt x="61" y="782"/>
                  </a:lnTo>
                  <a:lnTo>
                    <a:pt x="61" y="780"/>
                  </a:lnTo>
                  <a:lnTo>
                    <a:pt x="59" y="780"/>
                  </a:lnTo>
                  <a:lnTo>
                    <a:pt x="59" y="780"/>
                  </a:lnTo>
                  <a:lnTo>
                    <a:pt x="59" y="778"/>
                  </a:lnTo>
                  <a:lnTo>
                    <a:pt x="59" y="778"/>
                  </a:lnTo>
                  <a:lnTo>
                    <a:pt x="59" y="778"/>
                  </a:lnTo>
                  <a:lnTo>
                    <a:pt x="59" y="775"/>
                  </a:lnTo>
                  <a:lnTo>
                    <a:pt x="59" y="775"/>
                  </a:lnTo>
                  <a:lnTo>
                    <a:pt x="57" y="775"/>
                  </a:lnTo>
                  <a:lnTo>
                    <a:pt x="57" y="775"/>
                  </a:lnTo>
                  <a:lnTo>
                    <a:pt x="57" y="773"/>
                  </a:lnTo>
                  <a:lnTo>
                    <a:pt x="57" y="773"/>
                  </a:lnTo>
                  <a:lnTo>
                    <a:pt x="50" y="775"/>
                  </a:lnTo>
                  <a:lnTo>
                    <a:pt x="50" y="775"/>
                  </a:lnTo>
                  <a:lnTo>
                    <a:pt x="50" y="778"/>
                  </a:lnTo>
                  <a:lnTo>
                    <a:pt x="50" y="778"/>
                  </a:lnTo>
                  <a:lnTo>
                    <a:pt x="50" y="778"/>
                  </a:lnTo>
                  <a:lnTo>
                    <a:pt x="52" y="780"/>
                  </a:lnTo>
                  <a:lnTo>
                    <a:pt x="52" y="780"/>
                  </a:lnTo>
                  <a:lnTo>
                    <a:pt x="52" y="780"/>
                  </a:lnTo>
                  <a:lnTo>
                    <a:pt x="52" y="782"/>
                  </a:lnTo>
                  <a:lnTo>
                    <a:pt x="52" y="782"/>
                  </a:lnTo>
                  <a:lnTo>
                    <a:pt x="52" y="782"/>
                  </a:lnTo>
                  <a:lnTo>
                    <a:pt x="52" y="785"/>
                  </a:lnTo>
                  <a:lnTo>
                    <a:pt x="54" y="785"/>
                  </a:lnTo>
                  <a:lnTo>
                    <a:pt x="54" y="785"/>
                  </a:lnTo>
                  <a:lnTo>
                    <a:pt x="54" y="787"/>
                  </a:lnTo>
                  <a:lnTo>
                    <a:pt x="54" y="787"/>
                  </a:lnTo>
                  <a:lnTo>
                    <a:pt x="54" y="787"/>
                  </a:lnTo>
                  <a:lnTo>
                    <a:pt x="54" y="787"/>
                  </a:lnTo>
                  <a:lnTo>
                    <a:pt x="54" y="790"/>
                  </a:lnTo>
                  <a:lnTo>
                    <a:pt x="54" y="790"/>
                  </a:lnTo>
                  <a:lnTo>
                    <a:pt x="57" y="790"/>
                  </a:lnTo>
                  <a:lnTo>
                    <a:pt x="57" y="792"/>
                  </a:lnTo>
                  <a:lnTo>
                    <a:pt x="64" y="787"/>
                  </a:lnTo>
                  <a:lnTo>
                    <a:pt x="64" y="787"/>
                  </a:lnTo>
                  <a:close/>
                  <a:moveTo>
                    <a:pt x="54" y="766"/>
                  </a:moveTo>
                  <a:lnTo>
                    <a:pt x="54" y="766"/>
                  </a:lnTo>
                  <a:lnTo>
                    <a:pt x="54" y="764"/>
                  </a:lnTo>
                  <a:lnTo>
                    <a:pt x="54" y="764"/>
                  </a:lnTo>
                  <a:lnTo>
                    <a:pt x="54" y="764"/>
                  </a:lnTo>
                  <a:lnTo>
                    <a:pt x="52" y="761"/>
                  </a:lnTo>
                  <a:lnTo>
                    <a:pt x="52" y="761"/>
                  </a:lnTo>
                  <a:lnTo>
                    <a:pt x="52" y="761"/>
                  </a:lnTo>
                  <a:lnTo>
                    <a:pt x="52" y="759"/>
                  </a:lnTo>
                  <a:lnTo>
                    <a:pt x="52" y="759"/>
                  </a:lnTo>
                  <a:lnTo>
                    <a:pt x="52" y="759"/>
                  </a:lnTo>
                  <a:lnTo>
                    <a:pt x="52" y="756"/>
                  </a:lnTo>
                  <a:lnTo>
                    <a:pt x="52" y="756"/>
                  </a:lnTo>
                  <a:lnTo>
                    <a:pt x="50" y="756"/>
                  </a:lnTo>
                  <a:lnTo>
                    <a:pt x="50" y="754"/>
                  </a:lnTo>
                  <a:lnTo>
                    <a:pt x="50" y="754"/>
                  </a:lnTo>
                  <a:lnTo>
                    <a:pt x="50" y="754"/>
                  </a:lnTo>
                  <a:lnTo>
                    <a:pt x="50" y="752"/>
                  </a:lnTo>
                  <a:lnTo>
                    <a:pt x="50" y="752"/>
                  </a:lnTo>
                  <a:lnTo>
                    <a:pt x="50" y="752"/>
                  </a:lnTo>
                  <a:lnTo>
                    <a:pt x="50" y="752"/>
                  </a:lnTo>
                  <a:lnTo>
                    <a:pt x="42" y="754"/>
                  </a:lnTo>
                  <a:lnTo>
                    <a:pt x="42" y="754"/>
                  </a:lnTo>
                  <a:lnTo>
                    <a:pt x="42" y="754"/>
                  </a:lnTo>
                  <a:lnTo>
                    <a:pt x="42" y="754"/>
                  </a:lnTo>
                  <a:lnTo>
                    <a:pt x="42" y="756"/>
                  </a:lnTo>
                  <a:lnTo>
                    <a:pt x="42" y="756"/>
                  </a:lnTo>
                  <a:lnTo>
                    <a:pt x="42" y="756"/>
                  </a:lnTo>
                  <a:lnTo>
                    <a:pt x="42" y="759"/>
                  </a:lnTo>
                  <a:lnTo>
                    <a:pt x="42" y="759"/>
                  </a:lnTo>
                  <a:lnTo>
                    <a:pt x="45" y="759"/>
                  </a:lnTo>
                  <a:lnTo>
                    <a:pt x="45" y="761"/>
                  </a:lnTo>
                  <a:lnTo>
                    <a:pt x="45" y="761"/>
                  </a:lnTo>
                  <a:lnTo>
                    <a:pt x="45" y="761"/>
                  </a:lnTo>
                  <a:lnTo>
                    <a:pt x="45" y="764"/>
                  </a:lnTo>
                  <a:lnTo>
                    <a:pt x="45" y="764"/>
                  </a:lnTo>
                  <a:lnTo>
                    <a:pt x="45" y="764"/>
                  </a:lnTo>
                  <a:lnTo>
                    <a:pt x="45" y="766"/>
                  </a:lnTo>
                  <a:lnTo>
                    <a:pt x="45" y="766"/>
                  </a:lnTo>
                  <a:lnTo>
                    <a:pt x="47" y="766"/>
                  </a:lnTo>
                  <a:lnTo>
                    <a:pt x="47" y="768"/>
                  </a:lnTo>
                  <a:lnTo>
                    <a:pt x="47" y="768"/>
                  </a:lnTo>
                  <a:lnTo>
                    <a:pt x="54" y="766"/>
                  </a:lnTo>
                  <a:lnTo>
                    <a:pt x="54" y="766"/>
                  </a:lnTo>
                  <a:close/>
                  <a:moveTo>
                    <a:pt x="47" y="742"/>
                  </a:moveTo>
                  <a:lnTo>
                    <a:pt x="47" y="742"/>
                  </a:lnTo>
                  <a:lnTo>
                    <a:pt x="47" y="742"/>
                  </a:lnTo>
                  <a:lnTo>
                    <a:pt x="47" y="742"/>
                  </a:lnTo>
                  <a:lnTo>
                    <a:pt x="47" y="740"/>
                  </a:lnTo>
                  <a:lnTo>
                    <a:pt x="45" y="740"/>
                  </a:lnTo>
                  <a:lnTo>
                    <a:pt x="45" y="740"/>
                  </a:lnTo>
                  <a:lnTo>
                    <a:pt x="45" y="737"/>
                  </a:lnTo>
                  <a:lnTo>
                    <a:pt x="45" y="737"/>
                  </a:lnTo>
                  <a:lnTo>
                    <a:pt x="45" y="737"/>
                  </a:lnTo>
                  <a:lnTo>
                    <a:pt x="45" y="735"/>
                  </a:lnTo>
                  <a:lnTo>
                    <a:pt x="45" y="735"/>
                  </a:lnTo>
                  <a:lnTo>
                    <a:pt x="45" y="733"/>
                  </a:lnTo>
                  <a:lnTo>
                    <a:pt x="45" y="733"/>
                  </a:lnTo>
                  <a:lnTo>
                    <a:pt x="45" y="733"/>
                  </a:lnTo>
                  <a:lnTo>
                    <a:pt x="45" y="730"/>
                  </a:lnTo>
                  <a:lnTo>
                    <a:pt x="42" y="730"/>
                  </a:lnTo>
                  <a:lnTo>
                    <a:pt x="42" y="730"/>
                  </a:lnTo>
                  <a:lnTo>
                    <a:pt x="42" y="728"/>
                  </a:lnTo>
                  <a:lnTo>
                    <a:pt x="42" y="728"/>
                  </a:lnTo>
                  <a:lnTo>
                    <a:pt x="35" y="730"/>
                  </a:lnTo>
                  <a:lnTo>
                    <a:pt x="35" y="730"/>
                  </a:lnTo>
                  <a:lnTo>
                    <a:pt x="35" y="730"/>
                  </a:lnTo>
                  <a:lnTo>
                    <a:pt x="35" y="733"/>
                  </a:lnTo>
                  <a:lnTo>
                    <a:pt x="35" y="733"/>
                  </a:lnTo>
                  <a:lnTo>
                    <a:pt x="35" y="735"/>
                  </a:lnTo>
                  <a:lnTo>
                    <a:pt x="35" y="735"/>
                  </a:lnTo>
                  <a:lnTo>
                    <a:pt x="35" y="735"/>
                  </a:lnTo>
                  <a:lnTo>
                    <a:pt x="38" y="737"/>
                  </a:lnTo>
                  <a:lnTo>
                    <a:pt x="38" y="737"/>
                  </a:lnTo>
                  <a:lnTo>
                    <a:pt x="38" y="737"/>
                  </a:lnTo>
                  <a:lnTo>
                    <a:pt x="38" y="740"/>
                  </a:lnTo>
                  <a:lnTo>
                    <a:pt x="38" y="740"/>
                  </a:lnTo>
                  <a:lnTo>
                    <a:pt x="38" y="740"/>
                  </a:lnTo>
                  <a:lnTo>
                    <a:pt x="38" y="742"/>
                  </a:lnTo>
                  <a:lnTo>
                    <a:pt x="38" y="742"/>
                  </a:lnTo>
                  <a:lnTo>
                    <a:pt x="38" y="742"/>
                  </a:lnTo>
                  <a:lnTo>
                    <a:pt x="38" y="745"/>
                  </a:lnTo>
                  <a:lnTo>
                    <a:pt x="40" y="745"/>
                  </a:lnTo>
                  <a:lnTo>
                    <a:pt x="40" y="745"/>
                  </a:lnTo>
                  <a:lnTo>
                    <a:pt x="47" y="742"/>
                  </a:lnTo>
                  <a:lnTo>
                    <a:pt x="47" y="742"/>
                  </a:lnTo>
                  <a:close/>
                  <a:moveTo>
                    <a:pt x="42" y="721"/>
                  </a:moveTo>
                  <a:lnTo>
                    <a:pt x="40" y="721"/>
                  </a:lnTo>
                  <a:lnTo>
                    <a:pt x="40" y="718"/>
                  </a:lnTo>
                  <a:lnTo>
                    <a:pt x="40" y="718"/>
                  </a:lnTo>
                  <a:lnTo>
                    <a:pt x="40" y="718"/>
                  </a:lnTo>
                  <a:lnTo>
                    <a:pt x="40" y="716"/>
                  </a:lnTo>
                  <a:lnTo>
                    <a:pt x="40" y="716"/>
                  </a:lnTo>
                  <a:lnTo>
                    <a:pt x="40" y="716"/>
                  </a:lnTo>
                  <a:lnTo>
                    <a:pt x="40" y="714"/>
                  </a:lnTo>
                  <a:lnTo>
                    <a:pt x="40" y="714"/>
                  </a:lnTo>
                  <a:lnTo>
                    <a:pt x="40" y="714"/>
                  </a:lnTo>
                  <a:lnTo>
                    <a:pt x="40" y="711"/>
                  </a:lnTo>
                  <a:lnTo>
                    <a:pt x="40" y="711"/>
                  </a:lnTo>
                  <a:lnTo>
                    <a:pt x="40" y="709"/>
                  </a:lnTo>
                  <a:lnTo>
                    <a:pt x="40" y="709"/>
                  </a:lnTo>
                  <a:lnTo>
                    <a:pt x="40" y="709"/>
                  </a:lnTo>
                  <a:lnTo>
                    <a:pt x="40" y="707"/>
                  </a:lnTo>
                  <a:lnTo>
                    <a:pt x="40" y="707"/>
                  </a:lnTo>
                  <a:lnTo>
                    <a:pt x="38" y="707"/>
                  </a:lnTo>
                  <a:lnTo>
                    <a:pt x="38" y="704"/>
                  </a:lnTo>
                  <a:lnTo>
                    <a:pt x="31" y="707"/>
                  </a:lnTo>
                  <a:lnTo>
                    <a:pt x="31" y="707"/>
                  </a:lnTo>
                  <a:lnTo>
                    <a:pt x="31" y="707"/>
                  </a:lnTo>
                  <a:lnTo>
                    <a:pt x="31" y="709"/>
                  </a:lnTo>
                  <a:lnTo>
                    <a:pt x="31" y="709"/>
                  </a:lnTo>
                  <a:lnTo>
                    <a:pt x="31" y="711"/>
                  </a:lnTo>
                  <a:lnTo>
                    <a:pt x="31" y="711"/>
                  </a:lnTo>
                  <a:lnTo>
                    <a:pt x="31" y="711"/>
                  </a:lnTo>
                  <a:lnTo>
                    <a:pt x="31" y="714"/>
                  </a:lnTo>
                  <a:lnTo>
                    <a:pt x="33" y="714"/>
                  </a:lnTo>
                  <a:lnTo>
                    <a:pt x="33" y="714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33" y="718"/>
                  </a:lnTo>
                  <a:lnTo>
                    <a:pt x="33" y="718"/>
                  </a:lnTo>
                  <a:lnTo>
                    <a:pt x="33" y="718"/>
                  </a:lnTo>
                  <a:lnTo>
                    <a:pt x="33" y="721"/>
                  </a:lnTo>
                  <a:lnTo>
                    <a:pt x="33" y="721"/>
                  </a:lnTo>
                  <a:lnTo>
                    <a:pt x="33" y="721"/>
                  </a:lnTo>
                  <a:lnTo>
                    <a:pt x="33" y="721"/>
                  </a:lnTo>
                  <a:lnTo>
                    <a:pt x="42" y="721"/>
                  </a:lnTo>
                  <a:lnTo>
                    <a:pt x="42" y="721"/>
                  </a:lnTo>
                  <a:close/>
                  <a:moveTo>
                    <a:pt x="38" y="697"/>
                  </a:moveTo>
                  <a:lnTo>
                    <a:pt x="38" y="697"/>
                  </a:lnTo>
                  <a:lnTo>
                    <a:pt x="38" y="697"/>
                  </a:lnTo>
                  <a:lnTo>
                    <a:pt x="38" y="695"/>
                  </a:lnTo>
                  <a:lnTo>
                    <a:pt x="38" y="695"/>
                  </a:lnTo>
                  <a:lnTo>
                    <a:pt x="38" y="692"/>
                  </a:lnTo>
                  <a:lnTo>
                    <a:pt x="38" y="692"/>
                  </a:lnTo>
                  <a:lnTo>
                    <a:pt x="38" y="692"/>
                  </a:lnTo>
                  <a:lnTo>
                    <a:pt x="38" y="690"/>
                  </a:lnTo>
                  <a:lnTo>
                    <a:pt x="38" y="690"/>
                  </a:lnTo>
                  <a:lnTo>
                    <a:pt x="38" y="690"/>
                  </a:lnTo>
                  <a:lnTo>
                    <a:pt x="38" y="688"/>
                  </a:lnTo>
                  <a:lnTo>
                    <a:pt x="38" y="688"/>
                  </a:lnTo>
                  <a:lnTo>
                    <a:pt x="38" y="685"/>
                  </a:lnTo>
                  <a:lnTo>
                    <a:pt x="38" y="685"/>
                  </a:lnTo>
                  <a:lnTo>
                    <a:pt x="38" y="685"/>
                  </a:lnTo>
                  <a:lnTo>
                    <a:pt x="38" y="683"/>
                  </a:lnTo>
                  <a:lnTo>
                    <a:pt x="38" y="683"/>
                  </a:lnTo>
                  <a:lnTo>
                    <a:pt x="38" y="683"/>
                  </a:lnTo>
                  <a:lnTo>
                    <a:pt x="38" y="680"/>
                  </a:lnTo>
                  <a:lnTo>
                    <a:pt x="28" y="680"/>
                  </a:lnTo>
                  <a:lnTo>
                    <a:pt x="28" y="683"/>
                  </a:lnTo>
                  <a:lnTo>
                    <a:pt x="28" y="683"/>
                  </a:lnTo>
                  <a:lnTo>
                    <a:pt x="28" y="683"/>
                  </a:lnTo>
                  <a:lnTo>
                    <a:pt x="28" y="685"/>
                  </a:lnTo>
                  <a:lnTo>
                    <a:pt x="28" y="685"/>
                  </a:lnTo>
                  <a:lnTo>
                    <a:pt x="28" y="688"/>
                  </a:lnTo>
                  <a:lnTo>
                    <a:pt x="28" y="688"/>
                  </a:lnTo>
                  <a:lnTo>
                    <a:pt x="28" y="688"/>
                  </a:lnTo>
                  <a:lnTo>
                    <a:pt x="28" y="690"/>
                  </a:lnTo>
                  <a:lnTo>
                    <a:pt x="28" y="690"/>
                  </a:lnTo>
                  <a:lnTo>
                    <a:pt x="28" y="692"/>
                  </a:lnTo>
                  <a:lnTo>
                    <a:pt x="28" y="692"/>
                  </a:lnTo>
                  <a:lnTo>
                    <a:pt x="31" y="692"/>
                  </a:lnTo>
                  <a:lnTo>
                    <a:pt x="31" y="695"/>
                  </a:lnTo>
                  <a:lnTo>
                    <a:pt x="31" y="695"/>
                  </a:lnTo>
                  <a:lnTo>
                    <a:pt x="31" y="695"/>
                  </a:lnTo>
                  <a:lnTo>
                    <a:pt x="31" y="697"/>
                  </a:lnTo>
                  <a:lnTo>
                    <a:pt x="31" y="697"/>
                  </a:lnTo>
                  <a:lnTo>
                    <a:pt x="31" y="697"/>
                  </a:lnTo>
                  <a:lnTo>
                    <a:pt x="38" y="697"/>
                  </a:lnTo>
                  <a:lnTo>
                    <a:pt x="38" y="697"/>
                  </a:lnTo>
                  <a:close/>
                  <a:moveTo>
                    <a:pt x="38" y="673"/>
                  </a:moveTo>
                  <a:lnTo>
                    <a:pt x="38" y="673"/>
                  </a:lnTo>
                  <a:lnTo>
                    <a:pt x="38" y="671"/>
                  </a:lnTo>
                  <a:lnTo>
                    <a:pt x="38" y="671"/>
                  </a:lnTo>
                  <a:lnTo>
                    <a:pt x="38" y="671"/>
                  </a:lnTo>
                  <a:lnTo>
                    <a:pt x="38" y="669"/>
                  </a:lnTo>
                  <a:lnTo>
                    <a:pt x="38" y="669"/>
                  </a:lnTo>
                  <a:lnTo>
                    <a:pt x="38" y="669"/>
                  </a:lnTo>
                  <a:lnTo>
                    <a:pt x="38" y="666"/>
                  </a:lnTo>
                  <a:lnTo>
                    <a:pt x="38" y="666"/>
                  </a:lnTo>
                  <a:lnTo>
                    <a:pt x="38" y="664"/>
                  </a:lnTo>
                  <a:lnTo>
                    <a:pt x="38" y="664"/>
                  </a:lnTo>
                  <a:lnTo>
                    <a:pt x="38" y="664"/>
                  </a:lnTo>
                  <a:lnTo>
                    <a:pt x="38" y="661"/>
                  </a:lnTo>
                  <a:lnTo>
                    <a:pt x="38" y="661"/>
                  </a:lnTo>
                  <a:lnTo>
                    <a:pt x="38" y="661"/>
                  </a:lnTo>
                  <a:lnTo>
                    <a:pt x="38" y="659"/>
                  </a:lnTo>
                  <a:lnTo>
                    <a:pt x="38" y="659"/>
                  </a:lnTo>
                  <a:lnTo>
                    <a:pt x="38" y="659"/>
                  </a:lnTo>
                  <a:lnTo>
                    <a:pt x="31" y="657"/>
                  </a:lnTo>
                  <a:lnTo>
                    <a:pt x="31" y="657"/>
                  </a:lnTo>
                  <a:lnTo>
                    <a:pt x="31" y="659"/>
                  </a:lnTo>
                  <a:lnTo>
                    <a:pt x="31" y="659"/>
                  </a:lnTo>
                  <a:lnTo>
                    <a:pt x="31" y="661"/>
                  </a:lnTo>
                  <a:lnTo>
                    <a:pt x="31" y="661"/>
                  </a:lnTo>
                  <a:lnTo>
                    <a:pt x="31" y="661"/>
                  </a:lnTo>
                  <a:lnTo>
                    <a:pt x="31" y="664"/>
                  </a:lnTo>
                  <a:lnTo>
                    <a:pt x="31" y="664"/>
                  </a:lnTo>
                  <a:lnTo>
                    <a:pt x="28" y="666"/>
                  </a:lnTo>
                  <a:lnTo>
                    <a:pt x="28" y="666"/>
                  </a:lnTo>
                  <a:lnTo>
                    <a:pt x="28" y="666"/>
                  </a:lnTo>
                  <a:lnTo>
                    <a:pt x="28" y="669"/>
                  </a:lnTo>
                  <a:lnTo>
                    <a:pt x="28" y="669"/>
                  </a:lnTo>
                  <a:lnTo>
                    <a:pt x="28" y="671"/>
                  </a:lnTo>
                  <a:lnTo>
                    <a:pt x="28" y="671"/>
                  </a:lnTo>
                  <a:lnTo>
                    <a:pt x="28" y="671"/>
                  </a:lnTo>
                  <a:lnTo>
                    <a:pt x="28" y="673"/>
                  </a:lnTo>
                  <a:lnTo>
                    <a:pt x="28" y="673"/>
                  </a:lnTo>
                  <a:lnTo>
                    <a:pt x="38" y="673"/>
                  </a:lnTo>
                  <a:lnTo>
                    <a:pt x="38" y="673"/>
                  </a:lnTo>
                  <a:close/>
                  <a:moveTo>
                    <a:pt x="40" y="650"/>
                  </a:moveTo>
                  <a:lnTo>
                    <a:pt x="40" y="650"/>
                  </a:lnTo>
                  <a:lnTo>
                    <a:pt x="40" y="650"/>
                  </a:lnTo>
                  <a:lnTo>
                    <a:pt x="40" y="647"/>
                  </a:lnTo>
                  <a:lnTo>
                    <a:pt x="40" y="647"/>
                  </a:lnTo>
                  <a:lnTo>
                    <a:pt x="40" y="647"/>
                  </a:lnTo>
                  <a:lnTo>
                    <a:pt x="40" y="645"/>
                  </a:lnTo>
                  <a:lnTo>
                    <a:pt x="40" y="645"/>
                  </a:lnTo>
                  <a:lnTo>
                    <a:pt x="40" y="643"/>
                  </a:lnTo>
                  <a:lnTo>
                    <a:pt x="40" y="643"/>
                  </a:lnTo>
                  <a:lnTo>
                    <a:pt x="40" y="643"/>
                  </a:lnTo>
                  <a:lnTo>
                    <a:pt x="40" y="640"/>
                  </a:lnTo>
                  <a:lnTo>
                    <a:pt x="40" y="640"/>
                  </a:lnTo>
                  <a:lnTo>
                    <a:pt x="42" y="638"/>
                  </a:lnTo>
                  <a:lnTo>
                    <a:pt x="42" y="638"/>
                  </a:lnTo>
                  <a:lnTo>
                    <a:pt x="42" y="638"/>
                  </a:lnTo>
                  <a:lnTo>
                    <a:pt x="42" y="635"/>
                  </a:lnTo>
                  <a:lnTo>
                    <a:pt x="42" y="635"/>
                  </a:lnTo>
                  <a:lnTo>
                    <a:pt x="42" y="635"/>
                  </a:lnTo>
                  <a:lnTo>
                    <a:pt x="35" y="633"/>
                  </a:lnTo>
                  <a:lnTo>
                    <a:pt x="35" y="633"/>
                  </a:lnTo>
                  <a:lnTo>
                    <a:pt x="35" y="635"/>
                  </a:lnTo>
                  <a:lnTo>
                    <a:pt x="33" y="635"/>
                  </a:lnTo>
                  <a:lnTo>
                    <a:pt x="33" y="635"/>
                  </a:lnTo>
                  <a:lnTo>
                    <a:pt x="33" y="638"/>
                  </a:lnTo>
                  <a:lnTo>
                    <a:pt x="33" y="638"/>
                  </a:lnTo>
                  <a:lnTo>
                    <a:pt x="33" y="640"/>
                  </a:lnTo>
                  <a:lnTo>
                    <a:pt x="33" y="640"/>
                  </a:lnTo>
                  <a:lnTo>
                    <a:pt x="33" y="640"/>
                  </a:lnTo>
                  <a:lnTo>
                    <a:pt x="33" y="643"/>
                  </a:lnTo>
                  <a:lnTo>
                    <a:pt x="33" y="643"/>
                  </a:lnTo>
                  <a:lnTo>
                    <a:pt x="33" y="645"/>
                  </a:lnTo>
                  <a:lnTo>
                    <a:pt x="33" y="645"/>
                  </a:lnTo>
                  <a:lnTo>
                    <a:pt x="33" y="645"/>
                  </a:lnTo>
                  <a:lnTo>
                    <a:pt x="31" y="647"/>
                  </a:lnTo>
                  <a:lnTo>
                    <a:pt x="31" y="647"/>
                  </a:lnTo>
                  <a:lnTo>
                    <a:pt x="31" y="647"/>
                  </a:lnTo>
                  <a:lnTo>
                    <a:pt x="31" y="650"/>
                  </a:lnTo>
                  <a:lnTo>
                    <a:pt x="40" y="650"/>
                  </a:lnTo>
                  <a:lnTo>
                    <a:pt x="40" y="650"/>
                  </a:lnTo>
                  <a:close/>
                  <a:moveTo>
                    <a:pt x="45" y="628"/>
                  </a:moveTo>
                  <a:lnTo>
                    <a:pt x="45" y="628"/>
                  </a:lnTo>
                  <a:lnTo>
                    <a:pt x="45" y="626"/>
                  </a:lnTo>
                  <a:lnTo>
                    <a:pt x="45" y="626"/>
                  </a:lnTo>
                  <a:lnTo>
                    <a:pt x="45" y="624"/>
                  </a:lnTo>
                  <a:lnTo>
                    <a:pt x="45" y="624"/>
                  </a:lnTo>
                  <a:lnTo>
                    <a:pt x="47" y="624"/>
                  </a:lnTo>
                  <a:lnTo>
                    <a:pt x="47" y="621"/>
                  </a:lnTo>
                  <a:lnTo>
                    <a:pt x="47" y="621"/>
                  </a:lnTo>
                  <a:lnTo>
                    <a:pt x="47" y="621"/>
                  </a:lnTo>
                  <a:lnTo>
                    <a:pt x="47" y="619"/>
                  </a:lnTo>
                  <a:lnTo>
                    <a:pt x="47" y="619"/>
                  </a:lnTo>
                  <a:lnTo>
                    <a:pt x="47" y="616"/>
                  </a:lnTo>
                  <a:lnTo>
                    <a:pt x="47" y="616"/>
                  </a:lnTo>
                  <a:lnTo>
                    <a:pt x="50" y="616"/>
                  </a:lnTo>
                  <a:lnTo>
                    <a:pt x="50" y="614"/>
                  </a:lnTo>
                  <a:lnTo>
                    <a:pt x="50" y="614"/>
                  </a:lnTo>
                  <a:lnTo>
                    <a:pt x="50" y="614"/>
                  </a:lnTo>
                  <a:lnTo>
                    <a:pt x="42" y="609"/>
                  </a:lnTo>
                  <a:lnTo>
                    <a:pt x="42" y="612"/>
                  </a:lnTo>
                  <a:lnTo>
                    <a:pt x="42" y="612"/>
                  </a:lnTo>
                  <a:lnTo>
                    <a:pt x="40" y="61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16"/>
                  </a:lnTo>
                  <a:lnTo>
                    <a:pt x="40" y="616"/>
                  </a:lnTo>
                  <a:lnTo>
                    <a:pt x="40" y="616"/>
                  </a:lnTo>
                  <a:lnTo>
                    <a:pt x="40" y="619"/>
                  </a:lnTo>
                  <a:lnTo>
                    <a:pt x="38" y="619"/>
                  </a:lnTo>
                  <a:lnTo>
                    <a:pt x="38" y="621"/>
                  </a:lnTo>
                  <a:lnTo>
                    <a:pt x="38" y="621"/>
                  </a:lnTo>
                  <a:lnTo>
                    <a:pt x="38" y="621"/>
                  </a:lnTo>
                  <a:lnTo>
                    <a:pt x="38" y="624"/>
                  </a:lnTo>
                  <a:lnTo>
                    <a:pt x="38" y="624"/>
                  </a:lnTo>
                  <a:lnTo>
                    <a:pt x="38" y="626"/>
                  </a:lnTo>
                  <a:lnTo>
                    <a:pt x="38" y="626"/>
                  </a:lnTo>
                  <a:lnTo>
                    <a:pt x="45" y="628"/>
                  </a:lnTo>
                  <a:lnTo>
                    <a:pt x="45" y="628"/>
                  </a:lnTo>
                  <a:close/>
                  <a:moveTo>
                    <a:pt x="52" y="607"/>
                  </a:moveTo>
                  <a:lnTo>
                    <a:pt x="52" y="605"/>
                  </a:lnTo>
                  <a:lnTo>
                    <a:pt x="54" y="605"/>
                  </a:lnTo>
                  <a:lnTo>
                    <a:pt x="54" y="605"/>
                  </a:lnTo>
                  <a:lnTo>
                    <a:pt x="54" y="602"/>
                  </a:lnTo>
                  <a:lnTo>
                    <a:pt x="54" y="602"/>
                  </a:lnTo>
                  <a:lnTo>
                    <a:pt x="54" y="602"/>
                  </a:lnTo>
                  <a:lnTo>
                    <a:pt x="54" y="602"/>
                  </a:lnTo>
                  <a:lnTo>
                    <a:pt x="57" y="600"/>
                  </a:lnTo>
                  <a:lnTo>
                    <a:pt x="57" y="600"/>
                  </a:lnTo>
                  <a:lnTo>
                    <a:pt x="57" y="600"/>
                  </a:lnTo>
                  <a:lnTo>
                    <a:pt x="57" y="597"/>
                  </a:lnTo>
                  <a:lnTo>
                    <a:pt x="57" y="597"/>
                  </a:lnTo>
                  <a:lnTo>
                    <a:pt x="57" y="597"/>
                  </a:lnTo>
                  <a:lnTo>
                    <a:pt x="59" y="595"/>
                  </a:lnTo>
                  <a:lnTo>
                    <a:pt x="59" y="595"/>
                  </a:lnTo>
                  <a:lnTo>
                    <a:pt x="59" y="595"/>
                  </a:lnTo>
                  <a:lnTo>
                    <a:pt x="59" y="593"/>
                  </a:lnTo>
                  <a:lnTo>
                    <a:pt x="59" y="593"/>
                  </a:lnTo>
                  <a:lnTo>
                    <a:pt x="59" y="593"/>
                  </a:lnTo>
                  <a:lnTo>
                    <a:pt x="59" y="593"/>
                  </a:lnTo>
                  <a:lnTo>
                    <a:pt x="54" y="588"/>
                  </a:lnTo>
                  <a:lnTo>
                    <a:pt x="52" y="588"/>
                  </a:lnTo>
                  <a:lnTo>
                    <a:pt x="52" y="588"/>
                  </a:lnTo>
                  <a:lnTo>
                    <a:pt x="52" y="590"/>
                  </a:lnTo>
                  <a:lnTo>
                    <a:pt x="52" y="590"/>
                  </a:lnTo>
                  <a:lnTo>
                    <a:pt x="52" y="590"/>
                  </a:lnTo>
                  <a:lnTo>
                    <a:pt x="52" y="593"/>
                  </a:lnTo>
                  <a:lnTo>
                    <a:pt x="50" y="593"/>
                  </a:lnTo>
                  <a:lnTo>
                    <a:pt x="50" y="593"/>
                  </a:lnTo>
                  <a:lnTo>
                    <a:pt x="50" y="595"/>
                  </a:lnTo>
                  <a:lnTo>
                    <a:pt x="50" y="595"/>
                  </a:lnTo>
                  <a:lnTo>
                    <a:pt x="50" y="595"/>
                  </a:lnTo>
                  <a:lnTo>
                    <a:pt x="50" y="597"/>
                  </a:lnTo>
                  <a:lnTo>
                    <a:pt x="47" y="597"/>
                  </a:lnTo>
                  <a:lnTo>
                    <a:pt x="47" y="597"/>
                  </a:lnTo>
                  <a:lnTo>
                    <a:pt x="47" y="600"/>
                  </a:lnTo>
                  <a:lnTo>
                    <a:pt x="47" y="600"/>
                  </a:lnTo>
                  <a:lnTo>
                    <a:pt x="47" y="600"/>
                  </a:lnTo>
                  <a:lnTo>
                    <a:pt x="47" y="602"/>
                  </a:lnTo>
                  <a:lnTo>
                    <a:pt x="45" y="602"/>
                  </a:lnTo>
                  <a:lnTo>
                    <a:pt x="45" y="602"/>
                  </a:lnTo>
                  <a:lnTo>
                    <a:pt x="52" y="607"/>
                  </a:lnTo>
                  <a:lnTo>
                    <a:pt x="52" y="607"/>
                  </a:lnTo>
                  <a:close/>
                  <a:moveTo>
                    <a:pt x="64" y="586"/>
                  </a:moveTo>
                  <a:lnTo>
                    <a:pt x="64" y="586"/>
                  </a:lnTo>
                  <a:lnTo>
                    <a:pt x="64" y="586"/>
                  </a:lnTo>
                  <a:lnTo>
                    <a:pt x="66" y="583"/>
                  </a:lnTo>
                  <a:lnTo>
                    <a:pt x="66" y="583"/>
                  </a:lnTo>
                  <a:lnTo>
                    <a:pt x="66" y="583"/>
                  </a:lnTo>
                  <a:lnTo>
                    <a:pt x="66" y="581"/>
                  </a:lnTo>
                  <a:lnTo>
                    <a:pt x="66" y="581"/>
                  </a:lnTo>
                  <a:lnTo>
                    <a:pt x="69" y="581"/>
                  </a:lnTo>
                  <a:lnTo>
                    <a:pt x="69" y="581"/>
                  </a:lnTo>
                  <a:lnTo>
                    <a:pt x="69" y="578"/>
                  </a:lnTo>
                  <a:lnTo>
                    <a:pt x="69" y="578"/>
                  </a:lnTo>
                  <a:lnTo>
                    <a:pt x="69" y="578"/>
                  </a:lnTo>
                  <a:lnTo>
                    <a:pt x="71" y="578"/>
                  </a:lnTo>
                  <a:lnTo>
                    <a:pt x="71" y="576"/>
                  </a:lnTo>
                  <a:lnTo>
                    <a:pt x="71" y="576"/>
                  </a:lnTo>
                  <a:lnTo>
                    <a:pt x="71" y="576"/>
                  </a:lnTo>
                  <a:lnTo>
                    <a:pt x="71" y="574"/>
                  </a:lnTo>
                  <a:lnTo>
                    <a:pt x="73" y="574"/>
                  </a:lnTo>
                  <a:lnTo>
                    <a:pt x="73" y="574"/>
                  </a:lnTo>
                  <a:lnTo>
                    <a:pt x="73" y="574"/>
                  </a:lnTo>
                  <a:lnTo>
                    <a:pt x="73" y="574"/>
                  </a:lnTo>
                  <a:lnTo>
                    <a:pt x="66" y="569"/>
                  </a:lnTo>
                  <a:lnTo>
                    <a:pt x="66" y="569"/>
                  </a:lnTo>
                  <a:lnTo>
                    <a:pt x="66" y="569"/>
                  </a:lnTo>
                  <a:lnTo>
                    <a:pt x="66" y="569"/>
                  </a:lnTo>
                  <a:lnTo>
                    <a:pt x="66" y="569"/>
                  </a:lnTo>
                  <a:lnTo>
                    <a:pt x="64" y="571"/>
                  </a:lnTo>
                  <a:lnTo>
                    <a:pt x="64" y="571"/>
                  </a:lnTo>
                  <a:lnTo>
                    <a:pt x="64" y="571"/>
                  </a:lnTo>
                  <a:lnTo>
                    <a:pt x="64" y="574"/>
                  </a:lnTo>
                  <a:lnTo>
                    <a:pt x="64" y="574"/>
                  </a:lnTo>
                  <a:lnTo>
                    <a:pt x="61" y="574"/>
                  </a:lnTo>
                  <a:lnTo>
                    <a:pt x="61" y="574"/>
                  </a:lnTo>
                  <a:lnTo>
                    <a:pt x="61" y="576"/>
                  </a:lnTo>
                  <a:lnTo>
                    <a:pt x="61" y="576"/>
                  </a:lnTo>
                  <a:lnTo>
                    <a:pt x="61" y="576"/>
                  </a:lnTo>
                  <a:lnTo>
                    <a:pt x="59" y="578"/>
                  </a:lnTo>
                  <a:lnTo>
                    <a:pt x="59" y="578"/>
                  </a:lnTo>
                  <a:lnTo>
                    <a:pt x="59" y="578"/>
                  </a:lnTo>
                  <a:lnTo>
                    <a:pt x="59" y="578"/>
                  </a:lnTo>
                  <a:lnTo>
                    <a:pt x="59" y="581"/>
                  </a:lnTo>
                  <a:lnTo>
                    <a:pt x="57" y="581"/>
                  </a:lnTo>
                  <a:lnTo>
                    <a:pt x="57" y="581"/>
                  </a:lnTo>
                  <a:lnTo>
                    <a:pt x="64" y="586"/>
                  </a:lnTo>
                  <a:lnTo>
                    <a:pt x="64" y="586"/>
                  </a:lnTo>
                  <a:close/>
                  <a:moveTo>
                    <a:pt x="78" y="567"/>
                  </a:moveTo>
                  <a:lnTo>
                    <a:pt x="78" y="567"/>
                  </a:lnTo>
                  <a:lnTo>
                    <a:pt x="78" y="567"/>
                  </a:lnTo>
                  <a:lnTo>
                    <a:pt x="80" y="564"/>
                  </a:lnTo>
                  <a:lnTo>
                    <a:pt x="80" y="564"/>
                  </a:lnTo>
                  <a:lnTo>
                    <a:pt x="80" y="564"/>
                  </a:lnTo>
                  <a:lnTo>
                    <a:pt x="80" y="564"/>
                  </a:lnTo>
                  <a:lnTo>
                    <a:pt x="83" y="562"/>
                  </a:lnTo>
                  <a:lnTo>
                    <a:pt x="83" y="562"/>
                  </a:lnTo>
                  <a:lnTo>
                    <a:pt x="83" y="562"/>
                  </a:lnTo>
                  <a:lnTo>
                    <a:pt x="83" y="562"/>
                  </a:lnTo>
                  <a:lnTo>
                    <a:pt x="83" y="559"/>
                  </a:lnTo>
                  <a:lnTo>
                    <a:pt x="85" y="559"/>
                  </a:lnTo>
                  <a:lnTo>
                    <a:pt x="85" y="559"/>
                  </a:lnTo>
                  <a:lnTo>
                    <a:pt x="85" y="559"/>
                  </a:lnTo>
                  <a:lnTo>
                    <a:pt x="85" y="557"/>
                  </a:lnTo>
                  <a:lnTo>
                    <a:pt x="87" y="557"/>
                  </a:lnTo>
                  <a:lnTo>
                    <a:pt x="87" y="557"/>
                  </a:lnTo>
                  <a:lnTo>
                    <a:pt x="87" y="557"/>
                  </a:lnTo>
                  <a:lnTo>
                    <a:pt x="87" y="555"/>
                  </a:lnTo>
                  <a:lnTo>
                    <a:pt x="90" y="555"/>
                  </a:lnTo>
                  <a:lnTo>
                    <a:pt x="90" y="555"/>
                  </a:lnTo>
                  <a:lnTo>
                    <a:pt x="83" y="550"/>
                  </a:lnTo>
                  <a:lnTo>
                    <a:pt x="83" y="550"/>
                  </a:lnTo>
                  <a:lnTo>
                    <a:pt x="83" y="550"/>
                  </a:lnTo>
                  <a:lnTo>
                    <a:pt x="83" y="550"/>
                  </a:lnTo>
                  <a:lnTo>
                    <a:pt x="80" y="552"/>
                  </a:lnTo>
                  <a:lnTo>
                    <a:pt x="80" y="552"/>
                  </a:lnTo>
                  <a:lnTo>
                    <a:pt x="80" y="552"/>
                  </a:lnTo>
                  <a:lnTo>
                    <a:pt x="80" y="552"/>
                  </a:lnTo>
                  <a:lnTo>
                    <a:pt x="78" y="555"/>
                  </a:lnTo>
                  <a:lnTo>
                    <a:pt x="78" y="555"/>
                  </a:lnTo>
                  <a:lnTo>
                    <a:pt x="78" y="555"/>
                  </a:lnTo>
                  <a:lnTo>
                    <a:pt x="78" y="555"/>
                  </a:lnTo>
                  <a:lnTo>
                    <a:pt x="76" y="557"/>
                  </a:lnTo>
                  <a:lnTo>
                    <a:pt x="76" y="557"/>
                  </a:lnTo>
                  <a:lnTo>
                    <a:pt x="76" y="557"/>
                  </a:lnTo>
                  <a:lnTo>
                    <a:pt x="76" y="557"/>
                  </a:lnTo>
                  <a:lnTo>
                    <a:pt x="76" y="559"/>
                  </a:lnTo>
                  <a:lnTo>
                    <a:pt x="73" y="559"/>
                  </a:lnTo>
                  <a:lnTo>
                    <a:pt x="73" y="559"/>
                  </a:lnTo>
                  <a:lnTo>
                    <a:pt x="73" y="559"/>
                  </a:lnTo>
                  <a:lnTo>
                    <a:pt x="73" y="562"/>
                  </a:lnTo>
                  <a:lnTo>
                    <a:pt x="73" y="562"/>
                  </a:lnTo>
                  <a:lnTo>
                    <a:pt x="78" y="567"/>
                  </a:lnTo>
                  <a:lnTo>
                    <a:pt x="78" y="567"/>
                  </a:lnTo>
                  <a:close/>
                  <a:moveTo>
                    <a:pt x="95" y="550"/>
                  </a:moveTo>
                  <a:lnTo>
                    <a:pt x="95" y="550"/>
                  </a:lnTo>
                  <a:lnTo>
                    <a:pt x="95" y="548"/>
                  </a:lnTo>
                  <a:lnTo>
                    <a:pt x="97" y="548"/>
                  </a:lnTo>
                  <a:lnTo>
                    <a:pt x="97" y="548"/>
                  </a:lnTo>
                  <a:lnTo>
                    <a:pt x="97" y="548"/>
                  </a:lnTo>
                  <a:lnTo>
                    <a:pt x="97" y="545"/>
                  </a:lnTo>
                  <a:lnTo>
                    <a:pt x="99" y="545"/>
                  </a:lnTo>
                  <a:lnTo>
                    <a:pt x="99" y="545"/>
                  </a:lnTo>
                  <a:lnTo>
                    <a:pt x="99" y="545"/>
                  </a:lnTo>
                  <a:lnTo>
                    <a:pt x="99" y="545"/>
                  </a:lnTo>
                  <a:lnTo>
                    <a:pt x="102" y="543"/>
                  </a:lnTo>
                  <a:lnTo>
                    <a:pt x="102" y="543"/>
                  </a:lnTo>
                  <a:lnTo>
                    <a:pt x="102" y="543"/>
                  </a:lnTo>
                  <a:lnTo>
                    <a:pt x="102" y="543"/>
                  </a:lnTo>
                  <a:lnTo>
                    <a:pt x="104" y="543"/>
                  </a:lnTo>
                  <a:lnTo>
                    <a:pt x="104" y="540"/>
                  </a:lnTo>
                  <a:lnTo>
                    <a:pt x="104" y="540"/>
                  </a:lnTo>
                  <a:lnTo>
                    <a:pt x="104" y="540"/>
                  </a:lnTo>
                  <a:lnTo>
                    <a:pt x="106" y="540"/>
                  </a:lnTo>
                  <a:lnTo>
                    <a:pt x="106" y="538"/>
                  </a:lnTo>
                  <a:lnTo>
                    <a:pt x="102" y="533"/>
                  </a:lnTo>
                  <a:lnTo>
                    <a:pt x="102" y="533"/>
                  </a:lnTo>
                  <a:lnTo>
                    <a:pt x="99" y="533"/>
                  </a:lnTo>
                  <a:lnTo>
                    <a:pt x="99" y="536"/>
                  </a:lnTo>
                  <a:lnTo>
                    <a:pt x="99" y="536"/>
                  </a:lnTo>
                  <a:lnTo>
                    <a:pt x="97" y="536"/>
                  </a:lnTo>
                  <a:lnTo>
                    <a:pt x="97" y="536"/>
                  </a:lnTo>
                  <a:lnTo>
                    <a:pt x="97" y="536"/>
                  </a:lnTo>
                  <a:lnTo>
                    <a:pt x="97" y="538"/>
                  </a:lnTo>
                  <a:lnTo>
                    <a:pt x="95" y="538"/>
                  </a:lnTo>
                  <a:lnTo>
                    <a:pt x="95" y="538"/>
                  </a:lnTo>
                  <a:lnTo>
                    <a:pt x="95" y="538"/>
                  </a:lnTo>
                  <a:lnTo>
                    <a:pt x="95" y="540"/>
                  </a:lnTo>
                  <a:lnTo>
                    <a:pt x="92" y="540"/>
                  </a:lnTo>
                  <a:lnTo>
                    <a:pt x="92" y="540"/>
                  </a:lnTo>
                  <a:lnTo>
                    <a:pt x="92" y="540"/>
                  </a:lnTo>
                  <a:lnTo>
                    <a:pt x="92" y="540"/>
                  </a:lnTo>
                  <a:lnTo>
                    <a:pt x="90" y="543"/>
                  </a:lnTo>
                  <a:lnTo>
                    <a:pt x="90" y="543"/>
                  </a:lnTo>
                  <a:lnTo>
                    <a:pt x="90" y="543"/>
                  </a:lnTo>
                  <a:lnTo>
                    <a:pt x="90" y="543"/>
                  </a:lnTo>
                  <a:lnTo>
                    <a:pt x="95" y="550"/>
                  </a:lnTo>
                  <a:lnTo>
                    <a:pt x="95" y="550"/>
                  </a:lnTo>
                  <a:close/>
                  <a:moveTo>
                    <a:pt x="113" y="533"/>
                  </a:moveTo>
                  <a:lnTo>
                    <a:pt x="113" y="533"/>
                  </a:lnTo>
                  <a:lnTo>
                    <a:pt x="113" y="533"/>
                  </a:lnTo>
                  <a:lnTo>
                    <a:pt x="113" y="533"/>
                  </a:lnTo>
                  <a:lnTo>
                    <a:pt x="113" y="533"/>
                  </a:lnTo>
                  <a:lnTo>
                    <a:pt x="116" y="531"/>
                  </a:lnTo>
                  <a:lnTo>
                    <a:pt x="116" y="531"/>
                  </a:lnTo>
                  <a:lnTo>
                    <a:pt x="116" y="531"/>
                  </a:lnTo>
                  <a:lnTo>
                    <a:pt x="118" y="531"/>
                  </a:lnTo>
                  <a:lnTo>
                    <a:pt x="118" y="531"/>
                  </a:lnTo>
                  <a:lnTo>
                    <a:pt x="118" y="529"/>
                  </a:lnTo>
                  <a:lnTo>
                    <a:pt x="118" y="529"/>
                  </a:lnTo>
                  <a:lnTo>
                    <a:pt x="121" y="529"/>
                  </a:lnTo>
                  <a:lnTo>
                    <a:pt x="121" y="529"/>
                  </a:lnTo>
                  <a:lnTo>
                    <a:pt x="121" y="529"/>
                  </a:lnTo>
                  <a:lnTo>
                    <a:pt x="123" y="526"/>
                  </a:lnTo>
                  <a:lnTo>
                    <a:pt x="123" y="526"/>
                  </a:lnTo>
                  <a:lnTo>
                    <a:pt x="123" y="526"/>
                  </a:lnTo>
                  <a:lnTo>
                    <a:pt x="123" y="526"/>
                  </a:lnTo>
                  <a:lnTo>
                    <a:pt x="125" y="526"/>
                  </a:lnTo>
                  <a:lnTo>
                    <a:pt x="125" y="524"/>
                  </a:lnTo>
                  <a:lnTo>
                    <a:pt x="125" y="524"/>
                  </a:lnTo>
                  <a:lnTo>
                    <a:pt x="121" y="519"/>
                  </a:lnTo>
                  <a:lnTo>
                    <a:pt x="121" y="519"/>
                  </a:lnTo>
                  <a:lnTo>
                    <a:pt x="121" y="519"/>
                  </a:lnTo>
                  <a:lnTo>
                    <a:pt x="118" y="519"/>
                  </a:lnTo>
                  <a:lnTo>
                    <a:pt x="118" y="519"/>
                  </a:lnTo>
                  <a:lnTo>
                    <a:pt x="118" y="519"/>
                  </a:lnTo>
                  <a:lnTo>
                    <a:pt x="118" y="522"/>
                  </a:lnTo>
                  <a:lnTo>
                    <a:pt x="116" y="522"/>
                  </a:lnTo>
                  <a:lnTo>
                    <a:pt x="116" y="522"/>
                  </a:lnTo>
                  <a:lnTo>
                    <a:pt x="116" y="522"/>
                  </a:lnTo>
                  <a:lnTo>
                    <a:pt x="113" y="524"/>
                  </a:lnTo>
                  <a:lnTo>
                    <a:pt x="113" y="524"/>
                  </a:lnTo>
                  <a:lnTo>
                    <a:pt x="113" y="524"/>
                  </a:lnTo>
                  <a:lnTo>
                    <a:pt x="113" y="524"/>
                  </a:lnTo>
                  <a:lnTo>
                    <a:pt x="111" y="524"/>
                  </a:lnTo>
                  <a:lnTo>
                    <a:pt x="111" y="526"/>
                  </a:lnTo>
                  <a:lnTo>
                    <a:pt x="111" y="526"/>
                  </a:lnTo>
                  <a:lnTo>
                    <a:pt x="109" y="526"/>
                  </a:lnTo>
                  <a:lnTo>
                    <a:pt x="109" y="526"/>
                  </a:lnTo>
                  <a:lnTo>
                    <a:pt x="109" y="526"/>
                  </a:lnTo>
                  <a:lnTo>
                    <a:pt x="109" y="529"/>
                  </a:lnTo>
                  <a:lnTo>
                    <a:pt x="109" y="529"/>
                  </a:lnTo>
                  <a:lnTo>
                    <a:pt x="113" y="533"/>
                  </a:lnTo>
                  <a:lnTo>
                    <a:pt x="113" y="533"/>
                  </a:lnTo>
                  <a:close/>
                  <a:moveTo>
                    <a:pt x="132" y="519"/>
                  </a:moveTo>
                  <a:lnTo>
                    <a:pt x="132" y="519"/>
                  </a:lnTo>
                  <a:lnTo>
                    <a:pt x="132" y="519"/>
                  </a:lnTo>
                  <a:lnTo>
                    <a:pt x="132" y="519"/>
                  </a:lnTo>
                  <a:lnTo>
                    <a:pt x="135" y="519"/>
                  </a:lnTo>
                  <a:lnTo>
                    <a:pt x="135" y="519"/>
                  </a:lnTo>
                  <a:lnTo>
                    <a:pt x="135" y="517"/>
                  </a:lnTo>
                  <a:lnTo>
                    <a:pt x="137" y="517"/>
                  </a:lnTo>
                  <a:lnTo>
                    <a:pt x="137" y="517"/>
                  </a:lnTo>
                  <a:lnTo>
                    <a:pt x="137" y="517"/>
                  </a:lnTo>
                  <a:lnTo>
                    <a:pt x="139" y="517"/>
                  </a:lnTo>
                  <a:lnTo>
                    <a:pt x="139" y="514"/>
                  </a:lnTo>
                  <a:lnTo>
                    <a:pt x="139" y="514"/>
                  </a:lnTo>
                  <a:lnTo>
                    <a:pt x="142" y="514"/>
                  </a:lnTo>
                  <a:lnTo>
                    <a:pt x="142" y="514"/>
                  </a:lnTo>
                  <a:lnTo>
                    <a:pt x="142" y="514"/>
                  </a:lnTo>
                  <a:lnTo>
                    <a:pt x="142" y="512"/>
                  </a:lnTo>
                  <a:lnTo>
                    <a:pt x="144" y="512"/>
                  </a:lnTo>
                  <a:lnTo>
                    <a:pt x="144" y="512"/>
                  </a:lnTo>
                  <a:lnTo>
                    <a:pt x="144" y="512"/>
                  </a:lnTo>
                  <a:lnTo>
                    <a:pt x="144" y="512"/>
                  </a:lnTo>
                  <a:lnTo>
                    <a:pt x="142" y="505"/>
                  </a:lnTo>
                  <a:lnTo>
                    <a:pt x="142" y="505"/>
                  </a:lnTo>
                  <a:lnTo>
                    <a:pt x="139" y="505"/>
                  </a:lnTo>
                  <a:lnTo>
                    <a:pt x="139" y="505"/>
                  </a:lnTo>
                  <a:lnTo>
                    <a:pt x="139" y="507"/>
                  </a:lnTo>
                  <a:lnTo>
                    <a:pt x="137" y="507"/>
                  </a:lnTo>
                  <a:lnTo>
                    <a:pt x="137" y="507"/>
                  </a:lnTo>
                  <a:lnTo>
                    <a:pt x="137" y="507"/>
                  </a:lnTo>
                  <a:lnTo>
                    <a:pt x="135" y="507"/>
                  </a:lnTo>
                  <a:lnTo>
                    <a:pt x="135" y="510"/>
                  </a:lnTo>
                  <a:lnTo>
                    <a:pt x="135" y="510"/>
                  </a:lnTo>
                  <a:lnTo>
                    <a:pt x="132" y="510"/>
                  </a:lnTo>
                  <a:lnTo>
                    <a:pt x="132" y="510"/>
                  </a:lnTo>
                  <a:lnTo>
                    <a:pt x="132" y="510"/>
                  </a:lnTo>
                  <a:lnTo>
                    <a:pt x="130" y="512"/>
                  </a:lnTo>
                  <a:lnTo>
                    <a:pt x="130" y="512"/>
                  </a:lnTo>
                  <a:lnTo>
                    <a:pt x="130" y="512"/>
                  </a:lnTo>
                  <a:lnTo>
                    <a:pt x="130" y="512"/>
                  </a:lnTo>
                  <a:lnTo>
                    <a:pt x="128" y="512"/>
                  </a:lnTo>
                  <a:lnTo>
                    <a:pt x="128" y="514"/>
                  </a:lnTo>
                  <a:lnTo>
                    <a:pt x="128" y="514"/>
                  </a:lnTo>
                  <a:lnTo>
                    <a:pt x="132" y="519"/>
                  </a:lnTo>
                  <a:lnTo>
                    <a:pt x="132" y="519"/>
                  </a:lnTo>
                  <a:close/>
                  <a:moveTo>
                    <a:pt x="151" y="507"/>
                  </a:moveTo>
                  <a:lnTo>
                    <a:pt x="151" y="507"/>
                  </a:lnTo>
                  <a:lnTo>
                    <a:pt x="154" y="507"/>
                  </a:lnTo>
                  <a:lnTo>
                    <a:pt x="154" y="505"/>
                  </a:lnTo>
                  <a:lnTo>
                    <a:pt x="154" y="505"/>
                  </a:lnTo>
                  <a:lnTo>
                    <a:pt x="156" y="505"/>
                  </a:lnTo>
                  <a:lnTo>
                    <a:pt x="156" y="505"/>
                  </a:lnTo>
                  <a:lnTo>
                    <a:pt x="156" y="505"/>
                  </a:lnTo>
                  <a:lnTo>
                    <a:pt x="158" y="503"/>
                  </a:lnTo>
                  <a:lnTo>
                    <a:pt x="158" y="503"/>
                  </a:lnTo>
                  <a:lnTo>
                    <a:pt x="158" y="503"/>
                  </a:lnTo>
                  <a:lnTo>
                    <a:pt x="161" y="503"/>
                  </a:lnTo>
                  <a:lnTo>
                    <a:pt x="161" y="503"/>
                  </a:lnTo>
                  <a:lnTo>
                    <a:pt x="161" y="500"/>
                  </a:lnTo>
                  <a:lnTo>
                    <a:pt x="163" y="500"/>
                  </a:lnTo>
                  <a:lnTo>
                    <a:pt x="163" y="500"/>
                  </a:lnTo>
                  <a:lnTo>
                    <a:pt x="163" y="500"/>
                  </a:lnTo>
                  <a:lnTo>
                    <a:pt x="165" y="500"/>
                  </a:lnTo>
                  <a:lnTo>
                    <a:pt x="165" y="498"/>
                  </a:lnTo>
                  <a:lnTo>
                    <a:pt x="165" y="498"/>
                  </a:lnTo>
                  <a:lnTo>
                    <a:pt x="161" y="493"/>
                  </a:lnTo>
                  <a:lnTo>
                    <a:pt x="161" y="493"/>
                  </a:lnTo>
                  <a:lnTo>
                    <a:pt x="161" y="493"/>
                  </a:lnTo>
                  <a:lnTo>
                    <a:pt x="161" y="493"/>
                  </a:lnTo>
                  <a:lnTo>
                    <a:pt x="158" y="493"/>
                  </a:lnTo>
                  <a:lnTo>
                    <a:pt x="158" y="493"/>
                  </a:lnTo>
                  <a:lnTo>
                    <a:pt x="158" y="495"/>
                  </a:lnTo>
                  <a:lnTo>
                    <a:pt x="156" y="495"/>
                  </a:lnTo>
                  <a:lnTo>
                    <a:pt x="156" y="495"/>
                  </a:lnTo>
                  <a:lnTo>
                    <a:pt x="156" y="495"/>
                  </a:lnTo>
                  <a:lnTo>
                    <a:pt x="154" y="495"/>
                  </a:lnTo>
                  <a:lnTo>
                    <a:pt x="154" y="498"/>
                  </a:lnTo>
                  <a:lnTo>
                    <a:pt x="154" y="498"/>
                  </a:lnTo>
                  <a:lnTo>
                    <a:pt x="151" y="498"/>
                  </a:lnTo>
                  <a:lnTo>
                    <a:pt x="151" y="498"/>
                  </a:lnTo>
                  <a:lnTo>
                    <a:pt x="151" y="498"/>
                  </a:lnTo>
                  <a:lnTo>
                    <a:pt x="149" y="500"/>
                  </a:lnTo>
                  <a:lnTo>
                    <a:pt x="149" y="500"/>
                  </a:lnTo>
                  <a:lnTo>
                    <a:pt x="149" y="500"/>
                  </a:lnTo>
                  <a:lnTo>
                    <a:pt x="147" y="500"/>
                  </a:lnTo>
                  <a:lnTo>
                    <a:pt x="151" y="507"/>
                  </a:lnTo>
                  <a:lnTo>
                    <a:pt x="151" y="507"/>
                  </a:lnTo>
                  <a:close/>
                  <a:moveTo>
                    <a:pt x="173" y="495"/>
                  </a:moveTo>
                  <a:lnTo>
                    <a:pt x="173" y="495"/>
                  </a:lnTo>
                  <a:lnTo>
                    <a:pt x="173" y="493"/>
                  </a:lnTo>
                  <a:lnTo>
                    <a:pt x="175" y="493"/>
                  </a:lnTo>
                  <a:lnTo>
                    <a:pt x="175" y="493"/>
                  </a:lnTo>
                  <a:lnTo>
                    <a:pt x="175" y="493"/>
                  </a:lnTo>
                  <a:lnTo>
                    <a:pt x="177" y="493"/>
                  </a:lnTo>
                  <a:lnTo>
                    <a:pt x="177" y="491"/>
                  </a:lnTo>
                  <a:lnTo>
                    <a:pt x="177" y="491"/>
                  </a:lnTo>
                  <a:lnTo>
                    <a:pt x="180" y="491"/>
                  </a:lnTo>
                  <a:lnTo>
                    <a:pt x="180" y="491"/>
                  </a:lnTo>
                  <a:lnTo>
                    <a:pt x="180" y="491"/>
                  </a:lnTo>
                  <a:lnTo>
                    <a:pt x="182" y="488"/>
                  </a:lnTo>
                  <a:lnTo>
                    <a:pt x="182" y="488"/>
                  </a:lnTo>
                  <a:lnTo>
                    <a:pt x="182" y="488"/>
                  </a:lnTo>
                  <a:lnTo>
                    <a:pt x="184" y="488"/>
                  </a:lnTo>
                  <a:lnTo>
                    <a:pt x="184" y="488"/>
                  </a:lnTo>
                  <a:lnTo>
                    <a:pt x="184" y="486"/>
                  </a:lnTo>
                  <a:lnTo>
                    <a:pt x="187" y="486"/>
                  </a:lnTo>
                  <a:lnTo>
                    <a:pt x="182" y="479"/>
                  </a:lnTo>
                  <a:lnTo>
                    <a:pt x="182" y="479"/>
                  </a:lnTo>
                  <a:lnTo>
                    <a:pt x="180" y="481"/>
                  </a:lnTo>
                  <a:lnTo>
                    <a:pt x="180" y="481"/>
                  </a:lnTo>
                  <a:lnTo>
                    <a:pt x="180" y="481"/>
                  </a:lnTo>
                  <a:lnTo>
                    <a:pt x="177" y="481"/>
                  </a:lnTo>
                  <a:lnTo>
                    <a:pt x="177" y="481"/>
                  </a:lnTo>
                  <a:lnTo>
                    <a:pt x="177" y="484"/>
                  </a:lnTo>
                  <a:lnTo>
                    <a:pt x="175" y="484"/>
                  </a:lnTo>
                  <a:lnTo>
                    <a:pt x="175" y="484"/>
                  </a:lnTo>
                  <a:lnTo>
                    <a:pt x="175" y="484"/>
                  </a:lnTo>
                  <a:lnTo>
                    <a:pt x="173" y="484"/>
                  </a:lnTo>
                  <a:lnTo>
                    <a:pt x="173" y="486"/>
                  </a:lnTo>
                  <a:lnTo>
                    <a:pt x="173" y="486"/>
                  </a:lnTo>
                  <a:lnTo>
                    <a:pt x="170" y="486"/>
                  </a:lnTo>
                  <a:lnTo>
                    <a:pt x="170" y="486"/>
                  </a:lnTo>
                  <a:lnTo>
                    <a:pt x="170" y="488"/>
                  </a:lnTo>
                  <a:lnTo>
                    <a:pt x="168" y="488"/>
                  </a:lnTo>
                  <a:lnTo>
                    <a:pt x="168" y="488"/>
                  </a:lnTo>
                  <a:lnTo>
                    <a:pt x="173" y="495"/>
                  </a:lnTo>
                  <a:lnTo>
                    <a:pt x="173" y="495"/>
                  </a:lnTo>
                  <a:close/>
                  <a:moveTo>
                    <a:pt x="194" y="481"/>
                  </a:moveTo>
                  <a:lnTo>
                    <a:pt x="194" y="481"/>
                  </a:lnTo>
                  <a:lnTo>
                    <a:pt x="194" y="481"/>
                  </a:lnTo>
                  <a:lnTo>
                    <a:pt x="196" y="481"/>
                  </a:lnTo>
                  <a:lnTo>
                    <a:pt x="196" y="481"/>
                  </a:lnTo>
                  <a:lnTo>
                    <a:pt x="196" y="479"/>
                  </a:lnTo>
                  <a:lnTo>
                    <a:pt x="199" y="479"/>
                  </a:lnTo>
                  <a:lnTo>
                    <a:pt x="199" y="479"/>
                  </a:lnTo>
                  <a:lnTo>
                    <a:pt x="199" y="479"/>
                  </a:lnTo>
                  <a:lnTo>
                    <a:pt x="201" y="479"/>
                  </a:lnTo>
                  <a:lnTo>
                    <a:pt x="201" y="476"/>
                  </a:lnTo>
                  <a:lnTo>
                    <a:pt x="201" y="476"/>
                  </a:lnTo>
                  <a:lnTo>
                    <a:pt x="203" y="476"/>
                  </a:lnTo>
                  <a:lnTo>
                    <a:pt x="203" y="476"/>
                  </a:lnTo>
                  <a:lnTo>
                    <a:pt x="203" y="474"/>
                  </a:lnTo>
                  <a:lnTo>
                    <a:pt x="206" y="474"/>
                  </a:lnTo>
                  <a:lnTo>
                    <a:pt x="206" y="474"/>
                  </a:lnTo>
                  <a:lnTo>
                    <a:pt x="206" y="474"/>
                  </a:lnTo>
                  <a:lnTo>
                    <a:pt x="203" y="467"/>
                  </a:lnTo>
                  <a:lnTo>
                    <a:pt x="201" y="467"/>
                  </a:lnTo>
                  <a:lnTo>
                    <a:pt x="201" y="467"/>
                  </a:lnTo>
                  <a:lnTo>
                    <a:pt x="201" y="469"/>
                  </a:lnTo>
                  <a:lnTo>
                    <a:pt x="199" y="469"/>
                  </a:lnTo>
                  <a:lnTo>
                    <a:pt x="199" y="469"/>
                  </a:lnTo>
                  <a:lnTo>
                    <a:pt x="199" y="469"/>
                  </a:lnTo>
                  <a:lnTo>
                    <a:pt x="196" y="469"/>
                  </a:lnTo>
                  <a:lnTo>
                    <a:pt x="196" y="472"/>
                  </a:lnTo>
                  <a:lnTo>
                    <a:pt x="196" y="472"/>
                  </a:lnTo>
                  <a:lnTo>
                    <a:pt x="194" y="472"/>
                  </a:lnTo>
                  <a:lnTo>
                    <a:pt x="194" y="472"/>
                  </a:lnTo>
                  <a:lnTo>
                    <a:pt x="192" y="474"/>
                  </a:lnTo>
                  <a:lnTo>
                    <a:pt x="192" y="474"/>
                  </a:lnTo>
                  <a:lnTo>
                    <a:pt x="192" y="474"/>
                  </a:lnTo>
                  <a:lnTo>
                    <a:pt x="189" y="474"/>
                  </a:lnTo>
                  <a:lnTo>
                    <a:pt x="189" y="474"/>
                  </a:lnTo>
                  <a:lnTo>
                    <a:pt x="189" y="476"/>
                  </a:lnTo>
                  <a:lnTo>
                    <a:pt x="194" y="481"/>
                  </a:lnTo>
                  <a:lnTo>
                    <a:pt x="194" y="481"/>
                  </a:lnTo>
                  <a:close/>
                  <a:moveTo>
                    <a:pt x="213" y="469"/>
                  </a:moveTo>
                  <a:lnTo>
                    <a:pt x="208" y="462"/>
                  </a:lnTo>
                  <a:lnTo>
                    <a:pt x="210" y="462"/>
                  </a:lnTo>
                  <a:lnTo>
                    <a:pt x="210" y="462"/>
                  </a:lnTo>
                  <a:lnTo>
                    <a:pt x="213" y="462"/>
                  </a:lnTo>
                  <a:lnTo>
                    <a:pt x="213" y="460"/>
                  </a:lnTo>
                  <a:lnTo>
                    <a:pt x="215" y="460"/>
                  </a:lnTo>
                  <a:lnTo>
                    <a:pt x="215" y="460"/>
                  </a:lnTo>
                  <a:lnTo>
                    <a:pt x="218" y="457"/>
                  </a:lnTo>
                  <a:lnTo>
                    <a:pt x="218" y="457"/>
                  </a:lnTo>
                  <a:lnTo>
                    <a:pt x="220" y="457"/>
                  </a:lnTo>
                  <a:lnTo>
                    <a:pt x="220" y="455"/>
                  </a:lnTo>
                  <a:lnTo>
                    <a:pt x="222" y="455"/>
                  </a:lnTo>
                  <a:lnTo>
                    <a:pt x="222" y="455"/>
                  </a:lnTo>
                  <a:lnTo>
                    <a:pt x="227" y="462"/>
                  </a:lnTo>
                  <a:lnTo>
                    <a:pt x="227" y="462"/>
                  </a:lnTo>
                  <a:lnTo>
                    <a:pt x="225" y="462"/>
                  </a:lnTo>
                  <a:lnTo>
                    <a:pt x="225" y="462"/>
                  </a:lnTo>
                  <a:lnTo>
                    <a:pt x="222" y="465"/>
                  </a:lnTo>
                  <a:lnTo>
                    <a:pt x="222" y="465"/>
                  </a:lnTo>
                  <a:lnTo>
                    <a:pt x="220" y="465"/>
                  </a:lnTo>
                  <a:lnTo>
                    <a:pt x="218" y="467"/>
                  </a:lnTo>
                  <a:lnTo>
                    <a:pt x="218" y="467"/>
                  </a:lnTo>
                  <a:lnTo>
                    <a:pt x="215" y="467"/>
                  </a:lnTo>
                  <a:lnTo>
                    <a:pt x="215" y="469"/>
                  </a:lnTo>
                  <a:lnTo>
                    <a:pt x="213" y="469"/>
                  </a:lnTo>
                  <a:lnTo>
                    <a:pt x="213" y="469"/>
                  </a:lnTo>
                  <a:lnTo>
                    <a:pt x="213" y="469"/>
                  </a:lnTo>
                  <a:close/>
                  <a:moveTo>
                    <a:pt x="234" y="457"/>
                  </a:moveTo>
                  <a:lnTo>
                    <a:pt x="234" y="457"/>
                  </a:lnTo>
                  <a:lnTo>
                    <a:pt x="236" y="455"/>
                  </a:lnTo>
                  <a:lnTo>
                    <a:pt x="236" y="455"/>
                  </a:lnTo>
                  <a:lnTo>
                    <a:pt x="239" y="455"/>
                  </a:lnTo>
                  <a:lnTo>
                    <a:pt x="239" y="453"/>
                  </a:lnTo>
                  <a:lnTo>
                    <a:pt x="241" y="453"/>
                  </a:lnTo>
                  <a:lnTo>
                    <a:pt x="241" y="453"/>
                  </a:lnTo>
                  <a:lnTo>
                    <a:pt x="244" y="450"/>
                  </a:lnTo>
                  <a:lnTo>
                    <a:pt x="244" y="450"/>
                  </a:lnTo>
                  <a:lnTo>
                    <a:pt x="246" y="450"/>
                  </a:lnTo>
                  <a:lnTo>
                    <a:pt x="246" y="448"/>
                  </a:lnTo>
                  <a:lnTo>
                    <a:pt x="248" y="448"/>
                  </a:lnTo>
                  <a:lnTo>
                    <a:pt x="244" y="441"/>
                  </a:lnTo>
                  <a:lnTo>
                    <a:pt x="241" y="441"/>
                  </a:lnTo>
                  <a:lnTo>
                    <a:pt x="241" y="443"/>
                  </a:lnTo>
                  <a:lnTo>
                    <a:pt x="239" y="443"/>
                  </a:lnTo>
                  <a:lnTo>
                    <a:pt x="239" y="443"/>
                  </a:lnTo>
                  <a:lnTo>
                    <a:pt x="236" y="446"/>
                  </a:lnTo>
                  <a:lnTo>
                    <a:pt x="236" y="446"/>
                  </a:lnTo>
                  <a:lnTo>
                    <a:pt x="234" y="446"/>
                  </a:lnTo>
                  <a:lnTo>
                    <a:pt x="234" y="448"/>
                  </a:lnTo>
                  <a:lnTo>
                    <a:pt x="232" y="448"/>
                  </a:lnTo>
                  <a:lnTo>
                    <a:pt x="232" y="448"/>
                  </a:lnTo>
                  <a:lnTo>
                    <a:pt x="229" y="450"/>
                  </a:lnTo>
                  <a:lnTo>
                    <a:pt x="229" y="450"/>
                  </a:lnTo>
                  <a:lnTo>
                    <a:pt x="234" y="457"/>
                  </a:lnTo>
                  <a:lnTo>
                    <a:pt x="234" y="457"/>
                  </a:lnTo>
                  <a:close/>
                  <a:moveTo>
                    <a:pt x="253" y="443"/>
                  </a:moveTo>
                  <a:lnTo>
                    <a:pt x="255" y="443"/>
                  </a:lnTo>
                  <a:lnTo>
                    <a:pt x="255" y="443"/>
                  </a:lnTo>
                  <a:lnTo>
                    <a:pt x="258" y="441"/>
                  </a:lnTo>
                  <a:lnTo>
                    <a:pt x="258" y="441"/>
                  </a:lnTo>
                  <a:lnTo>
                    <a:pt x="260" y="441"/>
                  </a:lnTo>
                  <a:lnTo>
                    <a:pt x="260" y="438"/>
                  </a:lnTo>
                  <a:lnTo>
                    <a:pt x="262" y="438"/>
                  </a:lnTo>
                  <a:lnTo>
                    <a:pt x="262" y="438"/>
                  </a:lnTo>
                  <a:lnTo>
                    <a:pt x="265" y="436"/>
                  </a:lnTo>
                  <a:lnTo>
                    <a:pt x="265" y="436"/>
                  </a:lnTo>
                  <a:lnTo>
                    <a:pt x="267" y="436"/>
                  </a:lnTo>
                  <a:lnTo>
                    <a:pt x="267" y="434"/>
                  </a:lnTo>
                  <a:lnTo>
                    <a:pt x="267" y="434"/>
                  </a:lnTo>
                  <a:lnTo>
                    <a:pt x="262" y="429"/>
                  </a:lnTo>
                  <a:lnTo>
                    <a:pt x="262" y="429"/>
                  </a:lnTo>
                  <a:lnTo>
                    <a:pt x="262" y="429"/>
                  </a:lnTo>
                  <a:lnTo>
                    <a:pt x="260" y="429"/>
                  </a:lnTo>
                  <a:lnTo>
                    <a:pt x="260" y="431"/>
                  </a:lnTo>
                  <a:lnTo>
                    <a:pt x="258" y="431"/>
                  </a:lnTo>
                  <a:lnTo>
                    <a:pt x="258" y="431"/>
                  </a:lnTo>
                  <a:lnTo>
                    <a:pt x="255" y="434"/>
                  </a:lnTo>
                  <a:lnTo>
                    <a:pt x="255" y="434"/>
                  </a:lnTo>
                  <a:lnTo>
                    <a:pt x="253" y="434"/>
                  </a:lnTo>
                  <a:lnTo>
                    <a:pt x="253" y="436"/>
                  </a:lnTo>
                  <a:lnTo>
                    <a:pt x="251" y="436"/>
                  </a:lnTo>
                  <a:lnTo>
                    <a:pt x="251" y="436"/>
                  </a:lnTo>
                  <a:lnTo>
                    <a:pt x="251" y="436"/>
                  </a:lnTo>
                  <a:lnTo>
                    <a:pt x="253" y="443"/>
                  </a:lnTo>
                  <a:lnTo>
                    <a:pt x="253" y="443"/>
                  </a:lnTo>
                  <a:close/>
                  <a:moveTo>
                    <a:pt x="274" y="429"/>
                  </a:moveTo>
                  <a:lnTo>
                    <a:pt x="274" y="429"/>
                  </a:lnTo>
                  <a:lnTo>
                    <a:pt x="274" y="429"/>
                  </a:lnTo>
                  <a:lnTo>
                    <a:pt x="277" y="429"/>
                  </a:lnTo>
                  <a:lnTo>
                    <a:pt x="277" y="427"/>
                  </a:lnTo>
                  <a:lnTo>
                    <a:pt x="279" y="427"/>
                  </a:lnTo>
                  <a:lnTo>
                    <a:pt x="279" y="427"/>
                  </a:lnTo>
                  <a:lnTo>
                    <a:pt x="281" y="424"/>
                  </a:lnTo>
                  <a:lnTo>
                    <a:pt x="281" y="424"/>
                  </a:lnTo>
                  <a:lnTo>
                    <a:pt x="284" y="424"/>
                  </a:lnTo>
                  <a:lnTo>
                    <a:pt x="284" y="422"/>
                  </a:lnTo>
                  <a:lnTo>
                    <a:pt x="286" y="422"/>
                  </a:lnTo>
                  <a:lnTo>
                    <a:pt x="286" y="422"/>
                  </a:lnTo>
                  <a:lnTo>
                    <a:pt x="286" y="419"/>
                  </a:lnTo>
                  <a:lnTo>
                    <a:pt x="281" y="415"/>
                  </a:lnTo>
                  <a:lnTo>
                    <a:pt x="281" y="415"/>
                  </a:lnTo>
                  <a:lnTo>
                    <a:pt x="281" y="415"/>
                  </a:lnTo>
                  <a:lnTo>
                    <a:pt x="279" y="417"/>
                  </a:lnTo>
                  <a:lnTo>
                    <a:pt x="279" y="417"/>
                  </a:lnTo>
                  <a:lnTo>
                    <a:pt x="277" y="417"/>
                  </a:lnTo>
                  <a:lnTo>
                    <a:pt x="277" y="419"/>
                  </a:lnTo>
                  <a:lnTo>
                    <a:pt x="274" y="419"/>
                  </a:lnTo>
                  <a:lnTo>
                    <a:pt x="274" y="419"/>
                  </a:lnTo>
                  <a:lnTo>
                    <a:pt x="272" y="422"/>
                  </a:lnTo>
                  <a:lnTo>
                    <a:pt x="272" y="422"/>
                  </a:lnTo>
                  <a:lnTo>
                    <a:pt x="270" y="422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74" y="429"/>
                  </a:lnTo>
                  <a:lnTo>
                    <a:pt x="274" y="429"/>
                  </a:lnTo>
                  <a:close/>
                  <a:moveTo>
                    <a:pt x="293" y="415"/>
                  </a:moveTo>
                  <a:lnTo>
                    <a:pt x="293" y="415"/>
                  </a:lnTo>
                  <a:lnTo>
                    <a:pt x="296" y="415"/>
                  </a:lnTo>
                  <a:lnTo>
                    <a:pt x="296" y="415"/>
                  </a:lnTo>
                  <a:lnTo>
                    <a:pt x="298" y="412"/>
                  </a:lnTo>
                  <a:lnTo>
                    <a:pt x="298" y="412"/>
                  </a:lnTo>
                  <a:lnTo>
                    <a:pt x="300" y="412"/>
                  </a:lnTo>
                  <a:lnTo>
                    <a:pt x="300" y="410"/>
                  </a:lnTo>
                  <a:lnTo>
                    <a:pt x="303" y="410"/>
                  </a:lnTo>
                  <a:lnTo>
                    <a:pt x="303" y="410"/>
                  </a:lnTo>
                  <a:lnTo>
                    <a:pt x="305" y="408"/>
                  </a:lnTo>
                  <a:lnTo>
                    <a:pt x="305" y="408"/>
                  </a:lnTo>
                  <a:lnTo>
                    <a:pt x="307" y="405"/>
                  </a:lnTo>
                  <a:lnTo>
                    <a:pt x="307" y="405"/>
                  </a:lnTo>
                  <a:lnTo>
                    <a:pt x="303" y="401"/>
                  </a:lnTo>
                  <a:lnTo>
                    <a:pt x="300" y="401"/>
                  </a:lnTo>
                  <a:lnTo>
                    <a:pt x="300" y="401"/>
                  </a:lnTo>
                  <a:lnTo>
                    <a:pt x="300" y="403"/>
                  </a:lnTo>
                  <a:lnTo>
                    <a:pt x="298" y="403"/>
                  </a:lnTo>
                  <a:lnTo>
                    <a:pt x="298" y="403"/>
                  </a:lnTo>
                  <a:lnTo>
                    <a:pt x="296" y="405"/>
                  </a:lnTo>
                  <a:lnTo>
                    <a:pt x="296" y="405"/>
                  </a:lnTo>
                  <a:lnTo>
                    <a:pt x="293" y="405"/>
                  </a:lnTo>
                  <a:lnTo>
                    <a:pt x="293" y="408"/>
                  </a:lnTo>
                  <a:lnTo>
                    <a:pt x="291" y="408"/>
                  </a:lnTo>
                  <a:lnTo>
                    <a:pt x="291" y="408"/>
                  </a:lnTo>
                  <a:lnTo>
                    <a:pt x="288" y="410"/>
                  </a:lnTo>
                  <a:lnTo>
                    <a:pt x="288" y="410"/>
                  </a:lnTo>
                  <a:lnTo>
                    <a:pt x="293" y="415"/>
                  </a:lnTo>
                  <a:lnTo>
                    <a:pt x="293" y="415"/>
                  </a:lnTo>
                  <a:close/>
                  <a:moveTo>
                    <a:pt x="312" y="401"/>
                  </a:moveTo>
                  <a:lnTo>
                    <a:pt x="315" y="401"/>
                  </a:lnTo>
                  <a:lnTo>
                    <a:pt x="315" y="401"/>
                  </a:lnTo>
                  <a:lnTo>
                    <a:pt x="317" y="398"/>
                  </a:lnTo>
                  <a:lnTo>
                    <a:pt x="317" y="398"/>
                  </a:lnTo>
                  <a:lnTo>
                    <a:pt x="319" y="398"/>
                  </a:lnTo>
                  <a:lnTo>
                    <a:pt x="319" y="396"/>
                  </a:lnTo>
                  <a:lnTo>
                    <a:pt x="319" y="396"/>
                  </a:lnTo>
                  <a:lnTo>
                    <a:pt x="322" y="396"/>
                  </a:lnTo>
                  <a:lnTo>
                    <a:pt x="322" y="393"/>
                  </a:lnTo>
                  <a:lnTo>
                    <a:pt x="324" y="393"/>
                  </a:lnTo>
                  <a:lnTo>
                    <a:pt x="324" y="393"/>
                  </a:lnTo>
                  <a:lnTo>
                    <a:pt x="326" y="391"/>
                  </a:lnTo>
                  <a:lnTo>
                    <a:pt x="326" y="391"/>
                  </a:lnTo>
                  <a:lnTo>
                    <a:pt x="322" y="386"/>
                  </a:lnTo>
                  <a:lnTo>
                    <a:pt x="319" y="386"/>
                  </a:lnTo>
                  <a:lnTo>
                    <a:pt x="319" y="386"/>
                  </a:lnTo>
                  <a:lnTo>
                    <a:pt x="319" y="386"/>
                  </a:lnTo>
                  <a:lnTo>
                    <a:pt x="317" y="389"/>
                  </a:lnTo>
                  <a:lnTo>
                    <a:pt x="317" y="389"/>
                  </a:lnTo>
                  <a:lnTo>
                    <a:pt x="315" y="389"/>
                  </a:lnTo>
                  <a:lnTo>
                    <a:pt x="315" y="391"/>
                  </a:lnTo>
                  <a:lnTo>
                    <a:pt x="312" y="391"/>
                  </a:lnTo>
                  <a:lnTo>
                    <a:pt x="312" y="391"/>
                  </a:lnTo>
                  <a:lnTo>
                    <a:pt x="312" y="393"/>
                  </a:lnTo>
                  <a:lnTo>
                    <a:pt x="310" y="393"/>
                  </a:lnTo>
                  <a:lnTo>
                    <a:pt x="310" y="393"/>
                  </a:lnTo>
                  <a:lnTo>
                    <a:pt x="307" y="396"/>
                  </a:lnTo>
                  <a:lnTo>
                    <a:pt x="312" y="401"/>
                  </a:lnTo>
                  <a:lnTo>
                    <a:pt x="312" y="401"/>
                  </a:lnTo>
                  <a:close/>
                  <a:moveTo>
                    <a:pt x="331" y="386"/>
                  </a:moveTo>
                  <a:lnTo>
                    <a:pt x="333" y="386"/>
                  </a:lnTo>
                  <a:lnTo>
                    <a:pt x="333" y="384"/>
                  </a:lnTo>
                  <a:lnTo>
                    <a:pt x="336" y="384"/>
                  </a:lnTo>
                  <a:lnTo>
                    <a:pt x="336" y="384"/>
                  </a:lnTo>
                  <a:lnTo>
                    <a:pt x="336" y="382"/>
                  </a:lnTo>
                  <a:lnTo>
                    <a:pt x="338" y="382"/>
                  </a:lnTo>
                  <a:lnTo>
                    <a:pt x="338" y="382"/>
                  </a:lnTo>
                  <a:lnTo>
                    <a:pt x="341" y="379"/>
                  </a:lnTo>
                  <a:lnTo>
                    <a:pt x="341" y="379"/>
                  </a:lnTo>
                  <a:lnTo>
                    <a:pt x="343" y="377"/>
                  </a:lnTo>
                  <a:lnTo>
                    <a:pt x="343" y="377"/>
                  </a:lnTo>
                  <a:lnTo>
                    <a:pt x="345" y="377"/>
                  </a:lnTo>
                  <a:lnTo>
                    <a:pt x="345" y="377"/>
                  </a:lnTo>
                  <a:lnTo>
                    <a:pt x="338" y="370"/>
                  </a:lnTo>
                  <a:lnTo>
                    <a:pt x="338" y="370"/>
                  </a:lnTo>
                  <a:lnTo>
                    <a:pt x="338" y="372"/>
                  </a:lnTo>
                  <a:lnTo>
                    <a:pt x="336" y="372"/>
                  </a:lnTo>
                  <a:lnTo>
                    <a:pt x="336" y="372"/>
                  </a:lnTo>
                  <a:lnTo>
                    <a:pt x="336" y="374"/>
                  </a:lnTo>
                  <a:lnTo>
                    <a:pt x="333" y="374"/>
                  </a:lnTo>
                  <a:lnTo>
                    <a:pt x="333" y="374"/>
                  </a:lnTo>
                  <a:lnTo>
                    <a:pt x="331" y="377"/>
                  </a:lnTo>
                  <a:lnTo>
                    <a:pt x="331" y="377"/>
                  </a:lnTo>
                  <a:lnTo>
                    <a:pt x="329" y="377"/>
                  </a:lnTo>
                  <a:lnTo>
                    <a:pt x="329" y="379"/>
                  </a:lnTo>
                  <a:lnTo>
                    <a:pt x="329" y="379"/>
                  </a:lnTo>
                  <a:lnTo>
                    <a:pt x="326" y="379"/>
                  </a:lnTo>
                  <a:lnTo>
                    <a:pt x="331" y="386"/>
                  </a:lnTo>
                  <a:lnTo>
                    <a:pt x="331" y="386"/>
                  </a:lnTo>
                  <a:close/>
                  <a:moveTo>
                    <a:pt x="350" y="370"/>
                  </a:moveTo>
                  <a:lnTo>
                    <a:pt x="352" y="370"/>
                  </a:lnTo>
                  <a:lnTo>
                    <a:pt x="352" y="370"/>
                  </a:lnTo>
                  <a:lnTo>
                    <a:pt x="352" y="367"/>
                  </a:lnTo>
                  <a:lnTo>
                    <a:pt x="355" y="367"/>
                  </a:lnTo>
                  <a:lnTo>
                    <a:pt x="355" y="367"/>
                  </a:lnTo>
                  <a:lnTo>
                    <a:pt x="357" y="365"/>
                  </a:lnTo>
                  <a:lnTo>
                    <a:pt x="357" y="365"/>
                  </a:lnTo>
                  <a:lnTo>
                    <a:pt x="359" y="365"/>
                  </a:lnTo>
                  <a:lnTo>
                    <a:pt x="359" y="363"/>
                  </a:lnTo>
                  <a:lnTo>
                    <a:pt x="359" y="363"/>
                  </a:lnTo>
                  <a:lnTo>
                    <a:pt x="362" y="360"/>
                  </a:lnTo>
                  <a:lnTo>
                    <a:pt x="362" y="360"/>
                  </a:lnTo>
                  <a:lnTo>
                    <a:pt x="362" y="360"/>
                  </a:lnTo>
                  <a:lnTo>
                    <a:pt x="357" y="353"/>
                  </a:lnTo>
                  <a:lnTo>
                    <a:pt x="357" y="355"/>
                  </a:lnTo>
                  <a:lnTo>
                    <a:pt x="355" y="355"/>
                  </a:lnTo>
                  <a:lnTo>
                    <a:pt x="355" y="355"/>
                  </a:lnTo>
                  <a:lnTo>
                    <a:pt x="355" y="358"/>
                  </a:lnTo>
                  <a:lnTo>
                    <a:pt x="352" y="358"/>
                  </a:lnTo>
                  <a:lnTo>
                    <a:pt x="352" y="358"/>
                  </a:lnTo>
                  <a:lnTo>
                    <a:pt x="350" y="360"/>
                  </a:lnTo>
                  <a:lnTo>
                    <a:pt x="350" y="360"/>
                  </a:lnTo>
                  <a:lnTo>
                    <a:pt x="350" y="363"/>
                  </a:lnTo>
                  <a:lnTo>
                    <a:pt x="348" y="363"/>
                  </a:lnTo>
                  <a:lnTo>
                    <a:pt x="348" y="363"/>
                  </a:lnTo>
                  <a:lnTo>
                    <a:pt x="345" y="365"/>
                  </a:lnTo>
                  <a:lnTo>
                    <a:pt x="345" y="365"/>
                  </a:lnTo>
                  <a:lnTo>
                    <a:pt x="350" y="370"/>
                  </a:lnTo>
                  <a:lnTo>
                    <a:pt x="350" y="370"/>
                  </a:lnTo>
                  <a:close/>
                  <a:moveTo>
                    <a:pt x="369" y="355"/>
                  </a:moveTo>
                  <a:lnTo>
                    <a:pt x="369" y="353"/>
                  </a:lnTo>
                  <a:lnTo>
                    <a:pt x="371" y="353"/>
                  </a:lnTo>
                  <a:lnTo>
                    <a:pt x="371" y="353"/>
                  </a:lnTo>
                  <a:lnTo>
                    <a:pt x="371" y="351"/>
                  </a:lnTo>
                  <a:lnTo>
                    <a:pt x="374" y="351"/>
                  </a:lnTo>
                  <a:lnTo>
                    <a:pt x="374" y="348"/>
                  </a:lnTo>
                  <a:lnTo>
                    <a:pt x="376" y="348"/>
                  </a:lnTo>
                  <a:lnTo>
                    <a:pt x="376" y="348"/>
                  </a:lnTo>
                  <a:lnTo>
                    <a:pt x="376" y="346"/>
                  </a:lnTo>
                  <a:lnTo>
                    <a:pt x="378" y="346"/>
                  </a:lnTo>
                  <a:lnTo>
                    <a:pt x="378" y="344"/>
                  </a:lnTo>
                  <a:lnTo>
                    <a:pt x="381" y="344"/>
                  </a:lnTo>
                  <a:lnTo>
                    <a:pt x="381" y="344"/>
                  </a:lnTo>
                  <a:lnTo>
                    <a:pt x="374" y="339"/>
                  </a:lnTo>
                  <a:lnTo>
                    <a:pt x="374" y="339"/>
                  </a:lnTo>
                  <a:lnTo>
                    <a:pt x="374" y="339"/>
                  </a:lnTo>
                  <a:lnTo>
                    <a:pt x="371" y="339"/>
                  </a:lnTo>
                  <a:lnTo>
                    <a:pt x="371" y="341"/>
                  </a:lnTo>
                  <a:lnTo>
                    <a:pt x="371" y="341"/>
                  </a:lnTo>
                  <a:lnTo>
                    <a:pt x="369" y="344"/>
                  </a:lnTo>
                  <a:lnTo>
                    <a:pt x="369" y="344"/>
                  </a:lnTo>
                  <a:lnTo>
                    <a:pt x="367" y="344"/>
                  </a:lnTo>
                  <a:lnTo>
                    <a:pt x="367" y="346"/>
                  </a:lnTo>
                  <a:lnTo>
                    <a:pt x="367" y="346"/>
                  </a:lnTo>
                  <a:lnTo>
                    <a:pt x="364" y="348"/>
                  </a:lnTo>
                  <a:lnTo>
                    <a:pt x="364" y="348"/>
                  </a:lnTo>
                  <a:lnTo>
                    <a:pt x="362" y="348"/>
                  </a:lnTo>
                  <a:lnTo>
                    <a:pt x="369" y="355"/>
                  </a:lnTo>
                  <a:lnTo>
                    <a:pt x="369" y="355"/>
                  </a:lnTo>
                  <a:close/>
                  <a:moveTo>
                    <a:pt x="385" y="339"/>
                  </a:moveTo>
                  <a:lnTo>
                    <a:pt x="388" y="336"/>
                  </a:lnTo>
                  <a:lnTo>
                    <a:pt x="388" y="336"/>
                  </a:lnTo>
                  <a:lnTo>
                    <a:pt x="388" y="336"/>
                  </a:lnTo>
                  <a:lnTo>
                    <a:pt x="390" y="334"/>
                  </a:lnTo>
                  <a:lnTo>
                    <a:pt x="390" y="334"/>
                  </a:lnTo>
                  <a:lnTo>
                    <a:pt x="393" y="332"/>
                  </a:lnTo>
                  <a:lnTo>
                    <a:pt x="393" y="332"/>
                  </a:lnTo>
                  <a:lnTo>
                    <a:pt x="393" y="332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7" y="327"/>
                  </a:lnTo>
                  <a:lnTo>
                    <a:pt x="397" y="327"/>
                  </a:lnTo>
                  <a:lnTo>
                    <a:pt x="397" y="327"/>
                  </a:lnTo>
                  <a:lnTo>
                    <a:pt x="393" y="322"/>
                  </a:lnTo>
                  <a:lnTo>
                    <a:pt x="393" y="322"/>
                  </a:lnTo>
                  <a:lnTo>
                    <a:pt x="390" y="322"/>
                  </a:lnTo>
                  <a:lnTo>
                    <a:pt x="390" y="322"/>
                  </a:lnTo>
                  <a:lnTo>
                    <a:pt x="388" y="325"/>
                  </a:lnTo>
                  <a:lnTo>
                    <a:pt x="388" y="325"/>
                  </a:lnTo>
                  <a:lnTo>
                    <a:pt x="388" y="327"/>
                  </a:lnTo>
                  <a:lnTo>
                    <a:pt x="385" y="327"/>
                  </a:lnTo>
                  <a:lnTo>
                    <a:pt x="385" y="327"/>
                  </a:lnTo>
                  <a:lnTo>
                    <a:pt x="383" y="329"/>
                  </a:lnTo>
                  <a:lnTo>
                    <a:pt x="383" y="329"/>
                  </a:lnTo>
                  <a:lnTo>
                    <a:pt x="383" y="332"/>
                  </a:lnTo>
                  <a:lnTo>
                    <a:pt x="381" y="332"/>
                  </a:lnTo>
                  <a:lnTo>
                    <a:pt x="381" y="332"/>
                  </a:lnTo>
                  <a:lnTo>
                    <a:pt x="385" y="339"/>
                  </a:lnTo>
                  <a:lnTo>
                    <a:pt x="385" y="339"/>
                  </a:lnTo>
                  <a:close/>
                  <a:moveTo>
                    <a:pt x="402" y="320"/>
                  </a:moveTo>
                  <a:lnTo>
                    <a:pt x="404" y="320"/>
                  </a:lnTo>
                  <a:lnTo>
                    <a:pt x="404" y="320"/>
                  </a:lnTo>
                  <a:lnTo>
                    <a:pt x="407" y="317"/>
                  </a:lnTo>
                  <a:lnTo>
                    <a:pt x="407" y="317"/>
                  </a:lnTo>
                  <a:lnTo>
                    <a:pt x="407" y="315"/>
                  </a:lnTo>
                  <a:lnTo>
                    <a:pt x="409" y="315"/>
                  </a:lnTo>
                  <a:lnTo>
                    <a:pt x="409" y="315"/>
                  </a:lnTo>
                  <a:lnTo>
                    <a:pt x="412" y="313"/>
                  </a:lnTo>
                  <a:lnTo>
                    <a:pt x="412" y="313"/>
                  </a:lnTo>
                  <a:lnTo>
                    <a:pt x="412" y="310"/>
                  </a:lnTo>
                  <a:lnTo>
                    <a:pt x="414" y="310"/>
                  </a:lnTo>
                  <a:lnTo>
                    <a:pt x="414" y="308"/>
                  </a:lnTo>
                  <a:lnTo>
                    <a:pt x="409" y="303"/>
                  </a:lnTo>
                  <a:lnTo>
                    <a:pt x="407" y="306"/>
                  </a:lnTo>
                  <a:lnTo>
                    <a:pt x="407" y="306"/>
                  </a:lnTo>
                  <a:lnTo>
                    <a:pt x="404" y="306"/>
                  </a:lnTo>
                  <a:lnTo>
                    <a:pt x="404" y="308"/>
                  </a:lnTo>
                  <a:lnTo>
                    <a:pt x="404" y="308"/>
                  </a:lnTo>
                  <a:lnTo>
                    <a:pt x="402" y="310"/>
                  </a:lnTo>
                  <a:lnTo>
                    <a:pt x="402" y="310"/>
                  </a:lnTo>
                  <a:lnTo>
                    <a:pt x="400" y="310"/>
                  </a:lnTo>
                  <a:lnTo>
                    <a:pt x="400" y="313"/>
                  </a:lnTo>
                  <a:lnTo>
                    <a:pt x="400" y="313"/>
                  </a:lnTo>
                  <a:lnTo>
                    <a:pt x="397" y="315"/>
                  </a:lnTo>
                  <a:lnTo>
                    <a:pt x="397" y="315"/>
                  </a:lnTo>
                  <a:lnTo>
                    <a:pt x="402" y="320"/>
                  </a:lnTo>
                  <a:lnTo>
                    <a:pt x="402" y="320"/>
                  </a:lnTo>
                  <a:close/>
                  <a:moveTo>
                    <a:pt x="419" y="303"/>
                  </a:moveTo>
                  <a:lnTo>
                    <a:pt x="419" y="303"/>
                  </a:lnTo>
                  <a:lnTo>
                    <a:pt x="421" y="301"/>
                  </a:lnTo>
                  <a:lnTo>
                    <a:pt x="421" y="301"/>
                  </a:lnTo>
                  <a:lnTo>
                    <a:pt x="423" y="301"/>
                  </a:lnTo>
                  <a:lnTo>
                    <a:pt x="423" y="298"/>
                  </a:lnTo>
                  <a:lnTo>
                    <a:pt x="423" y="298"/>
                  </a:lnTo>
                  <a:lnTo>
                    <a:pt x="426" y="296"/>
                  </a:lnTo>
                  <a:lnTo>
                    <a:pt x="426" y="296"/>
                  </a:lnTo>
                  <a:lnTo>
                    <a:pt x="428" y="294"/>
                  </a:lnTo>
                  <a:lnTo>
                    <a:pt x="428" y="294"/>
                  </a:lnTo>
                  <a:lnTo>
                    <a:pt x="428" y="291"/>
                  </a:lnTo>
                  <a:lnTo>
                    <a:pt x="430" y="291"/>
                  </a:lnTo>
                  <a:lnTo>
                    <a:pt x="430" y="291"/>
                  </a:lnTo>
                  <a:lnTo>
                    <a:pt x="423" y="287"/>
                  </a:lnTo>
                  <a:lnTo>
                    <a:pt x="423" y="287"/>
                  </a:lnTo>
                  <a:lnTo>
                    <a:pt x="423" y="287"/>
                  </a:lnTo>
                  <a:lnTo>
                    <a:pt x="421" y="289"/>
                  </a:lnTo>
                  <a:lnTo>
                    <a:pt x="421" y="289"/>
                  </a:lnTo>
                  <a:lnTo>
                    <a:pt x="421" y="291"/>
                  </a:lnTo>
                  <a:lnTo>
                    <a:pt x="419" y="291"/>
                  </a:lnTo>
                  <a:lnTo>
                    <a:pt x="419" y="291"/>
                  </a:lnTo>
                  <a:lnTo>
                    <a:pt x="416" y="294"/>
                  </a:lnTo>
                  <a:lnTo>
                    <a:pt x="416" y="294"/>
                  </a:lnTo>
                  <a:lnTo>
                    <a:pt x="416" y="296"/>
                  </a:lnTo>
                  <a:lnTo>
                    <a:pt x="414" y="296"/>
                  </a:lnTo>
                  <a:lnTo>
                    <a:pt x="414" y="298"/>
                  </a:lnTo>
                  <a:lnTo>
                    <a:pt x="414" y="298"/>
                  </a:lnTo>
                  <a:lnTo>
                    <a:pt x="419" y="303"/>
                  </a:lnTo>
                  <a:lnTo>
                    <a:pt x="419" y="303"/>
                  </a:lnTo>
                  <a:close/>
                  <a:moveTo>
                    <a:pt x="435" y="284"/>
                  </a:moveTo>
                  <a:lnTo>
                    <a:pt x="435" y="284"/>
                  </a:lnTo>
                  <a:lnTo>
                    <a:pt x="438" y="282"/>
                  </a:lnTo>
                  <a:lnTo>
                    <a:pt x="438" y="282"/>
                  </a:lnTo>
                  <a:lnTo>
                    <a:pt x="440" y="282"/>
                  </a:lnTo>
                  <a:lnTo>
                    <a:pt x="440" y="280"/>
                  </a:lnTo>
                  <a:lnTo>
                    <a:pt x="440" y="280"/>
                  </a:lnTo>
                  <a:lnTo>
                    <a:pt x="442" y="277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45" y="275"/>
                  </a:lnTo>
                  <a:lnTo>
                    <a:pt x="445" y="272"/>
                  </a:lnTo>
                  <a:lnTo>
                    <a:pt x="445" y="272"/>
                  </a:lnTo>
                  <a:lnTo>
                    <a:pt x="440" y="268"/>
                  </a:lnTo>
                  <a:lnTo>
                    <a:pt x="440" y="268"/>
                  </a:lnTo>
                  <a:lnTo>
                    <a:pt x="438" y="270"/>
                  </a:lnTo>
                  <a:lnTo>
                    <a:pt x="438" y="270"/>
                  </a:lnTo>
                  <a:lnTo>
                    <a:pt x="435" y="272"/>
                  </a:lnTo>
                  <a:lnTo>
                    <a:pt x="435" y="272"/>
                  </a:lnTo>
                  <a:lnTo>
                    <a:pt x="435" y="275"/>
                  </a:lnTo>
                  <a:lnTo>
                    <a:pt x="433" y="275"/>
                  </a:lnTo>
                  <a:lnTo>
                    <a:pt x="433" y="275"/>
                  </a:lnTo>
                  <a:lnTo>
                    <a:pt x="433" y="277"/>
                  </a:lnTo>
                  <a:lnTo>
                    <a:pt x="430" y="277"/>
                  </a:lnTo>
                  <a:lnTo>
                    <a:pt x="430" y="280"/>
                  </a:lnTo>
                  <a:lnTo>
                    <a:pt x="428" y="280"/>
                  </a:lnTo>
                  <a:lnTo>
                    <a:pt x="435" y="284"/>
                  </a:lnTo>
                  <a:lnTo>
                    <a:pt x="435" y="284"/>
                  </a:lnTo>
                  <a:close/>
                  <a:moveTo>
                    <a:pt x="452" y="265"/>
                  </a:moveTo>
                  <a:lnTo>
                    <a:pt x="452" y="265"/>
                  </a:lnTo>
                  <a:lnTo>
                    <a:pt x="452" y="265"/>
                  </a:lnTo>
                  <a:lnTo>
                    <a:pt x="454" y="263"/>
                  </a:lnTo>
                  <a:lnTo>
                    <a:pt x="454" y="263"/>
                  </a:lnTo>
                  <a:lnTo>
                    <a:pt x="454" y="261"/>
                  </a:lnTo>
                  <a:lnTo>
                    <a:pt x="456" y="261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9" y="256"/>
                  </a:lnTo>
                  <a:lnTo>
                    <a:pt x="459" y="256"/>
                  </a:lnTo>
                  <a:lnTo>
                    <a:pt x="461" y="253"/>
                  </a:lnTo>
                  <a:lnTo>
                    <a:pt x="461" y="253"/>
                  </a:lnTo>
                  <a:lnTo>
                    <a:pt x="454" y="249"/>
                  </a:lnTo>
                  <a:lnTo>
                    <a:pt x="454" y="249"/>
                  </a:lnTo>
                  <a:lnTo>
                    <a:pt x="454" y="251"/>
                  </a:lnTo>
                  <a:lnTo>
                    <a:pt x="452" y="251"/>
                  </a:lnTo>
                  <a:lnTo>
                    <a:pt x="452" y="253"/>
                  </a:lnTo>
                  <a:lnTo>
                    <a:pt x="449" y="253"/>
                  </a:lnTo>
                  <a:lnTo>
                    <a:pt x="449" y="256"/>
                  </a:lnTo>
                  <a:lnTo>
                    <a:pt x="449" y="256"/>
                  </a:lnTo>
                  <a:lnTo>
                    <a:pt x="447" y="258"/>
                  </a:lnTo>
                  <a:lnTo>
                    <a:pt x="447" y="258"/>
                  </a:lnTo>
                  <a:lnTo>
                    <a:pt x="447" y="261"/>
                  </a:lnTo>
                  <a:lnTo>
                    <a:pt x="445" y="261"/>
                  </a:lnTo>
                  <a:lnTo>
                    <a:pt x="445" y="261"/>
                  </a:lnTo>
                  <a:lnTo>
                    <a:pt x="452" y="265"/>
                  </a:lnTo>
                  <a:lnTo>
                    <a:pt x="452" y="265"/>
                  </a:lnTo>
                  <a:close/>
                  <a:moveTo>
                    <a:pt x="45" y="830"/>
                  </a:moveTo>
                  <a:lnTo>
                    <a:pt x="45" y="830"/>
                  </a:lnTo>
                  <a:lnTo>
                    <a:pt x="45" y="828"/>
                  </a:lnTo>
                  <a:lnTo>
                    <a:pt x="42" y="828"/>
                  </a:lnTo>
                  <a:lnTo>
                    <a:pt x="42" y="828"/>
                  </a:lnTo>
                  <a:lnTo>
                    <a:pt x="42" y="825"/>
                  </a:lnTo>
                  <a:lnTo>
                    <a:pt x="42" y="825"/>
                  </a:lnTo>
                  <a:lnTo>
                    <a:pt x="42" y="825"/>
                  </a:lnTo>
                  <a:lnTo>
                    <a:pt x="42" y="823"/>
                  </a:lnTo>
                  <a:lnTo>
                    <a:pt x="42" y="823"/>
                  </a:lnTo>
                  <a:lnTo>
                    <a:pt x="35" y="825"/>
                  </a:lnTo>
                  <a:lnTo>
                    <a:pt x="35" y="825"/>
                  </a:lnTo>
                  <a:lnTo>
                    <a:pt x="35" y="828"/>
                  </a:lnTo>
                  <a:lnTo>
                    <a:pt x="35" y="828"/>
                  </a:lnTo>
                  <a:lnTo>
                    <a:pt x="35" y="828"/>
                  </a:lnTo>
                  <a:lnTo>
                    <a:pt x="35" y="830"/>
                  </a:lnTo>
                  <a:lnTo>
                    <a:pt x="35" y="830"/>
                  </a:lnTo>
                  <a:lnTo>
                    <a:pt x="35" y="830"/>
                  </a:lnTo>
                  <a:lnTo>
                    <a:pt x="35" y="832"/>
                  </a:lnTo>
                  <a:lnTo>
                    <a:pt x="38" y="832"/>
                  </a:lnTo>
                  <a:lnTo>
                    <a:pt x="45" y="830"/>
                  </a:lnTo>
                  <a:lnTo>
                    <a:pt x="45" y="830"/>
                  </a:lnTo>
                  <a:close/>
                  <a:moveTo>
                    <a:pt x="40" y="816"/>
                  </a:moveTo>
                  <a:lnTo>
                    <a:pt x="38" y="816"/>
                  </a:lnTo>
                  <a:lnTo>
                    <a:pt x="38" y="813"/>
                  </a:lnTo>
                  <a:lnTo>
                    <a:pt x="38" y="813"/>
                  </a:lnTo>
                  <a:lnTo>
                    <a:pt x="38" y="813"/>
                  </a:lnTo>
                  <a:lnTo>
                    <a:pt x="38" y="811"/>
                  </a:lnTo>
                  <a:lnTo>
                    <a:pt x="38" y="811"/>
                  </a:lnTo>
                  <a:lnTo>
                    <a:pt x="38" y="811"/>
                  </a:lnTo>
                  <a:lnTo>
                    <a:pt x="38" y="809"/>
                  </a:lnTo>
                  <a:lnTo>
                    <a:pt x="35" y="809"/>
                  </a:lnTo>
                  <a:lnTo>
                    <a:pt x="35" y="806"/>
                  </a:lnTo>
                  <a:lnTo>
                    <a:pt x="35" y="806"/>
                  </a:lnTo>
                  <a:lnTo>
                    <a:pt x="35" y="806"/>
                  </a:lnTo>
                  <a:lnTo>
                    <a:pt x="35" y="804"/>
                  </a:lnTo>
                  <a:lnTo>
                    <a:pt x="35" y="804"/>
                  </a:lnTo>
                  <a:lnTo>
                    <a:pt x="35" y="804"/>
                  </a:lnTo>
                  <a:lnTo>
                    <a:pt x="35" y="801"/>
                  </a:lnTo>
                  <a:lnTo>
                    <a:pt x="33" y="801"/>
                  </a:lnTo>
                  <a:lnTo>
                    <a:pt x="33" y="801"/>
                  </a:lnTo>
                  <a:lnTo>
                    <a:pt x="26" y="804"/>
                  </a:lnTo>
                  <a:lnTo>
                    <a:pt x="26" y="804"/>
                  </a:lnTo>
                  <a:lnTo>
                    <a:pt x="26" y="804"/>
                  </a:lnTo>
                  <a:lnTo>
                    <a:pt x="26" y="806"/>
                  </a:lnTo>
                  <a:lnTo>
                    <a:pt x="28" y="806"/>
                  </a:lnTo>
                  <a:lnTo>
                    <a:pt x="28" y="806"/>
                  </a:lnTo>
                  <a:lnTo>
                    <a:pt x="28" y="809"/>
                  </a:lnTo>
                  <a:lnTo>
                    <a:pt x="28" y="809"/>
                  </a:lnTo>
                  <a:lnTo>
                    <a:pt x="28" y="811"/>
                  </a:lnTo>
                  <a:lnTo>
                    <a:pt x="28" y="811"/>
                  </a:lnTo>
                  <a:lnTo>
                    <a:pt x="28" y="811"/>
                  </a:lnTo>
                  <a:lnTo>
                    <a:pt x="28" y="813"/>
                  </a:lnTo>
                  <a:lnTo>
                    <a:pt x="31" y="813"/>
                  </a:lnTo>
                  <a:lnTo>
                    <a:pt x="31" y="813"/>
                  </a:lnTo>
                  <a:lnTo>
                    <a:pt x="31" y="816"/>
                  </a:lnTo>
                  <a:lnTo>
                    <a:pt x="31" y="816"/>
                  </a:lnTo>
                  <a:lnTo>
                    <a:pt x="31" y="816"/>
                  </a:lnTo>
                  <a:lnTo>
                    <a:pt x="31" y="818"/>
                  </a:lnTo>
                  <a:lnTo>
                    <a:pt x="31" y="818"/>
                  </a:lnTo>
                  <a:lnTo>
                    <a:pt x="40" y="816"/>
                  </a:lnTo>
                  <a:lnTo>
                    <a:pt x="40" y="816"/>
                  </a:lnTo>
                  <a:close/>
                  <a:moveTo>
                    <a:pt x="31" y="794"/>
                  </a:moveTo>
                  <a:lnTo>
                    <a:pt x="31" y="794"/>
                  </a:lnTo>
                  <a:lnTo>
                    <a:pt x="31" y="792"/>
                  </a:lnTo>
                  <a:lnTo>
                    <a:pt x="31" y="792"/>
                  </a:lnTo>
                  <a:lnTo>
                    <a:pt x="31" y="790"/>
                  </a:lnTo>
                  <a:lnTo>
                    <a:pt x="31" y="790"/>
                  </a:lnTo>
                  <a:lnTo>
                    <a:pt x="31" y="790"/>
                  </a:lnTo>
                  <a:lnTo>
                    <a:pt x="31" y="787"/>
                  </a:lnTo>
                  <a:lnTo>
                    <a:pt x="28" y="787"/>
                  </a:lnTo>
                  <a:lnTo>
                    <a:pt x="28" y="787"/>
                  </a:lnTo>
                  <a:lnTo>
                    <a:pt x="28" y="785"/>
                  </a:lnTo>
                  <a:lnTo>
                    <a:pt x="28" y="785"/>
                  </a:lnTo>
                  <a:lnTo>
                    <a:pt x="28" y="782"/>
                  </a:lnTo>
                  <a:lnTo>
                    <a:pt x="28" y="782"/>
                  </a:lnTo>
                  <a:lnTo>
                    <a:pt x="28" y="782"/>
                  </a:lnTo>
                  <a:lnTo>
                    <a:pt x="28" y="780"/>
                  </a:lnTo>
                  <a:lnTo>
                    <a:pt x="26" y="780"/>
                  </a:lnTo>
                  <a:lnTo>
                    <a:pt x="26" y="780"/>
                  </a:lnTo>
                  <a:lnTo>
                    <a:pt x="26" y="778"/>
                  </a:lnTo>
                  <a:lnTo>
                    <a:pt x="19" y="780"/>
                  </a:lnTo>
                  <a:lnTo>
                    <a:pt x="19" y="780"/>
                  </a:lnTo>
                  <a:lnTo>
                    <a:pt x="19" y="782"/>
                  </a:lnTo>
                  <a:lnTo>
                    <a:pt x="19" y="782"/>
                  </a:lnTo>
                  <a:lnTo>
                    <a:pt x="19" y="785"/>
                  </a:lnTo>
                  <a:lnTo>
                    <a:pt x="21" y="785"/>
                  </a:lnTo>
                  <a:lnTo>
                    <a:pt x="21" y="785"/>
                  </a:lnTo>
                  <a:lnTo>
                    <a:pt x="21" y="787"/>
                  </a:lnTo>
                  <a:lnTo>
                    <a:pt x="21" y="787"/>
                  </a:lnTo>
                  <a:lnTo>
                    <a:pt x="21" y="790"/>
                  </a:lnTo>
                  <a:lnTo>
                    <a:pt x="21" y="790"/>
                  </a:lnTo>
                  <a:lnTo>
                    <a:pt x="21" y="790"/>
                  </a:lnTo>
                  <a:lnTo>
                    <a:pt x="21" y="792"/>
                  </a:lnTo>
                  <a:lnTo>
                    <a:pt x="24" y="792"/>
                  </a:lnTo>
                  <a:lnTo>
                    <a:pt x="24" y="792"/>
                  </a:lnTo>
                  <a:lnTo>
                    <a:pt x="24" y="794"/>
                  </a:lnTo>
                  <a:lnTo>
                    <a:pt x="24" y="794"/>
                  </a:lnTo>
                  <a:lnTo>
                    <a:pt x="24" y="797"/>
                  </a:lnTo>
                  <a:lnTo>
                    <a:pt x="24" y="797"/>
                  </a:lnTo>
                  <a:lnTo>
                    <a:pt x="31" y="794"/>
                  </a:lnTo>
                  <a:lnTo>
                    <a:pt x="31" y="794"/>
                  </a:lnTo>
                  <a:close/>
                  <a:moveTo>
                    <a:pt x="24" y="771"/>
                  </a:moveTo>
                  <a:lnTo>
                    <a:pt x="24" y="771"/>
                  </a:lnTo>
                  <a:lnTo>
                    <a:pt x="24" y="768"/>
                  </a:lnTo>
                  <a:lnTo>
                    <a:pt x="24" y="768"/>
                  </a:lnTo>
                  <a:lnTo>
                    <a:pt x="24" y="768"/>
                  </a:lnTo>
                  <a:lnTo>
                    <a:pt x="24" y="766"/>
                  </a:lnTo>
                  <a:lnTo>
                    <a:pt x="24" y="766"/>
                  </a:lnTo>
                  <a:lnTo>
                    <a:pt x="24" y="764"/>
                  </a:lnTo>
                  <a:lnTo>
                    <a:pt x="24" y="764"/>
                  </a:lnTo>
                  <a:lnTo>
                    <a:pt x="21" y="764"/>
                  </a:lnTo>
                  <a:lnTo>
                    <a:pt x="21" y="761"/>
                  </a:lnTo>
                  <a:lnTo>
                    <a:pt x="21" y="761"/>
                  </a:lnTo>
                  <a:lnTo>
                    <a:pt x="21" y="759"/>
                  </a:lnTo>
                  <a:lnTo>
                    <a:pt x="21" y="759"/>
                  </a:lnTo>
                  <a:lnTo>
                    <a:pt x="21" y="759"/>
                  </a:lnTo>
                  <a:lnTo>
                    <a:pt x="21" y="756"/>
                  </a:lnTo>
                  <a:lnTo>
                    <a:pt x="21" y="756"/>
                  </a:lnTo>
                  <a:lnTo>
                    <a:pt x="21" y="756"/>
                  </a:lnTo>
                  <a:lnTo>
                    <a:pt x="12" y="756"/>
                  </a:lnTo>
                  <a:lnTo>
                    <a:pt x="12" y="759"/>
                  </a:lnTo>
                  <a:lnTo>
                    <a:pt x="14" y="759"/>
                  </a:lnTo>
                  <a:lnTo>
                    <a:pt x="14" y="759"/>
                  </a:lnTo>
                  <a:lnTo>
                    <a:pt x="14" y="761"/>
                  </a:lnTo>
                  <a:lnTo>
                    <a:pt x="14" y="761"/>
                  </a:lnTo>
                  <a:lnTo>
                    <a:pt x="14" y="764"/>
                  </a:lnTo>
                  <a:lnTo>
                    <a:pt x="14" y="764"/>
                  </a:lnTo>
                  <a:lnTo>
                    <a:pt x="14" y="764"/>
                  </a:lnTo>
                  <a:lnTo>
                    <a:pt x="14" y="766"/>
                  </a:lnTo>
                  <a:lnTo>
                    <a:pt x="14" y="766"/>
                  </a:lnTo>
                  <a:lnTo>
                    <a:pt x="14" y="768"/>
                  </a:lnTo>
                  <a:lnTo>
                    <a:pt x="16" y="768"/>
                  </a:lnTo>
                  <a:lnTo>
                    <a:pt x="16" y="768"/>
                  </a:lnTo>
                  <a:lnTo>
                    <a:pt x="16" y="771"/>
                  </a:lnTo>
                  <a:lnTo>
                    <a:pt x="16" y="771"/>
                  </a:lnTo>
                  <a:lnTo>
                    <a:pt x="16" y="773"/>
                  </a:lnTo>
                  <a:lnTo>
                    <a:pt x="16" y="773"/>
                  </a:lnTo>
                  <a:lnTo>
                    <a:pt x="24" y="771"/>
                  </a:lnTo>
                  <a:lnTo>
                    <a:pt x="24" y="771"/>
                  </a:lnTo>
                  <a:close/>
                  <a:moveTo>
                    <a:pt x="19" y="747"/>
                  </a:moveTo>
                  <a:lnTo>
                    <a:pt x="19" y="747"/>
                  </a:lnTo>
                  <a:lnTo>
                    <a:pt x="19" y="747"/>
                  </a:lnTo>
                  <a:lnTo>
                    <a:pt x="19" y="745"/>
                  </a:lnTo>
                  <a:lnTo>
                    <a:pt x="16" y="745"/>
                  </a:lnTo>
                  <a:lnTo>
                    <a:pt x="16" y="742"/>
                  </a:lnTo>
                  <a:lnTo>
                    <a:pt x="16" y="742"/>
                  </a:lnTo>
                  <a:lnTo>
                    <a:pt x="16" y="742"/>
                  </a:lnTo>
                  <a:lnTo>
                    <a:pt x="16" y="740"/>
                  </a:lnTo>
                  <a:lnTo>
                    <a:pt x="16" y="740"/>
                  </a:lnTo>
                  <a:lnTo>
                    <a:pt x="16" y="737"/>
                  </a:lnTo>
                  <a:lnTo>
                    <a:pt x="16" y="737"/>
                  </a:lnTo>
                  <a:lnTo>
                    <a:pt x="16" y="737"/>
                  </a:lnTo>
                  <a:lnTo>
                    <a:pt x="16" y="735"/>
                  </a:lnTo>
                  <a:lnTo>
                    <a:pt x="16" y="735"/>
                  </a:lnTo>
                  <a:lnTo>
                    <a:pt x="16" y="733"/>
                  </a:lnTo>
                  <a:lnTo>
                    <a:pt x="16" y="733"/>
                  </a:lnTo>
                  <a:lnTo>
                    <a:pt x="14" y="733"/>
                  </a:lnTo>
                  <a:lnTo>
                    <a:pt x="7" y="733"/>
                  </a:lnTo>
                  <a:lnTo>
                    <a:pt x="7" y="735"/>
                  </a:lnTo>
                  <a:lnTo>
                    <a:pt x="7" y="735"/>
                  </a:lnTo>
                  <a:lnTo>
                    <a:pt x="7" y="735"/>
                  </a:lnTo>
                  <a:lnTo>
                    <a:pt x="7" y="737"/>
                  </a:lnTo>
                  <a:lnTo>
                    <a:pt x="7" y="737"/>
                  </a:lnTo>
                  <a:lnTo>
                    <a:pt x="9" y="740"/>
                  </a:lnTo>
                  <a:lnTo>
                    <a:pt x="9" y="740"/>
                  </a:lnTo>
                  <a:lnTo>
                    <a:pt x="9" y="740"/>
                  </a:lnTo>
                  <a:lnTo>
                    <a:pt x="9" y="742"/>
                  </a:lnTo>
                  <a:lnTo>
                    <a:pt x="9" y="742"/>
                  </a:lnTo>
                  <a:lnTo>
                    <a:pt x="9" y="745"/>
                  </a:lnTo>
                  <a:lnTo>
                    <a:pt x="9" y="745"/>
                  </a:lnTo>
                  <a:lnTo>
                    <a:pt x="9" y="745"/>
                  </a:lnTo>
                  <a:lnTo>
                    <a:pt x="9" y="747"/>
                  </a:lnTo>
                  <a:lnTo>
                    <a:pt x="9" y="747"/>
                  </a:lnTo>
                  <a:lnTo>
                    <a:pt x="9" y="749"/>
                  </a:lnTo>
                  <a:lnTo>
                    <a:pt x="12" y="749"/>
                  </a:lnTo>
                  <a:lnTo>
                    <a:pt x="19" y="747"/>
                  </a:lnTo>
                  <a:lnTo>
                    <a:pt x="19" y="747"/>
                  </a:lnTo>
                  <a:close/>
                  <a:moveTo>
                    <a:pt x="14" y="723"/>
                  </a:moveTo>
                  <a:lnTo>
                    <a:pt x="14" y="723"/>
                  </a:lnTo>
                  <a:lnTo>
                    <a:pt x="14" y="723"/>
                  </a:lnTo>
                  <a:lnTo>
                    <a:pt x="14" y="723"/>
                  </a:lnTo>
                  <a:lnTo>
                    <a:pt x="14" y="721"/>
                  </a:lnTo>
                  <a:lnTo>
                    <a:pt x="14" y="721"/>
                  </a:lnTo>
                  <a:lnTo>
                    <a:pt x="14" y="721"/>
                  </a:lnTo>
                  <a:lnTo>
                    <a:pt x="12" y="718"/>
                  </a:lnTo>
                  <a:lnTo>
                    <a:pt x="12" y="718"/>
                  </a:lnTo>
                  <a:lnTo>
                    <a:pt x="12" y="716"/>
                  </a:lnTo>
                  <a:lnTo>
                    <a:pt x="12" y="716"/>
                  </a:lnTo>
                  <a:lnTo>
                    <a:pt x="12" y="716"/>
                  </a:lnTo>
                  <a:lnTo>
                    <a:pt x="12" y="714"/>
                  </a:lnTo>
                  <a:lnTo>
                    <a:pt x="12" y="714"/>
                  </a:lnTo>
                  <a:lnTo>
                    <a:pt x="12" y="711"/>
                  </a:lnTo>
                  <a:lnTo>
                    <a:pt x="12" y="711"/>
                  </a:lnTo>
                  <a:lnTo>
                    <a:pt x="12" y="711"/>
                  </a:lnTo>
                  <a:lnTo>
                    <a:pt x="12" y="709"/>
                  </a:lnTo>
                  <a:lnTo>
                    <a:pt x="12" y="709"/>
                  </a:lnTo>
                  <a:lnTo>
                    <a:pt x="2" y="709"/>
                  </a:lnTo>
                  <a:lnTo>
                    <a:pt x="5" y="711"/>
                  </a:lnTo>
                  <a:lnTo>
                    <a:pt x="5" y="711"/>
                  </a:lnTo>
                  <a:lnTo>
                    <a:pt x="5" y="711"/>
                  </a:lnTo>
                  <a:lnTo>
                    <a:pt x="5" y="714"/>
                  </a:lnTo>
                  <a:lnTo>
                    <a:pt x="5" y="714"/>
                  </a:lnTo>
                  <a:lnTo>
                    <a:pt x="5" y="716"/>
                  </a:lnTo>
                  <a:lnTo>
                    <a:pt x="5" y="716"/>
                  </a:lnTo>
                  <a:lnTo>
                    <a:pt x="5" y="716"/>
                  </a:lnTo>
                  <a:lnTo>
                    <a:pt x="5" y="718"/>
                  </a:lnTo>
                  <a:lnTo>
                    <a:pt x="5" y="718"/>
                  </a:lnTo>
                  <a:lnTo>
                    <a:pt x="5" y="721"/>
                  </a:lnTo>
                  <a:lnTo>
                    <a:pt x="5" y="721"/>
                  </a:lnTo>
                  <a:lnTo>
                    <a:pt x="5" y="721"/>
                  </a:lnTo>
                  <a:lnTo>
                    <a:pt x="5" y="723"/>
                  </a:lnTo>
                  <a:lnTo>
                    <a:pt x="5" y="723"/>
                  </a:lnTo>
                  <a:lnTo>
                    <a:pt x="5" y="726"/>
                  </a:lnTo>
                  <a:lnTo>
                    <a:pt x="7" y="726"/>
                  </a:lnTo>
                  <a:lnTo>
                    <a:pt x="7" y="726"/>
                  </a:lnTo>
                  <a:lnTo>
                    <a:pt x="14" y="723"/>
                  </a:lnTo>
                  <a:lnTo>
                    <a:pt x="14" y="723"/>
                  </a:lnTo>
                  <a:close/>
                  <a:moveTo>
                    <a:pt x="9" y="702"/>
                  </a:moveTo>
                  <a:lnTo>
                    <a:pt x="9" y="702"/>
                  </a:lnTo>
                  <a:lnTo>
                    <a:pt x="9" y="699"/>
                  </a:lnTo>
                  <a:lnTo>
                    <a:pt x="9" y="699"/>
                  </a:lnTo>
                  <a:lnTo>
                    <a:pt x="9" y="697"/>
                  </a:lnTo>
                  <a:lnTo>
                    <a:pt x="9" y="697"/>
                  </a:lnTo>
                  <a:lnTo>
                    <a:pt x="9" y="697"/>
                  </a:lnTo>
                  <a:lnTo>
                    <a:pt x="9" y="695"/>
                  </a:lnTo>
                  <a:lnTo>
                    <a:pt x="9" y="695"/>
                  </a:lnTo>
                  <a:lnTo>
                    <a:pt x="9" y="692"/>
                  </a:lnTo>
                  <a:lnTo>
                    <a:pt x="9" y="692"/>
                  </a:lnTo>
                  <a:lnTo>
                    <a:pt x="9" y="692"/>
                  </a:lnTo>
                  <a:lnTo>
                    <a:pt x="9" y="690"/>
                  </a:lnTo>
                  <a:lnTo>
                    <a:pt x="9" y="690"/>
                  </a:lnTo>
                  <a:lnTo>
                    <a:pt x="9" y="688"/>
                  </a:lnTo>
                  <a:lnTo>
                    <a:pt x="9" y="688"/>
                  </a:lnTo>
                  <a:lnTo>
                    <a:pt x="9" y="688"/>
                  </a:lnTo>
                  <a:lnTo>
                    <a:pt x="9" y="685"/>
                  </a:lnTo>
                  <a:lnTo>
                    <a:pt x="9" y="685"/>
                  </a:lnTo>
                  <a:lnTo>
                    <a:pt x="2" y="685"/>
                  </a:lnTo>
                  <a:lnTo>
                    <a:pt x="2" y="685"/>
                  </a:lnTo>
                  <a:lnTo>
                    <a:pt x="2" y="688"/>
                  </a:lnTo>
                  <a:lnTo>
                    <a:pt x="2" y="688"/>
                  </a:lnTo>
                  <a:lnTo>
                    <a:pt x="2" y="690"/>
                  </a:lnTo>
                  <a:lnTo>
                    <a:pt x="2" y="690"/>
                  </a:lnTo>
                  <a:lnTo>
                    <a:pt x="2" y="690"/>
                  </a:lnTo>
                  <a:lnTo>
                    <a:pt x="2" y="692"/>
                  </a:lnTo>
                  <a:lnTo>
                    <a:pt x="2" y="692"/>
                  </a:lnTo>
                  <a:lnTo>
                    <a:pt x="2" y="695"/>
                  </a:lnTo>
                  <a:lnTo>
                    <a:pt x="2" y="695"/>
                  </a:lnTo>
                  <a:lnTo>
                    <a:pt x="2" y="697"/>
                  </a:lnTo>
                  <a:lnTo>
                    <a:pt x="2" y="697"/>
                  </a:lnTo>
                  <a:lnTo>
                    <a:pt x="2" y="697"/>
                  </a:lnTo>
                  <a:lnTo>
                    <a:pt x="2" y="699"/>
                  </a:lnTo>
                  <a:lnTo>
                    <a:pt x="2" y="699"/>
                  </a:lnTo>
                  <a:lnTo>
                    <a:pt x="2" y="702"/>
                  </a:lnTo>
                  <a:lnTo>
                    <a:pt x="2" y="702"/>
                  </a:lnTo>
                  <a:lnTo>
                    <a:pt x="2" y="702"/>
                  </a:lnTo>
                  <a:lnTo>
                    <a:pt x="9" y="702"/>
                  </a:lnTo>
                  <a:lnTo>
                    <a:pt x="9" y="702"/>
                  </a:lnTo>
                  <a:close/>
                  <a:moveTo>
                    <a:pt x="9" y="678"/>
                  </a:moveTo>
                  <a:lnTo>
                    <a:pt x="9" y="676"/>
                  </a:lnTo>
                  <a:lnTo>
                    <a:pt x="9" y="676"/>
                  </a:lnTo>
                  <a:lnTo>
                    <a:pt x="9" y="676"/>
                  </a:lnTo>
                  <a:lnTo>
                    <a:pt x="9" y="673"/>
                  </a:lnTo>
                  <a:lnTo>
                    <a:pt x="9" y="673"/>
                  </a:lnTo>
                  <a:lnTo>
                    <a:pt x="9" y="671"/>
                  </a:lnTo>
                  <a:lnTo>
                    <a:pt x="9" y="671"/>
                  </a:lnTo>
                  <a:lnTo>
                    <a:pt x="9" y="671"/>
                  </a:lnTo>
                  <a:lnTo>
                    <a:pt x="9" y="669"/>
                  </a:lnTo>
                  <a:lnTo>
                    <a:pt x="9" y="669"/>
                  </a:lnTo>
                  <a:lnTo>
                    <a:pt x="9" y="669"/>
                  </a:lnTo>
                  <a:lnTo>
                    <a:pt x="9" y="666"/>
                  </a:lnTo>
                  <a:lnTo>
                    <a:pt x="9" y="666"/>
                  </a:lnTo>
                  <a:lnTo>
                    <a:pt x="9" y="664"/>
                  </a:lnTo>
                  <a:lnTo>
                    <a:pt x="9" y="664"/>
                  </a:lnTo>
                  <a:lnTo>
                    <a:pt x="9" y="664"/>
                  </a:lnTo>
                  <a:lnTo>
                    <a:pt x="9" y="661"/>
                  </a:lnTo>
                  <a:lnTo>
                    <a:pt x="9" y="661"/>
                  </a:lnTo>
                  <a:lnTo>
                    <a:pt x="2" y="661"/>
                  </a:lnTo>
                  <a:lnTo>
                    <a:pt x="2" y="661"/>
                  </a:lnTo>
                  <a:lnTo>
                    <a:pt x="2" y="664"/>
                  </a:lnTo>
                  <a:lnTo>
                    <a:pt x="2" y="664"/>
                  </a:lnTo>
                  <a:lnTo>
                    <a:pt x="2" y="664"/>
                  </a:lnTo>
                  <a:lnTo>
                    <a:pt x="2" y="666"/>
                  </a:lnTo>
                  <a:lnTo>
                    <a:pt x="2" y="666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69"/>
                  </a:lnTo>
                  <a:lnTo>
                    <a:pt x="0" y="671"/>
                  </a:lnTo>
                  <a:lnTo>
                    <a:pt x="0" y="671"/>
                  </a:lnTo>
                  <a:lnTo>
                    <a:pt x="0" y="671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0" y="678"/>
                  </a:lnTo>
                  <a:lnTo>
                    <a:pt x="9" y="678"/>
                  </a:lnTo>
                  <a:lnTo>
                    <a:pt x="9" y="678"/>
                  </a:lnTo>
                  <a:close/>
                  <a:moveTo>
                    <a:pt x="9" y="654"/>
                  </a:moveTo>
                  <a:lnTo>
                    <a:pt x="9" y="652"/>
                  </a:lnTo>
                  <a:lnTo>
                    <a:pt x="9" y="652"/>
                  </a:lnTo>
                  <a:lnTo>
                    <a:pt x="9" y="652"/>
                  </a:lnTo>
                  <a:lnTo>
                    <a:pt x="9" y="650"/>
                  </a:lnTo>
                  <a:lnTo>
                    <a:pt x="9" y="650"/>
                  </a:lnTo>
                  <a:lnTo>
                    <a:pt x="9" y="650"/>
                  </a:lnTo>
                  <a:lnTo>
                    <a:pt x="9" y="647"/>
                  </a:lnTo>
                  <a:lnTo>
                    <a:pt x="12" y="647"/>
                  </a:lnTo>
                  <a:lnTo>
                    <a:pt x="12" y="645"/>
                  </a:lnTo>
                  <a:lnTo>
                    <a:pt x="12" y="645"/>
                  </a:lnTo>
                  <a:lnTo>
                    <a:pt x="12" y="645"/>
                  </a:lnTo>
                  <a:lnTo>
                    <a:pt x="12" y="643"/>
                  </a:lnTo>
                  <a:lnTo>
                    <a:pt x="12" y="643"/>
                  </a:lnTo>
                  <a:lnTo>
                    <a:pt x="12" y="643"/>
                  </a:lnTo>
                  <a:lnTo>
                    <a:pt x="12" y="640"/>
                  </a:lnTo>
                  <a:lnTo>
                    <a:pt x="12" y="640"/>
                  </a:lnTo>
                  <a:lnTo>
                    <a:pt x="12" y="640"/>
                  </a:lnTo>
                  <a:lnTo>
                    <a:pt x="12" y="638"/>
                  </a:lnTo>
                  <a:lnTo>
                    <a:pt x="5" y="638"/>
                  </a:lnTo>
                  <a:lnTo>
                    <a:pt x="5" y="638"/>
                  </a:lnTo>
                  <a:lnTo>
                    <a:pt x="5" y="638"/>
                  </a:lnTo>
                  <a:lnTo>
                    <a:pt x="5" y="640"/>
                  </a:lnTo>
                  <a:lnTo>
                    <a:pt x="2" y="640"/>
                  </a:lnTo>
                  <a:lnTo>
                    <a:pt x="2" y="643"/>
                  </a:lnTo>
                  <a:lnTo>
                    <a:pt x="2" y="643"/>
                  </a:lnTo>
                  <a:lnTo>
                    <a:pt x="2" y="643"/>
                  </a:lnTo>
                  <a:lnTo>
                    <a:pt x="2" y="645"/>
                  </a:lnTo>
                  <a:lnTo>
                    <a:pt x="2" y="645"/>
                  </a:lnTo>
                  <a:lnTo>
                    <a:pt x="2" y="645"/>
                  </a:lnTo>
                  <a:lnTo>
                    <a:pt x="2" y="647"/>
                  </a:lnTo>
                  <a:lnTo>
                    <a:pt x="2" y="647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2" y="652"/>
                  </a:lnTo>
                  <a:lnTo>
                    <a:pt x="2" y="652"/>
                  </a:lnTo>
                  <a:lnTo>
                    <a:pt x="9" y="654"/>
                  </a:lnTo>
                  <a:lnTo>
                    <a:pt x="9" y="654"/>
                  </a:lnTo>
                  <a:close/>
                  <a:moveTo>
                    <a:pt x="14" y="631"/>
                  </a:moveTo>
                  <a:lnTo>
                    <a:pt x="14" y="631"/>
                  </a:lnTo>
                  <a:lnTo>
                    <a:pt x="14" y="631"/>
                  </a:lnTo>
                  <a:lnTo>
                    <a:pt x="14" y="628"/>
                  </a:lnTo>
                  <a:lnTo>
                    <a:pt x="14" y="628"/>
                  </a:lnTo>
                  <a:lnTo>
                    <a:pt x="14" y="626"/>
                  </a:lnTo>
                  <a:lnTo>
                    <a:pt x="14" y="626"/>
                  </a:lnTo>
                  <a:lnTo>
                    <a:pt x="14" y="626"/>
                  </a:lnTo>
                  <a:lnTo>
                    <a:pt x="14" y="624"/>
                  </a:lnTo>
                  <a:lnTo>
                    <a:pt x="14" y="624"/>
                  </a:lnTo>
                  <a:lnTo>
                    <a:pt x="14" y="624"/>
                  </a:lnTo>
                  <a:lnTo>
                    <a:pt x="16" y="621"/>
                  </a:lnTo>
                  <a:lnTo>
                    <a:pt x="16" y="621"/>
                  </a:lnTo>
                  <a:lnTo>
                    <a:pt x="16" y="621"/>
                  </a:lnTo>
                  <a:lnTo>
                    <a:pt x="16" y="619"/>
                  </a:lnTo>
                  <a:lnTo>
                    <a:pt x="16" y="619"/>
                  </a:lnTo>
                  <a:lnTo>
                    <a:pt x="16" y="619"/>
                  </a:lnTo>
                  <a:lnTo>
                    <a:pt x="16" y="616"/>
                  </a:lnTo>
                  <a:lnTo>
                    <a:pt x="16" y="616"/>
                  </a:lnTo>
                  <a:lnTo>
                    <a:pt x="16" y="616"/>
                  </a:lnTo>
                  <a:lnTo>
                    <a:pt x="9" y="614"/>
                  </a:lnTo>
                  <a:lnTo>
                    <a:pt x="9" y="614"/>
                  </a:lnTo>
                  <a:lnTo>
                    <a:pt x="9" y="614"/>
                  </a:lnTo>
                  <a:lnTo>
                    <a:pt x="9" y="616"/>
                  </a:lnTo>
                  <a:lnTo>
                    <a:pt x="9" y="616"/>
                  </a:lnTo>
                  <a:lnTo>
                    <a:pt x="9" y="616"/>
                  </a:lnTo>
                  <a:lnTo>
                    <a:pt x="7" y="619"/>
                  </a:lnTo>
                  <a:lnTo>
                    <a:pt x="7" y="619"/>
                  </a:lnTo>
                  <a:lnTo>
                    <a:pt x="7" y="619"/>
                  </a:lnTo>
                  <a:lnTo>
                    <a:pt x="7" y="621"/>
                  </a:lnTo>
                  <a:lnTo>
                    <a:pt x="7" y="621"/>
                  </a:lnTo>
                  <a:lnTo>
                    <a:pt x="7" y="624"/>
                  </a:lnTo>
                  <a:lnTo>
                    <a:pt x="7" y="624"/>
                  </a:lnTo>
                  <a:lnTo>
                    <a:pt x="7" y="624"/>
                  </a:lnTo>
                  <a:lnTo>
                    <a:pt x="7" y="626"/>
                  </a:lnTo>
                  <a:lnTo>
                    <a:pt x="7" y="626"/>
                  </a:lnTo>
                  <a:lnTo>
                    <a:pt x="7" y="626"/>
                  </a:lnTo>
                  <a:lnTo>
                    <a:pt x="5" y="628"/>
                  </a:lnTo>
                  <a:lnTo>
                    <a:pt x="5" y="628"/>
                  </a:lnTo>
                  <a:lnTo>
                    <a:pt x="5" y="628"/>
                  </a:lnTo>
                  <a:lnTo>
                    <a:pt x="14" y="631"/>
                  </a:lnTo>
                  <a:lnTo>
                    <a:pt x="14" y="631"/>
                  </a:lnTo>
                  <a:close/>
                  <a:moveTo>
                    <a:pt x="19" y="609"/>
                  </a:moveTo>
                  <a:lnTo>
                    <a:pt x="19" y="607"/>
                  </a:lnTo>
                  <a:lnTo>
                    <a:pt x="21" y="607"/>
                  </a:lnTo>
                  <a:lnTo>
                    <a:pt x="21" y="607"/>
                  </a:lnTo>
                  <a:lnTo>
                    <a:pt x="21" y="605"/>
                  </a:lnTo>
                  <a:lnTo>
                    <a:pt x="21" y="605"/>
                  </a:lnTo>
                  <a:lnTo>
                    <a:pt x="21" y="605"/>
                  </a:lnTo>
                  <a:lnTo>
                    <a:pt x="21" y="602"/>
                  </a:lnTo>
                  <a:lnTo>
                    <a:pt x="21" y="602"/>
                  </a:lnTo>
                  <a:lnTo>
                    <a:pt x="24" y="602"/>
                  </a:lnTo>
                  <a:lnTo>
                    <a:pt x="24" y="600"/>
                  </a:lnTo>
                  <a:lnTo>
                    <a:pt x="24" y="597"/>
                  </a:lnTo>
                  <a:lnTo>
                    <a:pt x="26" y="597"/>
                  </a:lnTo>
                  <a:lnTo>
                    <a:pt x="26" y="595"/>
                  </a:lnTo>
                  <a:lnTo>
                    <a:pt x="26" y="595"/>
                  </a:lnTo>
                  <a:lnTo>
                    <a:pt x="19" y="590"/>
                  </a:lnTo>
                  <a:lnTo>
                    <a:pt x="19" y="590"/>
                  </a:lnTo>
                  <a:lnTo>
                    <a:pt x="16" y="593"/>
                  </a:lnTo>
                  <a:lnTo>
                    <a:pt x="16" y="595"/>
                  </a:lnTo>
                  <a:lnTo>
                    <a:pt x="16" y="597"/>
                  </a:lnTo>
                  <a:lnTo>
                    <a:pt x="16" y="597"/>
                  </a:lnTo>
                  <a:lnTo>
                    <a:pt x="14" y="600"/>
                  </a:lnTo>
                  <a:lnTo>
                    <a:pt x="14" y="600"/>
                  </a:lnTo>
                  <a:lnTo>
                    <a:pt x="14" y="600"/>
                  </a:lnTo>
                  <a:lnTo>
                    <a:pt x="14" y="602"/>
                  </a:lnTo>
                  <a:lnTo>
                    <a:pt x="14" y="602"/>
                  </a:lnTo>
                  <a:lnTo>
                    <a:pt x="14" y="602"/>
                  </a:lnTo>
                  <a:lnTo>
                    <a:pt x="12" y="605"/>
                  </a:lnTo>
                  <a:lnTo>
                    <a:pt x="12" y="605"/>
                  </a:lnTo>
                  <a:lnTo>
                    <a:pt x="12" y="605"/>
                  </a:lnTo>
                  <a:lnTo>
                    <a:pt x="19" y="609"/>
                  </a:lnTo>
                  <a:lnTo>
                    <a:pt x="19" y="609"/>
                  </a:lnTo>
                  <a:close/>
                  <a:moveTo>
                    <a:pt x="28" y="586"/>
                  </a:moveTo>
                  <a:lnTo>
                    <a:pt x="28" y="586"/>
                  </a:lnTo>
                  <a:lnTo>
                    <a:pt x="31" y="586"/>
                  </a:lnTo>
                  <a:lnTo>
                    <a:pt x="31" y="583"/>
                  </a:lnTo>
                  <a:lnTo>
                    <a:pt x="31" y="581"/>
                  </a:lnTo>
                  <a:lnTo>
                    <a:pt x="33" y="581"/>
                  </a:lnTo>
                  <a:lnTo>
                    <a:pt x="33" y="578"/>
                  </a:lnTo>
                  <a:lnTo>
                    <a:pt x="33" y="576"/>
                  </a:lnTo>
                  <a:lnTo>
                    <a:pt x="35" y="576"/>
                  </a:lnTo>
                  <a:lnTo>
                    <a:pt x="35" y="574"/>
                  </a:lnTo>
                  <a:lnTo>
                    <a:pt x="35" y="571"/>
                  </a:lnTo>
                  <a:lnTo>
                    <a:pt x="28" y="569"/>
                  </a:lnTo>
                  <a:lnTo>
                    <a:pt x="28" y="569"/>
                  </a:lnTo>
                  <a:lnTo>
                    <a:pt x="28" y="571"/>
                  </a:lnTo>
                  <a:lnTo>
                    <a:pt x="26" y="574"/>
                  </a:lnTo>
                  <a:lnTo>
                    <a:pt x="26" y="574"/>
                  </a:lnTo>
                  <a:lnTo>
                    <a:pt x="26" y="576"/>
                  </a:lnTo>
                  <a:lnTo>
                    <a:pt x="24" y="578"/>
                  </a:lnTo>
                  <a:lnTo>
                    <a:pt x="24" y="581"/>
                  </a:lnTo>
                  <a:lnTo>
                    <a:pt x="24" y="581"/>
                  </a:lnTo>
                  <a:lnTo>
                    <a:pt x="21" y="583"/>
                  </a:lnTo>
                  <a:lnTo>
                    <a:pt x="21" y="583"/>
                  </a:lnTo>
                  <a:lnTo>
                    <a:pt x="28" y="586"/>
                  </a:lnTo>
                  <a:lnTo>
                    <a:pt x="28" y="586"/>
                  </a:lnTo>
                  <a:close/>
                  <a:moveTo>
                    <a:pt x="40" y="564"/>
                  </a:moveTo>
                  <a:lnTo>
                    <a:pt x="40" y="564"/>
                  </a:lnTo>
                  <a:lnTo>
                    <a:pt x="40" y="562"/>
                  </a:lnTo>
                  <a:lnTo>
                    <a:pt x="42" y="559"/>
                  </a:lnTo>
                  <a:lnTo>
                    <a:pt x="42" y="559"/>
                  </a:lnTo>
                  <a:lnTo>
                    <a:pt x="45" y="557"/>
                  </a:lnTo>
                  <a:lnTo>
                    <a:pt x="45" y="555"/>
                  </a:lnTo>
                  <a:lnTo>
                    <a:pt x="45" y="555"/>
                  </a:lnTo>
                  <a:lnTo>
                    <a:pt x="47" y="552"/>
                  </a:lnTo>
                  <a:lnTo>
                    <a:pt x="47" y="550"/>
                  </a:lnTo>
                  <a:lnTo>
                    <a:pt x="47" y="550"/>
                  </a:lnTo>
                  <a:lnTo>
                    <a:pt x="40" y="548"/>
                  </a:lnTo>
                  <a:lnTo>
                    <a:pt x="40" y="548"/>
                  </a:lnTo>
                  <a:lnTo>
                    <a:pt x="40" y="550"/>
                  </a:lnTo>
                  <a:lnTo>
                    <a:pt x="38" y="550"/>
                  </a:lnTo>
                  <a:lnTo>
                    <a:pt x="38" y="552"/>
                  </a:lnTo>
                  <a:lnTo>
                    <a:pt x="35" y="555"/>
                  </a:lnTo>
                  <a:lnTo>
                    <a:pt x="35" y="555"/>
                  </a:lnTo>
                  <a:lnTo>
                    <a:pt x="35" y="557"/>
                  </a:lnTo>
                  <a:lnTo>
                    <a:pt x="33" y="559"/>
                  </a:lnTo>
                  <a:lnTo>
                    <a:pt x="33" y="559"/>
                  </a:lnTo>
                  <a:lnTo>
                    <a:pt x="33" y="562"/>
                  </a:lnTo>
                  <a:lnTo>
                    <a:pt x="40" y="564"/>
                  </a:lnTo>
                  <a:lnTo>
                    <a:pt x="40" y="564"/>
                  </a:lnTo>
                  <a:close/>
                  <a:moveTo>
                    <a:pt x="50" y="543"/>
                  </a:moveTo>
                  <a:lnTo>
                    <a:pt x="52" y="543"/>
                  </a:lnTo>
                  <a:lnTo>
                    <a:pt x="52" y="543"/>
                  </a:lnTo>
                  <a:lnTo>
                    <a:pt x="52" y="540"/>
                  </a:lnTo>
                  <a:lnTo>
                    <a:pt x="54" y="538"/>
                  </a:lnTo>
                  <a:lnTo>
                    <a:pt x="54" y="538"/>
                  </a:lnTo>
                  <a:lnTo>
                    <a:pt x="54" y="536"/>
                  </a:lnTo>
                  <a:lnTo>
                    <a:pt x="57" y="533"/>
                  </a:lnTo>
                  <a:lnTo>
                    <a:pt x="57" y="533"/>
                  </a:lnTo>
                  <a:lnTo>
                    <a:pt x="57" y="531"/>
                  </a:lnTo>
                  <a:lnTo>
                    <a:pt x="59" y="531"/>
                  </a:lnTo>
                  <a:lnTo>
                    <a:pt x="52" y="526"/>
                  </a:lnTo>
                  <a:lnTo>
                    <a:pt x="52" y="526"/>
                  </a:lnTo>
                  <a:lnTo>
                    <a:pt x="50" y="529"/>
                  </a:lnTo>
                  <a:lnTo>
                    <a:pt x="50" y="531"/>
                  </a:lnTo>
                  <a:lnTo>
                    <a:pt x="47" y="531"/>
                  </a:lnTo>
                  <a:lnTo>
                    <a:pt x="47" y="533"/>
                  </a:lnTo>
                  <a:lnTo>
                    <a:pt x="47" y="536"/>
                  </a:lnTo>
                  <a:lnTo>
                    <a:pt x="45" y="536"/>
                  </a:lnTo>
                  <a:lnTo>
                    <a:pt x="45" y="538"/>
                  </a:lnTo>
                  <a:lnTo>
                    <a:pt x="45" y="540"/>
                  </a:lnTo>
                  <a:lnTo>
                    <a:pt x="45" y="540"/>
                  </a:lnTo>
                  <a:lnTo>
                    <a:pt x="50" y="543"/>
                  </a:lnTo>
                  <a:lnTo>
                    <a:pt x="50" y="543"/>
                  </a:lnTo>
                  <a:close/>
                  <a:moveTo>
                    <a:pt x="61" y="524"/>
                  </a:moveTo>
                  <a:lnTo>
                    <a:pt x="64" y="522"/>
                  </a:lnTo>
                  <a:lnTo>
                    <a:pt x="64" y="522"/>
                  </a:lnTo>
                  <a:lnTo>
                    <a:pt x="64" y="519"/>
                  </a:lnTo>
                  <a:lnTo>
                    <a:pt x="66" y="517"/>
                  </a:lnTo>
                  <a:lnTo>
                    <a:pt x="66" y="517"/>
                  </a:lnTo>
                  <a:lnTo>
                    <a:pt x="66" y="514"/>
                  </a:lnTo>
                  <a:lnTo>
                    <a:pt x="69" y="512"/>
                  </a:lnTo>
                  <a:lnTo>
                    <a:pt x="69" y="512"/>
                  </a:lnTo>
                  <a:lnTo>
                    <a:pt x="71" y="510"/>
                  </a:lnTo>
                  <a:lnTo>
                    <a:pt x="71" y="510"/>
                  </a:lnTo>
                  <a:lnTo>
                    <a:pt x="64" y="505"/>
                  </a:lnTo>
                  <a:lnTo>
                    <a:pt x="64" y="505"/>
                  </a:lnTo>
                  <a:lnTo>
                    <a:pt x="61" y="507"/>
                  </a:lnTo>
                  <a:lnTo>
                    <a:pt x="61" y="510"/>
                  </a:lnTo>
                  <a:lnTo>
                    <a:pt x="61" y="510"/>
                  </a:lnTo>
                  <a:lnTo>
                    <a:pt x="59" y="512"/>
                  </a:lnTo>
                  <a:lnTo>
                    <a:pt x="59" y="514"/>
                  </a:lnTo>
                  <a:lnTo>
                    <a:pt x="57" y="514"/>
                  </a:lnTo>
                  <a:lnTo>
                    <a:pt x="57" y="517"/>
                  </a:lnTo>
                  <a:lnTo>
                    <a:pt x="57" y="519"/>
                  </a:lnTo>
                  <a:lnTo>
                    <a:pt x="54" y="519"/>
                  </a:lnTo>
                  <a:lnTo>
                    <a:pt x="61" y="524"/>
                  </a:lnTo>
                  <a:lnTo>
                    <a:pt x="61" y="524"/>
                  </a:lnTo>
                  <a:close/>
                  <a:moveTo>
                    <a:pt x="73" y="503"/>
                  </a:moveTo>
                  <a:lnTo>
                    <a:pt x="73" y="503"/>
                  </a:lnTo>
                  <a:lnTo>
                    <a:pt x="76" y="500"/>
                  </a:lnTo>
                  <a:lnTo>
                    <a:pt x="76" y="500"/>
                  </a:lnTo>
                  <a:lnTo>
                    <a:pt x="78" y="498"/>
                  </a:lnTo>
                  <a:lnTo>
                    <a:pt x="78" y="495"/>
                  </a:lnTo>
                  <a:lnTo>
                    <a:pt x="78" y="495"/>
                  </a:lnTo>
                  <a:lnTo>
                    <a:pt x="80" y="493"/>
                  </a:lnTo>
                  <a:lnTo>
                    <a:pt x="80" y="493"/>
                  </a:lnTo>
                  <a:lnTo>
                    <a:pt x="80" y="491"/>
                  </a:lnTo>
                  <a:lnTo>
                    <a:pt x="83" y="488"/>
                  </a:lnTo>
                  <a:lnTo>
                    <a:pt x="83" y="488"/>
                  </a:lnTo>
                  <a:lnTo>
                    <a:pt x="76" y="484"/>
                  </a:lnTo>
                  <a:lnTo>
                    <a:pt x="76" y="486"/>
                  </a:lnTo>
                  <a:lnTo>
                    <a:pt x="73" y="486"/>
                  </a:lnTo>
                  <a:lnTo>
                    <a:pt x="73" y="488"/>
                  </a:lnTo>
                  <a:lnTo>
                    <a:pt x="73" y="491"/>
                  </a:lnTo>
                  <a:lnTo>
                    <a:pt x="71" y="491"/>
                  </a:lnTo>
                  <a:lnTo>
                    <a:pt x="71" y="493"/>
                  </a:lnTo>
                  <a:lnTo>
                    <a:pt x="71" y="493"/>
                  </a:lnTo>
                  <a:lnTo>
                    <a:pt x="69" y="495"/>
                  </a:lnTo>
                  <a:lnTo>
                    <a:pt x="69" y="498"/>
                  </a:lnTo>
                  <a:lnTo>
                    <a:pt x="66" y="498"/>
                  </a:lnTo>
                  <a:lnTo>
                    <a:pt x="66" y="498"/>
                  </a:lnTo>
                  <a:lnTo>
                    <a:pt x="73" y="503"/>
                  </a:lnTo>
                  <a:lnTo>
                    <a:pt x="73" y="503"/>
                  </a:lnTo>
                  <a:close/>
                  <a:moveTo>
                    <a:pt x="87" y="481"/>
                  </a:moveTo>
                  <a:lnTo>
                    <a:pt x="87" y="481"/>
                  </a:lnTo>
                  <a:lnTo>
                    <a:pt x="87" y="481"/>
                  </a:lnTo>
                  <a:lnTo>
                    <a:pt x="87" y="479"/>
                  </a:lnTo>
                  <a:lnTo>
                    <a:pt x="90" y="476"/>
                  </a:lnTo>
                  <a:lnTo>
                    <a:pt x="90" y="476"/>
                  </a:lnTo>
                  <a:lnTo>
                    <a:pt x="92" y="474"/>
                  </a:lnTo>
                  <a:lnTo>
                    <a:pt x="92" y="474"/>
                  </a:lnTo>
                  <a:lnTo>
                    <a:pt x="92" y="472"/>
                  </a:lnTo>
                  <a:lnTo>
                    <a:pt x="95" y="469"/>
                  </a:lnTo>
                  <a:lnTo>
                    <a:pt x="95" y="469"/>
                  </a:lnTo>
                  <a:lnTo>
                    <a:pt x="95" y="469"/>
                  </a:lnTo>
                  <a:lnTo>
                    <a:pt x="87" y="465"/>
                  </a:lnTo>
                  <a:lnTo>
                    <a:pt x="87" y="465"/>
                  </a:lnTo>
                  <a:lnTo>
                    <a:pt x="87" y="467"/>
                  </a:lnTo>
                  <a:lnTo>
                    <a:pt x="85" y="467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83" y="472"/>
                  </a:lnTo>
                  <a:lnTo>
                    <a:pt x="83" y="474"/>
                  </a:lnTo>
                  <a:lnTo>
                    <a:pt x="80" y="474"/>
                  </a:lnTo>
                  <a:lnTo>
                    <a:pt x="80" y="476"/>
                  </a:lnTo>
                  <a:lnTo>
                    <a:pt x="80" y="479"/>
                  </a:lnTo>
                  <a:lnTo>
                    <a:pt x="80" y="479"/>
                  </a:lnTo>
                  <a:lnTo>
                    <a:pt x="87" y="481"/>
                  </a:lnTo>
                  <a:lnTo>
                    <a:pt x="87" y="481"/>
                  </a:lnTo>
                  <a:close/>
                  <a:moveTo>
                    <a:pt x="99" y="462"/>
                  </a:moveTo>
                  <a:lnTo>
                    <a:pt x="99" y="462"/>
                  </a:lnTo>
                  <a:lnTo>
                    <a:pt x="99" y="460"/>
                  </a:lnTo>
                  <a:lnTo>
                    <a:pt x="102" y="457"/>
                  </a:lnTo>
                  <a:lnTo>
                    <a:pt x="102" y="457"/>
                  </a:lnTo>
                  <a:lnTo>
                    <a:pt x="102" y="455"/>
                  </a:lnTo>
                  <a:lnTo>
                    <a:pt x="104" y="455"/>
                  </a:lnTo>
                  <a:lnTo>
                    <a:pt x="104" y="453"/>
                  </a:lnTo>
                  <a:lnTo>
                    <a:pt x="106" y="450"/>
                  </a:lnTo>
                  <a:lnTo>
                    <a:pt x="106" y="450"/>
                  </a:lnTo>
                  <a:lnTo>
                    <a:pt x="106" y="448"/>
                  </a:lnTo>
                  <a:lnTo>
                    <a:pt x="106" y="448"/>
                  </a:lnTo>
                  <a:lnTo>
                    <a:pt x="102" y="443"/>
                  </a:lnTo>
                  <a:lnTo>
                    <a:pt x="99" y="443"/>
                  </a:lnTo>
                  <a:lnTo>
                    <a:pt x="99" y="446"/>
                  </a:lnTo>
                  <a:lnTo>
                    <a:pt x="99" y="448"/>
                  </a:lnTo>
                  <a:lnTo>
                    <a:pt x="97" y="448"/>
                  </a:lnTo>
                  <a:lnTo>
                    <a:pt x="97" y="450"/>
                  </a:lnTo>
                  <a:lnTo>
                    <a:pt x="97" y="450"/>
                  </a:lnTo>
                  <a:lnTo>
                    <a:pt x="95" y="453"/>
                  </a:lnTo>
                  <a:lnTo>
                    <a:pt x="95" y="455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57"/>
                  </a:lnTo>
                  <a:lnTo>
                    <a:pt x="99" y="462"/>
                  </a:lnTo>
                  <a:lnTo>
                    <a:pt x="99" y="462"/>
                  </a:lnTo>
                  <a:close/>
                  <a:moveTo>
                    <a:pt x="111" y="441"/>
                  </a:moveTo>
                  <a:lnTo>
                    <a:pt x="113" y="441"/>
                  </a:lnTo>
                  <a:lnTo>
                    <a:pt x="113" y="438"/>
                  </a:lnTo>
                  <a:lnTo>
                    <a:pt x="113" y="436"/>
                  </a:lnTo>
                  <a:lnTo>
                    <a:pt x="116" y="436"/>
                  </a:lnTo>
                  <a:lnTo>
                    <a:pt x="116" y="434"/>
                  </a:lnTo>
                  <a:lnTo>
                    <a:pt x="118" y="434"/>
                  </a:lnTo>
                  <a:lnTo>
                    <a:pt x="118" y="431"/>
                  </a:lnTo>
                  <a:lnTo>
                    <a:pt x="118" y="429"/>
                  </a:lnTo>
                  <a:lnTo>
                    <a:pt x="121" y="429"/>
                  </a:lnTo>
                  <a:lnTo>
                    <a:pt x="121" y="427"/>
                  </a:lnTo>
                  <a:lnTo>
                    <a:pt x="113" y="424"/>
                  </a:lnTo>
                  <a:lnTo>
                    <a:pt x="113" y="424"/>
                  </a:lnTo>
                  <a:lnTo>
                    <a:pt x="111" y="427"/>
                  </a:lnTo>
                  <a:lnTo>
                    <a:pt x="111" y="427"/>
                  </a:lnTo>
                  <a:lnTo>
                    <a:pt x="111" y="429"/>
                  </a:lnTo>
                  <a:lnTo>
                    <a:pt x="109" y="429"/>
                  </a:lnTo>
                  <a:lnTo>
                    <a:pt x="109" y="431"/>
                  </a:lnTo>
                  <a:lnTo>
                    <a:pt x="106" y="434"/>
                  </a:lnTo>
                  <a:lnTo>
                    <a:pt x="106" y="434"/>
                  </a:lnTo>
                  <a:lnTo>
                    <a:pt x="106" y="436"/>
                  </a:lnTo>
                  <a:lnTo>
                    <a:pt x="104" y="436"/>
                  </a:lnTo>
                  <a:lnTo>
                    <a:pt x="111" y="441"/>
                  </a:lnTo>
                  <a:lnTo>
                    <a:pt x="111" y="441"/>
                  </a:lnTo>
                  <a:close/>
                  <a:moveTo>
                    <a:pt x="125" y="422"/>
                  </a:moveTo>
                  <a:lnTo>
                    <a:pt x="125" y="419"/>
                  </a:lnTo>
                  <a:lnTo>
                    <a:pt x="125" y="417"/>
                  </a:lnTo>
                  <a:lnTo>
                    <a:pt x="128" y="417"/>
                  </a:lnTo>
                  <a:lnTo>
                    <a:pt x="128" y="415"/>
                  </a:lnTo>
                  <a:lnTo>
                    <a:pt x="128" y="415"/>
                  </a:lnTo>
                  <a:lnTo>
                    <a:pt x="130" y="412"/>
                  </a:lnTo>
                  <a:lnTo>
                    <a:pt x="130" y="410"/>
                  </a:lnTo>
                  <a:lnTo>
                    <a:pt x="132" y="410"/>
                  </a:lnTo>
                  <a:lnTo>
                    <a:pt x="132" y="408"/>
                  </a:lnTo>
                  <a:lnTo>
                    <a:pt x="132" y="408"/>
                  </a:lnTo>
                  <a:lnTo>
                    <a:pt x="125" y="403"/>
                  </a:lnTo>
                  <a:lnTo>
                    <a:pt x="125" y="403"/>
                  </a:lnTo>
                  <a:lnTo>
                    <a:pt x="125" y="405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3" y="410"/>
                  </a:lnTo>
                  <a:lnTo>
                    <a:pt x="121" y="410"/>
                  </a:lnTo>
                  <a:lnTo>
                    <a:pt x="121" y="412"/>
                  </a:lnTo>
                  <a:lnTo>
                    <a:pt x="118" y="415"/>
                  </a:lnTo>
                  <a:lnTo>
                    <a:pt x="118" y="415"/>
                  </a:lnTo>
                  <a:lnTo>
                    <a:pt x="118" y="417"/>
                  </a:lnTo>
                  <a:lnTo>
                    <a:pt x="125" y="422"/>
                  </a:lnTo>
                  <a:lnTo>
                    <a:pt x="125" y="422"/>
                  </a:lnTo>
                  <a:close/>
                  <a:moveTo>
                    <a:pt x="137" y="401"/>
                  </a:moveTo>
                  <a:lnTo>
                    <a:pt x="137" y="401"/>
                  </a:lnTo>
                  <a:lnTo>
                    <a:pt x="139" y="398"/>
                  </a:lnTo>
                  <a:lnTo>
                    <a:pt x="139" y="396"/>
                  </a:lnTo>
                  <a:lnTo>
                    <a:pt x="139" y="396"/>
                  </a:lnTo>
                  <a:lnTo>
                    <a:pt x="142" y="393"/>
                  </a:lnTo>
                  <a:lnTo>
                    <a:pt x="142" y="391"/>
                  </a:lnTo>
                  <a:lnTo>
                    <a:pt x="142" y="391"/>
                  </a:lnTo>
                  <a:lnTo>
                    <a:pt x="144" y="389"/>
                  </a:lnTo>
                  <a:lnTo>
                    <a:pt x="144" y="389"/>
                  </a:lnTo>
                  <a:lnTo>
                    <a:pt x="144" y="386"/>
                  </a:lnTo>
                  <a:lnTo>
                    <a:pt x="139" y="382"/>
                  </a:lnTo>
                  <a:lnTo>
                    <a:pt x="137" y="384"/>
                  </a:lnTo>
                  <a:lnTo>
                    <a:pt x="137" y="386"/>
                  </a:lnTo>
                  <a:lnTo>
                    <a:pt x="135" y="386"/>
                  </a:lnTo>
                  <a:lnTo>
                    <a:pt x="135" y="389"/>
                  </a:lnTo>
                  <a:lnTo>
                    <a:pt x="135" y="389"/>
                  </a:lnTo>
                  <a:lnTo>
                    <a:pt x="132" y="391"/>
                  </a:lnTo>
                  <a:lnTo>
                    <a:pt x="132" y="393"/>
                  </a:lnTo>
                  <a:lnTo>
                    <a:pt x="132" y="393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7" y="401"/>
                  </a:lnTo>
                  <a:lnTo>
                    <a:pt x="137" y="401"/>
                  </a:lnTo>
                  <a:close/>
                  <a:moveTo>
                    <a:pt x="149" y="379"/>
                  </a:moveTo>
                  <a:lnTo>
                    <a:pt x="149" y="379"/>
                  </a:lnTo>
                  <a:lnTo>
                    <a:pt x="151" y="377"/>
                  </a:lnTo>
                  <a:lnTo>
                    <a:pt x="151" y="377"/>
                  </a:lnTo>
                  <a:lnTo>
                    <a:pt x="151" y="374"/>
                  </a:lnTo>
                  <a:lnTo>
                    <a:pt x="154" y="372"/>
                  </a:lnTo>
                  <a:lnTo>
                    <a:pt x="154" y="372"/>
                  </a:lnTo>
                  <a:lnTo>
                    <a:pt x="156" y="370"/>
                  </a:lnTo>
                  <a:lnTo>
                    <a:pt x="156" y="370"/>
                  </a:lnTo>
                  <a:lnTo>
                    <a:pt x="156" y="367"/>
                  </a:lnTo>
                  <a:lnTo>
                    <a:pt x="158" y="365"/>
                  </a:lnTo>
                  <a:lnTo>
                    <a:pt x="151" y="363"/>
                  </a:lnTo>
                  <a:lnTo>
                    <a:pt x="149" y="363"/>
                  </a:lnTo>
                  <a:lnTo>
                    <a:pt x="149" y="365"/>
                  </a:lnTo>
                  <a:lnTo>
                    <a:pt x="149" y="367"/>
                  </a:lnTo>
                  <a:lnTo>
                    <a:pt x="147" y="367"/>
                  </a:lnTo>
                  <a:lnTo>
                    <a:pt x="147" y="370"/>
                  </a:lnTo>
                  <a:lnTo>
                    <a:pt x="147" y="370"/>
                  </a:lnTo>
                  <a:lnTo>
                    <a:pt x="144" y="372"/>
                  </a:lnTo>
                  <a:lnTo>
                    <a:pt x="144" y="374"/>
                  </a:lnTo>
                  <a:lnTo>
                    <a:pt x="142" y="374"/>
                  </a:lnTo>
                  <a:lnTo>
                    <a:pt x="142" y="377"/>
                  </a:lnTo>
                  <a:lnTo>
                    <a:pt x="149" y="379"/>
                  </a:lnTo>
                  <a:lnTo>
                    <a:pt x="149" y="379"/>
                  </a:lnTo>
                  <a:close/>
                  <a:moveTo>
                    <a:pt x="161" y="358"/>
                  </a:moveTo>
                  <a:lnTo>
                    <a:pt x="161" y="358"/>
                  </a:lnTo>
                  <a:lnTo>
                    <a:pt x="163" y="358"/>
                  </a:lnTo>
                  <a:lnTo>
                    <a:pt x="163" y="355"/>
                  </a:lnTo>
                  <a:lnTo>
                    <a:pt x="163" y="353"/>
                  </a:lnTo>
                  <a:lnTo>
                    <a:pt x="165" y="353"/>
                  </a:lnTo>
                  <a:lnTo>
                    <a:pt x="165" y="351"/>
                  </a:lnTo>
                  <a:lnTo>
                    <a:pt x="168" y="348"/>
                  </a:lnTo>
                  <a:lnTo>
                    <a:pt x="168" y="348"/>
                  </a:lnTo>
                  <a:lnTo>
                    <a:pt x="168" y="346"/>
                  </a:lnTo>
                  <a:lnTo>
                    <a:pt x="170" y="346"/>
                  </a:lnTo>
                  <a:lnTo>
                    <a:pt x="163" y="341"/>
                  </a:lnTo>
                  <a:lnTo>
                    <a:pt x="161" y="344"/>
                  </a:lnTo>
                  <a:lnTo>
                    <a:pt x="161" y="344"/>
                  </a:lnTo>
                  <a:lnTo>
                    <a:pt x="161" y="346"/>
                  </a:lnTo>
                  <a:lnTo>
                    <a:pt x="158" y="346"/>
                  </a:lnTo>
                  <a:lnTo>
                    <a:pt x="158" y="348"/>
                  </a:lnTo>
                  <a:lnTo>
                    <a:pt x="158" y="351"/>
                  </a:lnTo>
                  <a:lnTo>
                    <a:pt x="156" y="351"/>
                  </a:lnTo>
                  <a:lnTo>
                    <a:pt x="156" y="353"/>
                  </a:lnTo>
                  <a:lnTo>
                    <a:pt x="154" y="355"/>
                  </a:lnTo>
                  <a:lnTo>
                    <a:pt x="154" y="355"/>
                  </a:lnTo>
                  <a:lnTo>
                    <a:pt x="161" y="358"/>
                  </a:lnTo>
                  <a:lnTo>
                    <a:pt x="161" y="358"/>
                  </a:lnTo>
                  <a:close/>
                  <a:moveTo>
                    <a:pt x="173" y="339"/>
                  </a:moveTo>
                  <a:lnTo>
                    <a:pt x="173" y="336"/>
                  </a:lnTo>
                  <a:lnTo>
                    <a:pt x="175" y="336"/>
                  </a:lnTo>
                  <a:lnTo>
                    <a:pt x="175" y="334"/>
                  </a:lnTo>
                  <a:lnTo>
                    <a:pt x="175" y="332"/>
                  </a:lnTo>
                  <a:lnTo>
                    <a:pt x="177" y="332"/>
                  </a:lnTo>
                  <a:lnTo>
                    <a:pt x="177" y="329"/>
                  </a:lnTo>
                  <a:lnTo>
                    <a:pt x="177" y="327"/>
                  </a:lnTo>
                  <a:lnTo>
                    <a:pt x="180" y="327"/>
                  </a:lnTo>
                  <a:lnTo>
                    <a:pt x="180" y="325"/>
                  </a:lnTo>
                  <a:lnTo>
                    <a:pt x="180" y="325"/>
                  </a:lnTo>
                  <a:lnTo>
                    <a:pt x="173" y="320"/>
                  </a:lnTo>
                  <a:lnTo>
                    <a:pt x="173" y="322"/>
                  </a:lnTo>
                  <a:lnTo>
                    <a:pt x="173" y="322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0" y="327"/>
                  </a:lnTo>
                  <a:lnTo>
                    <a:pt x="168" y="329"/>
                  </a:lnTo>
                  <a:lnTo>
                    <a:pt x="168" y="329"/>
                  </a:lnTo>
                  <a:lnTo>
                    <a:pt x="168" y="332"/>
                  </a:lnTo>
                  <a:lnTo>
                    <a:pt x="165" y="334"/>
                  </a:lnTo>
                  <a:lnTo>
                    <a:pt x="165" y="334"/>
                  </a:lnTo>
                  <a:lnTo>
                    <a:pt x="173" y="339"/>
                  </a:lnTo>
                  <a:lnTo>
                    <a:pt x="173" y="339"/>
                  </a:lnTo>
                  <a:close/>
                  <a:moveTo>
                    <a:pt x="184" y="317"/>
                  </a:moveTo>
                  <a:lnTo>
                    <a:pt x="184" y="315"/>
                  </a:lnTo>
                  <a:lnTo>
                    <a:pt x="184" y="313"/>
                  </a:lnTo>
                  <a:lnTo>
                    <a:pt x="187" y="313"/>
                  </a:lnTo>
                  <a:lnTo>
                    <a:pt x="187" y="310"/>
                  </a:lnTo>
                  <a:lnTo>
                    <a:pt x="187" y="308"/>
                  </a:lnTo>
                  <a:lnTo>
                    <a:pt x="189" y="308"/>
                  </a:lnTo>
                  <a:lnTo>
                    <a:pt x="189" y="306"/>
                  </a:lnTo>
                  <a:lnTo>
                    <a:pt x="189" y="303"/>
                  </a:lnTo>
                  <a:lnTo>
                    <a:pt x="192" y="303"/>
                  </a:lnTo>
                  <a:lnTo>
                    <a:pt x="192" y="301"/>
                  </a:lnTo>
                  <a:lnTo>
                    <a:pt x="184" y="298"/>
                  </a:lnTo>
                  <a:lnTo>
                    <a:pt x="184" y="298"/>
                  </a:lnTo>
                  <a:lnTo>
                    <a:pt x="182" y="301"/>
                  </a:lnTo>
                  <a:lnTo>
                    <a:pt x="182" y="303"/>
                  </a:lnTo>
                  <a:lnTo>
                    <a:pt x="182" y="303"/>
                  </a:lnTo>
                  <a:lnTo>
                    <a:pt x="180" y="306"/>
                  </a:lnTo>
                  <a:lnTo>
                    <a:pt x="180" y="308"/>
                  </a:lnTo>
                  <a:lnTo>
                    <a:pt x="180" y="308"/>
                  </a:lnTo>
                  <a:lnTo>
                    <a:pt x="177" y="310"/>
                  </a:lnTo>
                  <a:lnTo>
                    <a:pt x="177" y="313"/>
                  </a:lnTo>
                  <a:lnTo>
                    <a:pt x="177" y="313"/>
                  </a:lnTo>
                  <a:lnTo>
                    <a:pt x="184" y="317"/>
                  </a:lnTo>
                  <a:lnTo>
                    <a:pt x="184" y="317"/>
                  </a:lnTo>
                  <a:close/>
                  <a:moveTo>
                    <a:pt x="194" y="294"/>
                  </a:moveTo>
                  <a:lnTo>
                    <a:pt x="194" y="294"/>
                  </a:lnTo>
                  <a:lnTo>
                    <a:pt x="196" y="294"/>
                  </a:lnTo>
                  <a:lnTo>
                    <a:pt x="196" y="291"/>
                  </a:lnTo>
                  <a:lnTo>
                    <a:pt x="196" y="289"/>
                  </a:lnTo>
                  <a:lnTo>
                    <a:pt x="196" y="289"/>
                  </a:lnTo>
                  <a:lnTo>
                    <a:pt x="199" y="287"/>
                  </a:lnTo>
                  <a:lnTo>
                    <a:pt x="199" y="284"/>
                  </a:lnTo>
                  <a:lnTo>
                    <a:pt x="199" y="284"/>
                  </a:lnTo>
                  <a:lnTo>
                    <a:pt x="201" y="282"/>
                  </a:lnTo>
                  <a:lnTo>
                    <a:pt x="201" y="280"/>
                  </a:lnTo>
                  <a:lnTo>
                    <a:pt x="194" y="277"/>
                  </a:lnTo>
                  <a:lnTo>
                    <a:pt x="194" y="280"/>
                  </a:lnTo>
                  <a:lnTo>
                    <a:pt x="192" y="280"/>
                  </a:lnTo>
                  <a:lnTo>
                    <a:pt x="192" y="282"/>
                  </a:lnTo>
                  <a:lnTo>
                    <a:pt x="192" y="284"/>
                  </a:lnTo>
                  <a:lnTo>
                    <a:pt x="189" y="284"/>
                  </a:lnTo>
                  <a:lnTo>
                    <a:pt x="189" y="287"/>
                  </a:lnTo>
                  <a:lnTo>
                    <a:pt x="189" y="289"/>
                  </a:lnTo>
                  <a:lnTo>
                    <a:pt x="187" y="289"/>
                  </a:lnTo>
                  <a:lnTo>
                    <a:pt x="187" y="291"/>
                  </a:lnTo>
                  <a:lnTo>
                    <a:pt x="187" y="291"/>
                  </a:lnTo>
                  <a:lnTo>
                    <a:pt x="194" y="294"/>
                  </a:lnTo>
                  <a:lnTo>
                    <a:pt x="194" y="294"/>
                  </a:lnTo>
                  <a:close/>
                  <a:moveTo>
                    <a:pt x="203" y="272"/>
                  </a:moveTo>
                  <a:lnTo>
                    <a:pt x="206" y="272"/>
                  </a:lnTo>
                  <a:lnTo>
                    <a:pt x="206" y="270"/>
                  </a:lnTo>
                  <a:lnTo>
                    <a:pt x="206" y="268"/>
                  </a:lnTo>
                  <a:lnTo>
                    <a:pt x="206" y="268"/>
                  </a:lnTo>
                  <a:lnTo>
                    <a:pt x="208" y="265"/>
                  </a:lnTo>
                  <a:lnTo>
                    <a:pt x="208" y="263"/>
                  </a:lnTo>
                  <a:lnTo>
                    <a:pt x="208" y="261"/>
                  </a:lnTo>
                  <a:lnTo>
                    <a:pt x="210" y="261"/>
                  </a:lnTo>
                  <a:lnTo>
                    <a:pt x="210" y="258"/>
                  </a:lnTo>
                  <a:lnTo>
                    <a:pt x="210" y="258"/>
                  </a:lnTo>
                  <a:lnTo>
                    <a:pt x="203" y="256"/>
                  </a:lnTo>
                  <a:lnTo>
                    <a:pt x="203" y="256"/>
                  </a:lnTo>
                  <a:lnTo>
                    <a:pt x="201" y="258"/>
                  </a:lnTo>
                  <a:lnTo>
                    <a:pt x="201" y="258"/>
                  </a:lnTo>
                  <a:lnTo>
                    <a:pt x="201" y="261"/>
                  </a:lnTo>
                  <a:lnTo>
                    <a:pt x="201" y="263"/>
                  </a:lnTo>
                  <a:lnTo>
                    <a:pt x="199" y="263"/>
                  </a:lnTo>
                  <a:lnTo>
                    <a:pt x="199" y="265"/>
                  </a:lnTo>
                  <a:lnTo>
                    <a:pt x="199" y="268"/>
                  </a:lnTo>
                  <a:lnTo>
                    <a:pt x="196" y="268"/>
                  </a:lnTo>
                  <a:lnTo>
                    <a:pt x="196" y="270"/>
                  </a:lnTo>
                  <a:lnTo>
                    <a:pt x="203" y="272"/>
                  </a:lnTo>
                  <a:lnTo>
                    <a:pt x="203" y="272"/>
                  </a:lnTo>
                  <a:close/>
                  <a:moveTo>
                    <a:pt x="213" y="251"/>
                  </a:moveTo>
                  <a:lnTo>
                    <a:pt x="213" y="249"/>
                  </a:lnTo>
                  <a:lnTo>
                    <a:pt x="213" y="249"/>
                  </a:lnTo>
                  <a:lnTo>
                    <a:pt x="215" y="246"/>
                  </a:lnTo>
                  <a:lnTo>
                    <a:pt x="215" y="244"/>
                  </a:lnTo>
                  <a:lnTo>
                    <a:pt x="215" y="242"/>
                  </a:lnTo>
                  <a:lnTo>
                    <a:pt x="218" y="242"/>
                  </a:lnTo>
                  <a:lnTo>
                    <a:pt x="218" y="239"/>
                  </a:lnTo>
                  <a:lnTo>
                    <a:pt x="218" y="237"/>
                  </a:lnTo>
                  <a:lnTo>
                    <a:pt x="218" y="237"/>
                  </a:lnTo>
                  <a:lnTo>
                    <a:pt x="218" y="234"/>
                  </a:lnTo>
                  <a:lnTo>
                    <a:pt x="210" y="232"/>
                  </a:lnTo>
                  <a:lnTo>
                    <a:pt x="210" y="232"/>
                  </a:lnTo>
                  <a:lnTo>
                    <a:pt x="210" y="234"/>
                  </a:lnTo>
                  <a:lnTo>
                    <a:pt x="210" y="237"/>
                  </a:lnTo>
                  <a:lnTo>
                    <a:pt x="208" y="239"/>
                  </a:lnTo>
                  <a:lnTo>
                    <a:pt x="208" y="239"/>
                  </a:lnTo>
                  <a:lnTo>
                    <a:pt x="208" y="242"/>
                  </a:lnTo>
                  <a:lnTo>
                    <a:pt x="208" y="244"/>
                  </a:lnTo>
                  <a:lnTo>
                    <a:pt x="206" y="246"/>
                  </a:lnTo>
                  <a:lnTo>
                    <a:pt x="206" y="246"/>
                  </a:lnTo>
                  <a:lnTo>
                    <a:pt x="206" y="249"/>
                  </a:lnTo>
                  <a:lnTo>
                    <a:pt x="213" y="251"/>
                  </a:lnTo>
                  <a:lnTo>
                    <a:pt x="213" y="251"/>
                  </a:lnTo>
                  <a:close/>
                  <a:moveTo>
                    <a:pt x="222" y="227"/>
                  </a:moveTo>
                  <a:lnTo>
                    <a:pt x="222" y="227"/>
                  </a:lnTo>
                  <a:lnTo>
                    <a:pt x="222" y="225"/>
                  </a:lnTo>
                  <a:lnTo>
                    <a:pt x="222" y="223"/>
                  </a:lnTo>
                  <a:lnTo>
                    <a:pt x="222" y="220"/>
                  </a:lnTo>
                  <a:lnTo>
                    <a:pt x="225" y="220"/>
                  </a:lnTo>
                  <a:lnTo>
                    <a:pt x="225" y="218"/>
                  </a:lnTo>
                  <a:lnTo>
                    <a:pt x="225" y="215"/>
                  </a:lnTo>
                  <a:lnTo>
                    <a:pt x="225" y="213"/>
                  </a:lnTo>
                  <a:lnTo>
                    <a:pt x="227" y="213"/>
                  </a:lnTo>
                  <a:lnTo>
                    <a:pt x="218" y="211"/>
                  </a:lnTo>
                  <a:lnTo>
                    <a:pt x="218" y="211"/>
                  </a:lnTo>
                  <a:lnTo>
                    <a:pt x="218" y="213"/>
                  </a:lnTo>
                  <a:lnTo>
                    <a:pt x="218" y="215"/>
                  </a:lnTo>
                  <a:lnTo>
                    <a:pt x="215" y="218"/>
                  </a:lnTo>
                  <a:lnTo>
                    <a:pt x="215" y="218"/>
                  </a:lnTo>
                  <a:lnTo>
                    <a:pt x="215" y="220"/>
                  </a:lnTo>
                  <a:lnTo>
                    <a:pt x="215" y="223"/>
                  </a:lnTo>
                  <a:lnTo>
                    <a:pt x="213" y="225"/>
                  </a:lnTo>
                  <a:lnTo>
                    <a:pt x="213" y="225"/>
                  </a:lnTo>
                  <a:lnTo>
                    <a:pt x="222" y="227"/>
                  </a:lnTo>
                  <a:lnTo>
                    <a:pt x="222" y="227"/>
                  </a:lnTo>
                  <a:close/>
                  <a:moveTo>
                    <a:pt x="229" y="204"/>
                  </a:moveTo>
                  <a:lnTo>
                    <a:pt x="220" y="204"/>
                  </a:lnTo>
                  <a:lnTo>
                    <a:pt x="220" y="201"/>
                  </a:lnTo>
                  <a:lnTo>
                    <a:pt x="222" y="199"/>
                  </a:lnTo>
                  <a:lnTo>
                    <a:pt x="222" y="199"/>
                  </a:lnTo>
                  <a:lnTo>
                    <a:pt x="222" y="199"/>
                  </a:lnTo>
                  <a:lnTo>
                    <a:pt x="222" y="199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5" y="192"/>
                  </a:lnTo>
                  <a:lnTo>
                    <a:pt x="225" y="192"/>
                  </a:lnTo>
                  <a:lnTo>
                    <a:pt x="225" y="192"/>
                  </a:lnTo>
                  <a:lnTo>
                    <a:pt x="225" y="189"/>
                  </a:lnTo>
                  <a:lnTo>
                    <a:pt x="225" y="189"/>
                  </a:lnTo>
                  <a:lnTo>
                    <a:pt x="225" y="189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2" y="192"/>
                  </a:lnTo>
                  <a:lnTo>
                    <a:pt x="232" y="192"/>
                  </a:lnTo>
                  <a:lnTo>
                    <a:pt x="232" y="192"/>
                  </a:lnTo>
                  <a:lnTo>
                    <a:pt x="232" y="192"/>
                  </a:lnTo>
                  <a:lnTo>
                    <a:pt x="232" y="194"/>
                  </a:lnTo>
                  <a:lnTo>
                    <a:pt x="232" y="194"/>
                  </a:lnTo>
                  <a:lnTo>
                    <a:pt x="232" y="194"/>
                  </a:lnTo>
                  <a:lnTo>
                    <a:pt x="232" y="196"/>
                  </a:lnTo>
                  <a:lnTo>
                    <a:pt x="232" y="196"/>
                  </a:lnTo>
                  <a:lnTo>
                    <a:pt x="229" y="196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29" y="201"/>
                  </a:lnTo>
                  <a:lnTo>
                    <a:pt x="229" y="201"/>
                  </a:lnTo>
                  <a:lnTo>
                    <a:pt x="229" y="201"/>
                  </a:lnTo>
                  <a:lnTo>
                    <a:pt x="229" y="201"/>
                  </a:lnTo>
                  <a:lnTo>
                    <a:pt x="229" y="204"/>
                  </a:lnTo>
                  <a:lnTo>
                    <a:pt x="229" y="204"/>
                  </a:lnTo>
                  <a:lnTo>
                    <a:pt x="229" y="204"/>
                  </a:lnTo>
                  <a:close/>
                  <a:moveTo>
                    <a:pt x="234" y="182"/>
                  </a:moveTo>
                  <a:lnTo>
                    <a:pt x="234" y="182"/>
                  </a:lnTo>
                  <a:lnTo>
                    <a:pt x="234" y="180"/>
                  </a:lnTo>
                  <a:lnTo>
                    <a:pt x="234" y="180"/>
                  </a:lnTo>
                  <a:lnTo>
                    <a:pt x="234" y="180"/>
                  </a:lnTo>
                  <a:lnTo>
                    <a:pt x="236" y="177"/>
                  </a:lnTo>
                  <a:lnTo>
                    <a:pt x="236" y="177"/>
                  </a:lnTo>
                  <a:lnTo>
                    <a:pt x="236" y="177"/>
                  </a:lnTo>
                  <a:lnTo>
                    <a:pt x="236" y="175"/>
                  </a:lnTo>
                  <a:lnTo>
                    <a:pt x="236" y="175"/>
                  </a:lnTo>
                  <a:lnTo>
                    <a:pt x="236" y="175"/>
                  </a:lnTo>
                  <a:lnTo>
                    <a:pt x="236" y="175"/>
                  </a:lnTo>
                  <a:lnTo>
                    <a:pt x="236" y="173"/>
                  </a:lnTo>
                  <a:lnTo>
                    <a:pt x="236" y="173"/>
                  </a:lnTo>
                  <a:lnTo>
                    <a:pt x="236" y="173"/>
                  </a:lnTo>
                  <a:lnTo>
                    <a:pt x="236" y="170"/>
                  </a:lnTo>
                  <a:lnTo>
                    <a:pt x="236" y="170"/>
                  </a:lnTo>
                  <a:lnTo>
                    <a:pt x="236" y="170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239" y="166"/>
                  </a:lnTo>
                  <a:lnTo>
                    <a:pt x="239" y="166"/>
                  </a:lnTo>
                  <a:lnTo>
                    <a:pt x="239" y="166"/>
                  </a:lnTo>
                  <a:lnTo>
                    <a:pt x="232" y="163"/>
                  </a:lnTo>
                  <a:lnTo>
                    <a:pt x="232" y="163"/>
                  </a:lnTo>
                  <a:lnTo>
                    <a:pt x="229" y="166"/>
                  </a:lnTo>
                  <a:lnTo>
                    <a:pt x="229" y="166"/>
                  </a:lnTo>
                  <a:lnTo>
                    <a:pt x="229" y="166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29" y="170"/>
                  </a:lnTo>
                  <a:lnTo>
                    <a:pt x="229" y="170"/>
                  </a:lnTo>
                  <a:lnTo>
                    <a:pt x="229" y="170"/>
                  </a:lnTo>
                  <a:lnTo>
                    <a:pt x="229" y="173"/>
                  </a:lnTo>
                  <a:lnTo>
                    <a:pt x="229" y="173"/>
                  </a:lnTo>
                  <a:lnTo>
                    <a:pt x="229" y="173"/>
                  </a:lnTo>
                  <a:lnTo>
                    <a:pt x="227" y="175"/>
                  </a:lnTo>
                  <a:lnTo>
                    <a:pt x="227" y="175"/>
                  </a:lnTo>
                  <a:lnTo>
                    <a:pt x="227" y="175"/>
                  </a:lnTo>
                  <a:lnTo>
                    <a:pt x="227" y="177"/>
                  </a:lnTo>
                  <a:lnTo>
                    <a:pt x="227" y="177"/>
                  </a:lnTo>
                  <a:lnTo>
                    <a:pt x="227" y="177"/>
                  </a:lnTo>
                  <a:lnTo>
                    <a:pt x="227" y="177"/>
                  </a:lnTo>
                  <a:lnTo>
                    <a:pt x="227" y="180"/>
                  </a:lnTo>
                  <a:lnTo>
                    <a:pt x="227" y="180"/>
                  </a:lnTo>
                  <a:lnTo>
                    <a:pt x="234" y="182"/>
                  </a:lnTo>
                  <a:lnTo>
                    <a:pt x="234" y="182"/>
                  </a:lnTo>
                  <a:close/>
                  <a:moveTo>
                    <a:pt x="241" y="159"/>
                  </a:moveTo>
                  <a:lnTo>
                    <a:pt x="241" y="159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41" y="154"/>
                  </a:lnTo>
                  <a:lnTo>
                    <a:pt x="241" y="154"/>
                  </a:lnTo>
                  <a:lnTo>
                    <a:pt x="241" y="154"/>
                  </a:lnTo>
                  <a:lnTo>
                    <a:pt x="241" y="151"/>
                  </a:lnTo>
                  <a:lnTo>
                    <a:pt x="241" y="151"/>
                  </a:lnTo>
                  <a:lnTo>
                    <a:pt x="241" y="151"/>
                  </a:lnTo>
                  <a:lnTo>
                    <a:pt x="241" y="151"/>
                  </a:lnTo>
                  <a:lnTo>
                    <a:pt x="241" y="149"/>
                  </a:lnTo>
                  <a:lnTo>
                    <a:pt x="241" y="149"/>
                  </a:lnTo>
                  <a:lnTo>
                    <a:pt x="244" y="149"/>
                  </a:lnTo>
                  <a:lnTo>
                    <a:pt x="244" y="147"/>
                  </a:lnTo>
                  <a:lnTo>
                    <a:pt x="244" y="147"/>
                  </a:lnTo>
                  <a:lnTo>
                    <a:pt x="244" y="147"/>
                  </a:lnTo>
                  <a:lnTo>
                    <a:pt x="244" y="144"/>
                  </a:lnTo>
                  <a:lnTo>
                    <a:pt x="244" y="144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4" y="142"/>
                  </a:lnTo>
                  <a:lnTo>
                    <a:pt x="236" y="142"/>
                  </a:lnTo>
                  <a:lnTo>
                    <a:pt x="236" y="142"/>
                  </a:lnTo>
                  <a:lnTo>
                    <a:pt x="236" y="142"/>
                  </a:lnTo>
                  <a:lnTo>
                    <a:pt x="236" y="142"/>
                  </a:lnTo>
                  <a:lnTo>
                    <a:pt x="234" y="144"/>
                  </a:lnTo>
                  <a:lnTo>
                    <a:pt x="234" y="144"/>
                  </a:lnTo>
                  <a:lnTo>
                    <a:pt x="234" y="144"/>
                  </a:lnTo>
                  <a:lnTo>
                    <a:pt x="234" y="147"/>
                  </a:lnTo>
                  <a:lnTo>
                    <a:pt x="234" y="147"/>
                  </a:lnTo>
                  <a:lnTo>
                    <a:pt x="234" y="147"/>
                  </a:lnTo>
                  <a:lnTo>
                    <a:pt x="234" y="149"/>
                  </a:lnTo>
                  <a:lnTo>
                    <a:pt x="234" y="149"/>
                  </a:lnTo>
                  <a:lnTo>
                    <a:pt x="234" y="149"/>
                  </a:lnTo>
                  <a:lnTo>
                    <a:pt x="234" y="149"/>
                  </a:lnTo>
                  <a:lnTo>
                    <a:pt x="234" y="151"/>
                  </a:lnTo>
                  <a:lnTo>
                    <a:pt x="234" y="151"/>
                  </a:lnTo>
                  <a:lnTo>
                    <a:pt x="234" y="151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2" y="154"/>
                  </a:lnTo>
                  <a:lnTo>
                    <a:pt x="232" y="156"/>
                  </a:lnTo>
                  <a:lnTo>
                    <a:pt x="232" y="156"/>
                  </a:lnTo>
                  <a:lnTo>
                    <a:pt x="232" y="156"/>
                  </a:lnTo>
                  <a:lnTo>
                    <a:pt x="241" y="159"/>
                  </a:lnTo>
                  <a:lnTo>
                    <a:pt x="241" y="159"/>
                  </a:lnTo>
                  <a:close/>
                  <a:moveTo>
                    <a:pt x="246" y="135"/>
                  </a:moveTo>
                  <a:lnTo>
                    <a:pt x="246" y="135"/>
                  </a:lnTo>
                  <a:lnTo>
                    <a:pt x="246" y="132"/>
                  </a:lnTo>
                  <a:lnTo>
                    <a:pt x="246" y="132"/>
                  </a:lnTo>
                  <a:lnTo>
                    <a:pt x="246" y="132"/>
                  </a:lnTo>
                  <a:lnTo>
                    <a:pt x="246" y="130"/>
                  </a:lnTo>
                  <a:lnTo>
                    <a:pt x="246" y="130"/>
                  </a:lnTo>
                  <a:lnTo>
                    <a:pt x="246" y="130"/>
                  </a:lnTo>
                  <a:lnTo>
                    <a:pt x="246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46" y="125"/>
                  </a:lnTo>
                  <a:lnTo>
                    <a:pt x="246" y="125"/>
                  </a:lnTo>
                  <a:lnTo>
                    <a:pt x="246" y="125"/>
                  </a:lnTo>
                  <a:lnTo>
                    <a:pt x="248" y="123"/>
                  </a:lnTo>
                  <a:lnTo>
                    <a:pt x="248" y="123"/>
                  </a:lnTo>
                  <a:lnTo>
                    <a:pt x="248" y="123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1" y="118"/>
                  </a:lnTo>
                  <a:lnTo>
                    <a:pt x="239" y="118"/>
                  </a:lnTo>
                  <a:lnTo>
                    <a:pt x="239" y="118"/>
                  </a:lnTo>
                  <a:lnTo>
                    <a:pt x="239" y="118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3"/>
                  </a:lnTo>
                  <a:lnTo>
                    <a:pt x="239" y="123"/>
                  </a:lnTo>
                  <a:lnTo>
                    <a:pt x="239" y="123"/>
                  </a:lnTo>
                  <a:lnTo>
                    <a:pt x="239" y="125"/>
                  </a:lnTo>
                  <a:lnTo>
                    <a:pt x="239" y="125"/>
                  </a:lnTo>
                  <a:lnTo>
                    <a:pt x="239" y="125"/>
                  </a:lnTo>
                  <a:lnTo>
                    <a:pt x="239" y="128"/>
                  </a:lnTo>
                  <a:lnTo>
                    <a:pt x="239" y="128"/>
                  </a:lnTo>
                  <a:lnTo>
                    <a:pt x="239" y="128"/>
                  </a:lnTo>
                  <a:lnTo>
                    <a:pt x="239" y="130"/>
                  </a:lnTo>
                  <a:lnTo>
                    <a:pt x="239" y="130"/>
                  </a:lnTo>
                  <a:lnTo>
                    <a:pt x="239" y="130"/>
                  </a:lnTo>
                  <a:lnTo>
                    <a:pt x="236" y="132"/>
                  </a:lnTo>
                  <a:lnTo>
                    <a:pt x="236" y="132"/>
                  </a:lnTo>
                  <a:lnTo>
                    <a:pt x="236" y="132"/>
                  </a:lnTo>
                  <a:lnTo>
                    <a:pt x="236" y="132"/>
                  </a:lnTo>
                  <a:lnTo>
                    <a:pt x="246" y="135"/>
                  </a:lnTo>
                  <a:lnTo>
                    <a:pt x="246" y="135"/>
                  </a:lnTo>
                  <a:close/>
                  <a:moveTo>
                    <a:pt x="248" y="111"/>
                  </a:moveTo>
                  <a:lnTo>
                    <a:pt x="248" y="111"/>
                  </a:lnTo>
                  <a:lnTo>
                    <a:pt x="248" y="109"/>
                  </a:lnTo>
                  <a:lnTo>
                    <a:pt x="251" y="109"/>
                  </a:lnTo>
                  <a:lnTo>
                    <a:pt x="251" y="109"/>
                  </a:lnTo>
                  <a:lnTo>
                    <a:pt x="251" y="106"/>
                  </a:lnTo>
                  <a:lnTo>
                    <a:pt x="251" y="106"/>
                  </a:lnTo>
                  <a:lnTo>
                    <a:pt x="251" y="106"/>
                  </a:lnTo>
                  <a:lnTo>
                    <a:pt x="251" y="104"/>
                  </a:lnTo>
                  <a:lnTo>
                    <a:pt x="251" y="104"/>
                  </a:lnTo>
                  <a:lnTo>
                    <a:pt x="251" y="104"/>
                  </a:lnTo>
                  <a:lnTo>
                    <a:pt x="251" y="102"/>
                  </a:lnTo>
                  <a:lnTo>
                    <a:pt x="251" y="102"/>
                  </a:lnTo>
                  <a:lnTo>
                    <a:pt x="251" y="102"/>
                  </a:lnTo>
                  <a:lnTo>
                    <a:pt x="251" y="99"/>
                  </a:lnTo>
                  <a:lnTo>
                    <a:pt x="251" y="99"/>
                  </a:lnTo>
                  <a:lnTo>
                    <a:pt x="251" y="99"/>
                  </a:lnTo>
                  <a:lnTo>
                    <a:pt x="251" y="97"/>
                  </a:lnTo>
                  <a:lnTo>
                    <a:pt x="251" y="97"/>
                  </a:lnTo>
                  <a:lnTo>
                    <a:pt x="251" y="97"/>
                  </a:lnTo>
                  <a:lnTo>
                    <a:pt x="251" y="94"/>
                  </a:lnTo>
                  <a:lnTo>
                    <a:pt x="251" y="94"/>
                  </a:lnTo>
                  <a:lnTo>
                    <a:pt x="244" y="94"/>
                  </a:lnTo>
                  <a:lnTo>
                    <a:pt x="244" y="94"/>
                  </a:lnTo>
                  <a:lnTo>
                    <a:pt x="244" y="94"/>
                  </a:lnTo>
                  <a:lnTo>
                    <a:pt x="244" y="97"/>
                  </a:lnTo>
                  <a:lnTo>
                    <a:pt x="244" y="97"/>
                  </a:lnTo>
                  <a:lnTo>
                    <a:pt x="244" y="97"/>
                  </a:lnTo>
                  <a:lnTo>
                    <a:pt x="244" y="99"/>
                  </a:lnTo>
                  <a:lnTo>
                    <a:pt x="244" y="99"/>
                  </a:lnTo>
                  <a:lnTo>
                    <a:pt x="244" y="99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41" y="104"/>
                  </a:lnTo>
                  <a:lnTo>
                    <a:pt x="241" y="104"/>
                  </a:lnTo>
                  <a:lnTo>
                    <a:pt x="241" y="104"/>
                  </a:lnTo>
                  <a:lnTo>
                    <a:pt x="241" y="106"/>
                  </a:lnTo>
                  <a:lnTo>
                    <a:pt x="241" y="106"/>
                  </a:lnTo>
                  <a:lnTo>
                    <a:pt x="241" y="106"/>
                  </a:lnTo>
                  <a:lnTo>
                    <a:pt x="241" y="106"/>
                  </a:lnTo>
                  <a:lnTo>
                    <a:pt x="241" y="109"/>
                  </a:lnTo>
                  <a:lnTo>
                    <a:pt x="241" y="109"/>
                  </a:lnTo>
                  <a:lnTo>
                    <a:pt x="241" y="109"/>
                  </a:lnTo>
                  <a:lnTo>
                    <a:pt x="248" y="111"/>
                  </a:lnTo>
                  <a:lnTo>
                    <a:pt x="248" y="111"/>
                  </a:lnTo>
                  <a:close/>
                  <a:moveTo>
                    <a:pt x="253" y="87"/>
                  </a:moveTo>
                  <a:lnTo>
                    <a:pt x="253" y="87"/>
                  </a:lnTo>
                  <a:lnTo>
                    <a:pt x="253" y="85"/>
                  </a:lnTo>
                  <a:lnTo>
                    <a:pt x="253" y="85"/>
                  </a:lnTo>
                  <a:lnTo>
                    <a:pt x="253" y="85"/>
                  </a:lnTo>
                  <a:lnTo>
                    <a:pt x="253" y="83"/>
                  </a:lnTo>
                  <a:lnTo>
                    <a:pt x="253" y="83"/>
                  </a:lnTo>
                  <a:lnTo>
                    <a:pt x="253" y="83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78"/>
                  </a:lnTo>
                  <a:lnTo>
                    <a:pt x="253" y="78"/>
                  </a:lnTo>
                  <a:lnTo>
                    <a:pt x="253" y="78"/>
                  </a:lnTo>
                  <a:lnTo>
                    <a:pt x="253" y="75"/>
                  </a:lnTo>
                  <a:lnTo>
                    <a:pt x="253" y="75"/>
                  </a:lnTo>
                  <a:lnTo>
                    <a:pt x="253" y="75"/>
                  </a:lnTo>
                  <a:lnTo>
                    <a:pt x="253" y="73"/>
                  </a:lnTo>
                  <a:lnTo>
                    <a:pt x="253" y="73"/>
                  </a:lnTo>
                  <a:lnTo>
                    <a:pt x="255" y="73"/>
                  </a:lnTo>
                  <a:lnTo>
                    <a:pt x="255" y="71"/>
                  </a:lnTo>
                  <a:lnTo>
                    <a:pt x="255" y="71"/>
                  </a:lnTo>
                  <a:lnTo>
                    <a:pt x="246" y="71"/>
                  </a:lnTo>
                  <a:lnTo>
                    <a:pt x="246" y="71"/>
                  </a:lnTo>
                  <a:lnTo>
                    <a:pt x="246" y="71"/>
                  </a:lnTo>
                  <a:lnTo>
                    <a:pt x="246" y="73"/>
                  </a:lnTo>
                  <a:lnTo>
                    <a:pt x="246" y="73"/>
                  </a:lnTo>
                  <a:lnTo>
                    <a:pt x="246" y="73"/>
                  </a:lnTo>
                  <a:lnTo>
                    <a:pt x="246" y="75"/>
                  </a:lnTo>
                  <a:lnTo>
                    <a:pt x="246" y="75"/>
                  </a:lnTo>
                  <a:lnTo>
                    <a:pt x="246" y="75"/>
                  </a:lnTo>
                  <a:lnTo>
                    <a:pt x="246" y="78"/>
                  </a:lnTo>
                  <a:lnTo>
                    <a:pt x="246" y="78"/>
                  </a:lnTo>
                  <a:lnTo>
                    <a:pt x="246" y="78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5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53" y="87"/>
                  </a:lnTo>
                  <a:lnTo>
                    <a:pt x="253" y="87"/>
                  </a:lnTo>
                  <a:close/>
                  <a:moveTo>
                    <a:pt x="255" y="64"/>
                  </a:moveTo>
                  <a:lnTo>
                    <a:pt x="255" y="64"/>
                  </a:lnTo>
                  <a:lnTo>
                    <a:pt x="255" y="61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5" y="56"/>
                  </a:lnTo>
                  <a:lnTo>
                    <a:pt x="255" y="56"/>
                  </a:lnTo>
                  <a:lnTo>
                    <a:pt x="255" y="56"/>
                  </a:lnTo>
                  <a:lnTo>
                    <a:pt x="255" y="54"/>
                  </a:lnTo>
                  <a:lnTo>
                    <a:pt x="255" y="54"/>
                  </a:lnTo>
                  <a:lnTo>
                    <a:pt x="255" y="54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5" y="49"/>
                  </a:lnTo>
                  <a:lnTo>
                    <a:pt x="255" y="49"/>
                  </a:lnTo>
                  <a:lnTo>
                    <a:pt x="255" y="47"/>
                  </a:lnTo>
                  <a:lnTo>
                    <a:pt x="255" y="47"/>
                  </a:lnTo>
                  <a:lnTo>
                    <a:pt x="255" y="47"/>
                  </a:lnTo>
                  <a:lnTo>
                    <a:pt x="248" y="47"/>
                  </a:lnTo>
                  <a:lnTo>
                    <a:pt x="248" y="47"/>
                  </a:lnTo>
                  <a:lnTo>
                    <a:pt x="248" y="47"/>
                  </a:lnTo>
                  <a:lnTo>
                    <a:pt x="248" y="49"/>
                  </a:lnTo>
                  <a:lnTo>
                    <a:pt x="248" y="49"/>
                  </a:lnTo>
                  <a:lnTo>
                    <a:pt x="248" y="49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8" y="54"/>
                  </a:lnTo>
                  <a:lnTo>
                    <a:pt x="248" y="54"/>
                  </a:lnTo>
                  <a:lnTo>
                    <a:pt x="248" y="54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59"/>
                  </a:lnTo>
                  <a:lnTo>
                    <a:pt x="248" y="59"/>
                  </a:lnTo>
                  <a:lnTo>
                    <a:pt x="248" y="61"/>
                  </a:lnTo>
                  <a:lnTo>
                    <a:pt x="248" y="61"/>
                  </a:lnTo>
                  <a:lnTo>
                    <a:pt x="248" y="61"/>
                  </a:lnTo>
                  <a:lnTo>
                    <a:pt x="248" y="61"/>
                  </a:lnTo>
                  <a:lnTo>
                    <a:pt x="255" y="64"/>
                  </a:lnTo>
                  <a:lnTo>
                    <a:pt x="255" y="64"/>
                  </a:lnTo>
                  <a:close/>
                  <a:moveTo>
                    <a:pt x="258" y="40"/>
                  </a:moveTo>
                  <a:lnTo>
                    <a:pt x="258" y="40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8" y="35"/>
                  </a:lnTo>
                  <a:lnTo>
                    <a:pt x="258" y="35"/>
                  </a:lnTo>
                  <a:lnTo>
                    <a:pt x="258" y="35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8" y="26"/>
                  </a:lnTo>
                  <a:lnTo>
                    <a:pt x="258" y="26"/>
                  </a:lnTo>
                  <a:lnTo>
                    <a:pt x="258" y="26"/>
                  </a:lnTo>
                  <a:lnTo>
                    <a:pt x="258" y="23"/>
                  </a:lnTo>
                  <a:lnTo>
                    <a:pt x="258" y="23"/>
                  </a:lnTo>
                  <a:lnTo>
                    <a:pt x="258" y="23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51" y="30"/>
                  </a:lnTo>
                  <a:lnTo>
                    <a:pt x="251" y="30"/>
                  </a:lnTo>
                  <a:lnTo>
                    <a:pt x="251" y="30"/>
                  </a:lnTo>
                  <a:lnTo>
                    <a:pt x="248" y="33"/>
                  </a:lnTo>
                  <a:lnTo>
                    <a:pt x="248" y="33"/>
                  </a:lnTo>
                  <a:lnTo>
                    <a:pt x="248" y="35"/>
                  </a:lnTo>
                  <a:lnTo>
                    <a:pt x="248" y="35"/>
                  </a:lnTo>
                  <a:lnTo>
                    <a:pt x="248" y="35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8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30" name="Image 29" descr="Client logo">
              <a:extLst>
                <a:ext uri="{FF2B5EF4-FFF2-40B4-BE49-F238E27FC236}">
                  <a16:creationId xmlns:a16="http://schemas.microsoft.com/office/drawing/2014/main" id="{5ED7984B-03FF-76AC-1976-A4D78A6B744F}"/>
                </a:ext>
              </a:extLst>
            </p:cNvPr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153300" y="2580903"/>
              <a:ext cx="173462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Image 30" descr="Client logo">
              <a:extLst>
                <a:ext uri="{FF2B5EF4-FFF2-40B4-BE49-F238E27FC236}">
                  <a16:creationId xmlns:a16="http://schemas.microsoft.com/office/drawing/2014/main" id="{11F1401A-2F48-01BD-311B-F9292A8889E8}"/>
                </a:ext>
              </a:extLst>
            </p:cNvPr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7624" y="2433941"/>
              <a:ext cx="1214446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Image 31" descr="Client logo">
              <a:extLst>
                <a:ext uri="{FF2B5EF4-FFF2-40B4-BE49-F238E27FC236}">
                  <a16:creationId xmlns:a16="http://schemas.microsoft.com/office/drawing/2014/main" id="{0ED0E381-ACE3-90D6-9029-7DBE01F0533C}"/>
                </a:ext>
              </a:extLst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3299" y="2986153"/>
              <a:ext cx="1474210" cy="523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Image 32" descr="Client logo">
              <a:extLst>
                <a:ext uri="{FF2B5EF4-FFF2-40B4-BE49-F238E27FC236}">
                  <a16:creationId xmlns:a16="http://schemas.microsoft.com/office/drawing/2014/main" id="{103111CB-F990-19A1-7067-196F7C294CBA}"/>
                </a:ext>
              </a:extLst>
            </p:cNvPr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77003" y="2087638"/>
              <a:ext cx="1071570" cy="89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Image 33" descr="Client logo">
              <a:extLst>
                <a:ext uri="{FF2B5EF4-FFF2-40B4-BE49-F238E27FC236}">
                  <a16:creationId xmlns:a16="http://schemas.microsoft.com/office/drawing/2014/main" id="{ADAD695B-87BB-E482-4DDC-0AA7C6C1EE1D}"/>
                </a:ext>
              </a:extLst>
            </p:cNvPr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850948" y="2655162"/>
              <a:ext cx="928694" cy="95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 34" descr="Client logo">
              <a:extLst>
                <a:ext uri="{FF2B5EF4-FFF2-40B4-BE49-F238E27FC236}">
                  <a16:creationId xmlns:a16="http://schemas.microsoft.com/office/drawing/2014/main" id="{2DC8E2B8-9B30-44A4-5643-E0B7A15C1A3D}"/>
                </a:ext>
              </a:extLst>
            </p:cNvPr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67185" y="2105078"/>
              <a:ext cx="1441466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Image 35" descr="Client logo">
              <a:extLst>
                <a:ext uri="{FF2B5EF4-FFF2-40B4-BE49-F238E27FC236}">
                  <a16:creationId xmlns:a16="http://schemas.microsoft.com/office/drawing/2014/main" id="{57C9253A-56E6-E940-513F-176CD0B218D7}"/>
                </a:ext>
              </a:extLst>
            </p:cNvPr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5008" y="4208872"/>
              <a:ext cx="1158542" cy="1051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Image 36" descr="Client logo">
              <a:extLst>
                <a:ext uri="{FF2B5EF4-FFF2-40B4-BE49-F238E27FC236}">
                  <a16:creationId xmlns:a16="http://schemas.microsoft.com/office/drawing/2014/main" id="{072DCC9D-79C1-83B4-A10E-F065AA7B1B22}"/>
                </a:ext>
              </a:extLst>
            </p:cNvPr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13410" y="1969646"/>
              <a:ext cx="1555169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 37" descr="Client logo">
              <a:extLst>
                <a:ext uri="{FF2B5EF4-FFF2-40B4-BE49-F238E27FC236}">
                  <a16:creationId xmlns:a16="http://schemas.microsoft.com/office/drawing/2014/main" id="{67DF7161-197E-2537-8C55-546C7D7AC611}"/>
                </a:ext>
              </a:extLst>
            </p:cNvPr>
            <p:cNvPicPr/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415930" y="5447998"/>
              <a:ext cx="157163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Image 38" descr="Client logo">
              <a:extLst>
                <a:ext uri="{FF2B5EF4-FFF2-40B4-BE49-F238E27FC236}">
                  <a16:creationId xmlns:a16="http://schemas.microsoft.com/office/drawing/2014/main" id="{14F165E1-A112-7EA0-4686-5C56A3FA1502}"/>
                </a:ext>
              </a:extLst>
            </p:cNvPr>
            <p:cNvPicPr/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031354" y="5191393"/>
              <a:ext cx="10729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Image 39" descr="Client logo">
              <a:extLst>
                <a:ext uri="{FF2B5EF4-FFF2-40B4-BE49-F238E27FC236}">
                  <a16:creationId xmlns:a16="http://schemas.microsoft.com/office/drawing/2014/main" id="{BC5D1E9F-C22F-EAEB-F48D-AB1EECC974BD}"/>
                </a:ext>
              </a:extLst>
            </p:cNvPr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73841" y="5274148"/>
              <a:ext cx="928694" cy="95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Image 40" descr="Client logo">
              <a:extLst>
                <a:ext uri="{FF2B5EF4-FFF2-40B4-BE49-F238E27FC236}">
                  <a16:creationId xmlns:a16="http://schemas.microsoft.com/office/drawing/2014/main" id="{5EAB3FE0-CA0A-DA50-3920-984AC5C0B048}"/>
                </a:ext>
              </a:extLst>
            </p:cNvPr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28706" y="4684443"/>
              <a:ext cx="173462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Image 41" descr="Client logo">
              <a:extLst>
                <a:ext uri="{FF2B5EF4-FFF2-40B4-BE49-F238E27FC236}">
                  <a16:creationId xmlns:a16="http://schemas.microsoft.com/office/drawing/2014/main" id="{16873CC0-6693-7AE1-EAD3-613F95AC7F60}"/>
                </a:ext>
              </a:extLst>
            </p:cNvPr>
            <p:cNvPicPr/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8584" y="5472307"/>
              <a:ext cx="1571636" cy="83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 42" descr="Client logo">
              <a:extLst>
                <a:ext uri="{FF2B5EF4-FFF2-40B4-BE49-F238E27FC236}">
                  <a16:creationId xmlns:a16="http://schemas.microsoft.com/office/drawing/2014/main" id="{F713B7C9-4F76-F479-93E4-7040808DA7E5}"/>
                </a:ext>
              </a:extLst>
            </p:cNvPr>
            <p:cNvPicPr/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991295" y="1752726"/>
              <a:ext cx="130374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" name="Group 48">
              <a:extLst>
                <a:ext uri="{FF2B5EF4-FFF2-40B4-BE49-F238E27FC236}">
                  <a16:creationId xmlns:a16="http://schemas.microsoft.com/office/drawing/2014/main" id="{984E1B20-F87F-9E10-72FA-917514C5F2D9}"/>
                </a:ext>
              </a:extLst>
            </p:cNvPr>
            <p:cNvGrpSpPr/>
            <p:nvPr/>
          </p:nvGrpSpPr>
          <p:grpSpPr>
            <a:xfrm>
              <a:off x="4080623" y="1848356"/>
              <a:ext cx="4112103" cy="3214208"/>
              <a:chOff x="3720099" y="2252888"/>
              <a:chExt cx="4858935" cy="3797966"/>
            </a:xfrm>
          </p:grpSpPr>
          <p:sp>
            <p:nvSpPr>
              <p:cNvPr id="45" name="Freeform 49">
                <a:extLst>
                  <a:ext uri="{FF2B5EF4-FFF2-40B4-BE49-F238E27FC236}">
                    <a16:creationId xmlns:a16="http://schemas.microsoft.com/office/drawing/2014/main" id="{EA04B858-AF7C-505D-E86C-0BCA20B7A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5403" y="4227655"/>
                <a:ext cx="1034611" cy="1823199"/>
              </a:xfrm>
              <a:custGeom>
                <a:avLst/>
                <a:gdLst>
                  <a:gd name="T0" fmla="*/ 149 w 199"/>
                  <a:gd name="T1" fmla="*/ 350 h 350"/>
                  <a:gd name="T2" fmla="*/ 150 w 199"/>
                  <a:gd name="T3" fmla="*/ 189 h 350"/>
                  <a:gd name="T4" fmla="*/ 199 w 199"/>
                  <a:gd name="T5" fmla="*/ 56 h 350"/>
                  <a:gd name="T6" fmla="*/ 90 w 199"/>
                  <a:gd name="T7" fmla="*/ 0 h 350"/>
                  <a:gd name="T8" fmla="*/ 30 w 199"/>
                  <a:gd name="T9" fmla="*/ 0 h 350"/>
                  <a:gd name="T10" fmla="*/ 0 w 199"/>
                  <a:gd name="T11" fmla="*/ 0 h 350"/>
                  <a:gd name="T12" fmla="*/ 0 w 199"/>
                  <a:gd name="T13" fmla="*/ 350 h 350"/>
                  <a:gd name="T14" fmla="*/ 149 w 199"/>
                  <a:gd name="T15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350">
                    <a:moveTo>
                      <a:pt x="149" y="350"/>
                    </a:moveTo>
                    <a:cubicBezTo>
                      <a:pt x="150" y="189"/>
                      <a:pt x="150" y="189"/>
                      <a:pt x="150" y="189"/>
                    </a:cubicBezTo>
                    <a:cubicBezTo>
                      <a:pt x="199" y="56"/>
                      <a:pt x="199" y="56"/>
                      <a:pt x="199" y="56"/>
                    </a:cubicBezTo>
                    <a:cubicBezTo>
                      <a:pt x="179" y="35"/>
                      <a:pt x="146" y="18"/>
                      <a:pt x="9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50"/>
                      <a:pt x="0" y="350"/>
                      <a:pt x="0" y="350"/>
                    </a:cubicBezTo>
                    <a:lnTo>
                      <a:pt x="149" y="35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Freeform 50">
                <a:extLst>
                  <a:ext uri="{FF2B5EF4-FFF2-40B4-BE49-F238E27FC236}">
                    <a16:creationId xmlns:a16="http://schemas.microsoft.com/office/drawing/2014/main" id="{EBE01F7D-EE44-D6F5-3AF6-AD75F57B4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986" y="4436334"/>
                <a:ext cx="876454" cy="1370694"/>
              </a:xfrm>
              <a:custGeom>
                <a:avLst/>
                <a:gdLst>
                  <a:gd name="T0" fmla="*/ 4 w 169"/>
                  <a:gd name="T1" fmla="*/ 15 h 263"/>
                  <a:gd name="T2" fmla="*/ 8 w 169"/>
                  <a:gd name="T3" fmla="*/ 14 h 263"/>
                  <a:gd name="T4" fmla="*/ 13 w 169"/>
                  <a:gd name="T5" fmla="*/ 12 h 263"/>
                  <a:gd name="T6" fmla="*/ 13 w 169"/>
                  <a:gd name="T7" fmla="*/ 12 h 263"/>
                  <a:gd name="T8" fmla="*/ 53 w 169"/>
                  <a:gd name="T9" fmla="*/ 2 h 263"/>
                  <a:gd name="T10" fmla="*/ 84 w 169"/>
                  <a:gd name="T11" fmla="*/ 6 h 263"/>
                  <a:gd name="T12" fmla="*/ 104 w 169"/>
                  <a:gd name="T13" fmla="*/ 27 h 263"/>
                  <a:gd name="T14" fmla="*/ 120 w 169"/>
                  <a:gd name="T15" fmla="*/ 74 h 263"/>
                  <a:gd name="T16" fmla="*/ 119 w 169"/>
                  <a:gd name="T17" fmla="*/ 74 h 263"/>
                  <a:gd name="T18" fmla="*/ 162 w 169"/>
                  <a:gd name="T19" fmla="*/ 204 h 263"/>
                  <a:gd name="T20" fmla="*/ 129 w 169"/>
                  <a:gd name="T21" fmla="*/ 257 h 263"/>
                  <a:gd name="T22" fmla="*/ 129 w 169"/>
                  <a:gd name="T23" fmla="*/ 257 h 263"/>
                  <a:gd name="T24" fmla="*/ 69 w 169"/>
                  <a:gd name="T25" fmla="*/ 227 h 263"/>
                  <a:gd name="T26" fmla="*/ 0 w 169"/>
                  <a:gd name="T27" fmla="*/ 16 h 263"/>
                  <a:gd name="T28" fmla="*/ 4 w 169"/>
                  <a:gd name="T29" fmla="*/ 15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9" h="263">
                    <a:moveTo>
                      <a:pt x="4" y="15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64" y="0"/>
                      <a:pt x="74" y="2"/>
                      <a:pt x="84" y="6"/>
                    </a:cubicBezTo>
                    <a:cubicBezTo>
                      <a:pt x="94" y="11"/>
                      <a:pt x="101" y="17"/>
                      <a:pt x="104" y="27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62" y="204"/>
                      <a:pt x="162" y="204"/>
                      <a:pt x="162" y="204"/>
                    </a:cubicBezTo>
                    <a:cubicBezTo>
                      <a:pt x="169" y="226"/>
                      <a:pt x="155" y="250"/>
                      <a:pt x="129" y="257"/>
                    </a:cubicBezTo>
                    <a:cubicBezTo>
                      <a:pt x="129" y="257"/>
                      <a:pt x="129" y="257"/>
                      <a:pt x="129" y="257"/>
                    </a:cubicBezTo>
                    <a:cubicBezTo>
                      <a:pt x="104" y="263"/>
                      <a:pt x="77" y="250"/>
                      <a:pt x="69" y="22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5"/>
                      <a:pt x="4" y="15"/>
                      <a:pt x="4" y="15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Freeform 51">
                <a:extLst>
                  <a:ext uri="{FF2B5EF4-FFF2-40B4-BE49-F238E27FC236}">
                    <a16:creationId xmlns:a16="http://schemas.microsoft.com/office/drawing/2014/main" id="{530EA8A3-D36A-709D-940B-1F676794C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693" y="5180990"/>
                <a:ext cx="1096117" cy="610662"/>
              </a:xfrm>
              <a:custGeom>
                <a:avLst/>
                <a:gdLst>
                  <a:gd name="T0" fmla="*/ 1 w 211"/>
                  <a:gd name="T1" fmla="*/ 31 h 117"/>
                  <a:gd name="T2" fmla="*/ 1 w 211"/>
                  <a:gd name="T3" fmla="*/ 35 h 117"/>
                  <a:gd name="T4" fmla="*/ 2 w 211"/>
                  <a:gd name="T5" fmla="*/ 40 h 117"/>
                  <a:gd name="T6" fmla="*/ 2 w 211"/>
                  <a:gd name="T7" fmla="*/ 40 h 117"/>
                  <a:gd name="T8" fmla="*/ 8 w 211"/>
                  <a:gd name="T9" fmla="*/ 80 h 117"/>
                  <a:gd name="T10" fmla="*/ 24 w 211"/>
                  <a:gd name="T11" fmla="*/ 106 h 117"/>
                  <a:gd name="T12" fmla="*/ 51 w 211"/>
                  <a:gd name="T13" fmla="*/ 116 h 117"/>
                  <a:gd name="T14" fmla="*/ 100 w 211"/>
                  <a:gd name="T15" fmla="*/ 109 h 117"/>
                  <a:gd name="T16" fmla="*/ 100 w 211"/>
                  <a:gd name="T17" fmla="*/ 109 h 117"/>
                  <a:gd name="T18" fmla="*/ 211 w 211"/>
                  <a:gd name="T19" fmla="*/ 94 h 117"/>
                  <a:gd name="T20" fmla="*/ 194 w 211"/>
                  <a:gd name="T21" fmla="*/ 0 h 117"/>
                  <a:gd name="T22" fmla="*/ 0 w 211"/>
                  <a:gd name="T23" fmla="*/ 26 h 117"/>
                  <a:gd name="T24" fmla="*/ 1 w 211"/>
                  <a:gd name="T25" fmla="*/ 3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1" h="117">
                    <a:moveTo>
                      <a:pt x="1" y="31"/>
                    </a:moveTo>
                    <a:cubicBezTo>
                      <a:pt x="1" y="35"/>
                      <a:pt x="1" y="35"/>
                      <a:pt x="1" y="35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11" y="91"/>
                      <a:pt x="16" y="100"/>
                      <a:pt x="24" y="106"/>
                    </a:cubicBezTo>
                    <a:cubicBezTo>
                      <a:pt x="32" y="114"/>
                      <a:pt x="40" y="117"/>
                      <a:pt x="51" y="116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211" y="94"/>
                      <a:pt x="211" y="94"/>
                      <a:pt x="211" y="94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52">
                <a:extLst>
                  <a:ext uri="{FF2B5EF4-FFF2-40B4-BE49-F238E27FC236}">
                    <a16:creationId xmlns:a16="http://schemas.microsoft.com/office/drawing/2014/main" id="{84FD05EC-2686-8D92-7C8E-9B43AB9AC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6387" y="2252888"/>
                <a:ext cx="887436" cy="1853952"/>
              </a:xfrm>
              <a:custGeom>
                <a:avLst/>
                <a:gdLst>
                  <a:gd name="T0" fmla="*/ 0 w 171"/>
                  <a:gd name="T1" fmla="*/ 356 h 356"/>
                  <a:gd name="T2" fmla="*/ 156 w 171"/>
                  <a:gd name="T3" fmla="*/ 203 h 356"/>
                  <a:gd name="T4" fmla="*/ 150 w 171"/>
                  <a:gd name="T5" fmla="*/ 59 h 356"/>
                  <a:gd name="T6" fmla="*/ 0 w 171"/>
                  <a:gd name="T7" fmla="*/ 0 h 356"/>
                  <a:gd name="T8" fmla="*/ 0 w 171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356">
                    <a:moveTo>
                      <a:pt x="0" y="356"/>
                    </a:moveTo>
                    <a:cubicBezTo>
                      <a:pt x="69" y="348"/>
                      <a:pt x="135" y="294"/>
                      <a:pt x="156" y="203"/>
                    </a:cubicBezTo>
                    <a:cubicBezTo>
                      <a:pt x="169" y="145"/>
                      <a:pt x="171" y="93"/>
                      <a:pt x="150" y="59"/>
                    </a:cubicBezTo>
                    <a:cubicBezTo>
                      <a:pt x="122" y="11"/>
                      <a:pt x="59" y="1"/>
                      <a:pt x="0" y="0"/>
                    </a:cubicBezTo>
                    <a:lnTo>
                      <a:pt x="0" y="356"/>
                    </a:ln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Freeform 53">
                <a:extLst>
                  <a:ext uri="{FF2B5EF4-FFF2-40B4-BE49-F238E27FC236}">
                    <a16:creationId xmlns:a16="http://schemas.microsoft.com/office/drawing/2014/main" id="{B7695B53-21AA-D70C-D1E4-3F211E9DB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9119" y="4227655"/>
                <a:ext cx="1034611" cy="1823199"/>
              </a:xfrm>
              <a:custGeom>
                <a:avLst/>
                <a:gdLst>
                  <a:gd name="T0" fmla="*/ 51 w 199"/>
                  <a:gd name="T1" fmla="*/ 350 h 350"/>
                  <a:gd name="T2" fmla="*/ 49 w 199"/>
                  <a:gd name="T3" fmla="*/ 189 h 350"/>
                  <a:gd name="T4" fmla="*/ 0 w 199"/>
                  <a:gd name="T5" fmla="*/ 56 h 350"/>
                  <a:gd name="T6" fmla="*/ 109 w 199"/>
                  <a:gd name="T7" fmla="*/ 0 h 350"/>
                  <a:gd name="T8" fmla="*/ 170 w 199"/>
                  <a:gd name="T9" fmla="*/ 0 h 350"/>
                  <a:gd name="T10" fmla="*/ 199 w 199"/>
                  <a:gd name="T11" fmla="*/ 0 h 350"/>
                  <a:gd name="T12" fmla="*/ 199 w 199"/>
                  <a:gd name="T13" fmla="*/ 350 h 350"/>
                  <a:gd name="T14" fmla="*/ 51 w 199"/>
                  <a:gd name="T15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350">
                    <a:moveTo>
                      <a:pt x="51" y="350"/>
                    </a:moveTo>
                    <a:cubicBezTo>
                      <a:pt x="49" y="189"/>
                      <a:pt x="49" y="189"/>
                      <a:pt x="49" y="18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0" y="35"/>
                      <a:pt x="54" y="18"/>
                      <a:pt x="109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350"/>
                      <a:pt x="199" y="350"/>
                      <a:pt x="199" y="350"/>
                    </a:cubicBezTo>
                    <a:lnTo>
                      <a:pt x="51" y="350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54">
                <a:extLst>
                  <a:ext uri="{FF2B5EF4-FFF2-40B4-BE49-F238E27FC236}">
                    <a16:creationId xmlns:a16="http://schemas.microsoft.com/office/drawing/2014/main" id="{1FC6EECE-DF88-9B20-92F0-D1DC0DFC9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0242" y="3889375"/>
                <a:ext cx="872061" cy="1546424"/>
              </a:xfrm>
              <a:custGeom>
                <a:avLst/>
                <a:gdLst>
                  <a:gd name="T0" fmla="*/ 397 w 397"/>
                  <a:gd name="T1" fmla="*/ 154 h 704"/>
                  <a:gd name="T2" fmla="*/ 203 w 397"/>
                  <a:gd name="T3" fmla="*/ 704 h 704"/>
                  <a:gd name="T4" fmla="*/ 0 w 397"/>
                  <a:gd name="T5" fmla="*/ 154 h 704"/>
                  <a:gd name="T6" fmla="*/ 71 w 397"/>
                  <a:gd name="T7" fmla="*/ 152 h 704"/>
                  <a:gd name="T8" fmla="*/ 71 w 397"/>
                  <a:gd name="T9" fmla="*/ 0 h 704"/>
                  <a:gd name="T10" fmla="*/ 331 w 397"/>
                  <a:gd name="T11" fmla="*/ 0 h 704"/>
                  <a:gd name="T12" fmla="*/ 331 w 397"/>
                  <a:gd name="T13" fmla="*/ 152 h 704"/>
                  <a:gd name="T14" fmla="*/ 397 w 397"/>
                  <a:gd name="T15" fmla="*/ 15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7" h="704">
                    <a:moveTo>
                      <a:pt x="397" y="154"/>
                    </a:moveTo>
                    <a:lnTo>
                      <a:pt x="203" y="704"/>
                    </a:lnTo>
                    <a:lnTo>
                      <a:pt x="0" y="154"/>
                    </a:lnTo>
                    <a:lnTo>
                      <a:pt x="71" y="152"/>
                    </a:lnTo>
                    <a:lnTo>
                      <a:pt x="71" y="0"/>
                    </a:lnTo>
                    <a:lnTo>
                      <a:pt x="331" y="0"/>
                    </a:lnTo>
                    <a:lnTo>
                      <a:pt x="331" y="152"/>
                    </a:lnTo>
                    <a:lnTo>
                      <a:pt x="397" y="154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55">
                <a:extLst>
                  <a:ext uri="{FF2B5EF4-FFF2-40B4-BE49-F238E27FC236}">
                    <a16:creationId xmlns:a16="http://schemas.microsoft.com/office/drawing/2014/main" id="{A2D9E2BA-5D99-DC3F-2A3A-36C1432AF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432" y="3889375"/>
                <a:ext cx="601875" cy="509617"/>
              </a:xfrm>
              <a:custGeom>
                <a:avLst/>
                <a:gdLst>
                  <a:gd name="T0" fmla="*/ 0 w 116"/>
                  <a:gd name="T1" fmla="*/ 64 h 98"/>
                  <a:gd name="T2" fmla="*/ 4 w 116"/>
                  <a:gd name="T3" fmla="*/ 64 h 98"/>
                  <a:gd name="T4" fmla="*/ 4 w 116"/>
                  <a:gd name="T5" fmla="*/ 0 h 98"/>
                  <a:gd name="T6" fmla="*/ 114 w 116"/>
                  <a:gd name="T7" fmla="*/ 0 h 98"/>
                  <a:gd name="T8" fmla="*/ 114 w 116"/>
                  <a:gd name="T9" fmla="*/ 64 h 98"/>
                  <a:gd name="T10" fmla="*/ 116 w 116"/>
                  <a:gd name="T11" fmla="*/ 64 h 98"/>
                  <a:gd name="T12" fmla="*/ 60 w 116"/>
                  <a:gd name="T13" fmla="*/ 98 h 98"/>
                  <a:gd name="T14" fmla="*/ 0 w 116"/>
                  <a:gd name="T15" fmla="*/ 6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98">
                    <a:moveTo>
                      <a:pt x="0" y="64"/>
                    </a:moveTo>
                    <a:cubicBezTo>
                      <a:pt x="4" y="64"/>
                      <a:pt x="4" y="64"/>
                      <a:pt x="4" y="6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03" y="81"/>
                      <a:pt x="83" y="98"/>
                      <a:pt x="60" y="98"/>
                    </a:cubicBezTo>
                    <a:cubicBezTo>
                      <a:pt x="36" y="98"/>
                      <a:pt x="14" y="81"/>
                      <a:pt x="0" y="64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56">
                <a:extLst>
                  <a:ext uri="{FF2B5EF4-FFF2-40B4-BE49-F238E27FC236}">
                    <a16:creationId xmlns:a16="http://schemas.microsoft.com/office/drawing/2014/main" id="{27A176C0-E535-13EE-8E97-E66B0E05A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201" y="3889375"/>
                <a:ext cx="571122" cy="364640"/>
              </a:xfrm>
              <a:custGeom>
                <a:avLst/>
                <a:gdLst>
                  <a:gd name="T0" fmla="*/ 0 w 110"/>
                  <a:gd name="T1" fmla="*/ 62 h 70"/>
                  <a:gd name="T2" fmla="*/ 0 w 110"/>
                  <a:gd name="T3" fmla="*/ 0 h 70"/>
                  <a:gd name="T4" fmla="*/ 110 w 110"/>
                  <a:gd name="T5" fmla="*/ 0 h 70"/>
                  <a:gd name="T6" fmla="*/ 110 w 110"/>
                  <a:gd name="T7" fmla="*/ 62 h 70"/>
                  <a:gd name="T8" fmla="*/ 55 w 110"/>
                  <a:gd name="T9" fmla="*/ 70 h 70"/>
                  <a:gd name="T10" fmla="*/ 0 w 110"/>
                  <a:gd name="T11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0">
                    <a:moveTo>
                      <a:pt x="0" y="6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93" y="67"/>
                      <a:pt x="74" y="70"/>
                      <a:pt x="55" y="70"/>
                    </a:cubicBezTo>
                    <a:cubicBezTo>
                      <a:pt x="36" y="70"/>
                      <a:pt x="18" y="67"/>
                      <a:pt x="0" y="62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Freeform 57">
                <a:extLst>
                  <a:ext uri="{FF2B5EF4-FFF2-40B4-BE49-F238E27FC236}">
                    <a16:creationId xmlns:a16="http://schemas.microsoft.com/office/drawing/2014/main" id="{AEB2179E-4B85-E15E-2A24-83FD1274C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9320" y="3889375"/>
                <a:ext cx="358051" cy="812751"/>
              </a:xfrm>
              <a:custGeom>
                <a:avLst/>
                <a:gdLst>
                  <a:gd name="T0" fmla="*/ 163 w 163"/>
                  <a:gd name="T1" fmla="*/ 370 h 370"/>
                  <a:gd name="T2" fmla="*/ 0 w 163"/>
                  <a:gd name="T3" fmla="*/ 154 h 370"/>
                  <a:gd name="T4" fmla="*/ 35 w 163"/>
                  <a:gd name="T5" fmla="*/ 152 h 370"/>
                  <a:gd name="T6" fmla="*/ 35 w 163"/>
                  <a:gd name="T7" fmla="*/ 0 h 370"/>
                  <a:gd name="T8" fmla="*/ 163 w 163"/>
                  <a:gd name="T9" fmla="*/ 0 h 370"/>
                  <a:gd name="T10" fmla="*/ 163 w 163"/>
                  <a:gd name="T11" fmla="*/ 37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370">
                    <a:moveTo>
                      <a:pt x="163" y="370"/>
                    </a:moveTo>
                    <a:lnTo>
                      <a:pt x="0" y="154"/>
                    </a:lnTo>
                    <a:lnTo>
                      <a:pt x="35" y="152"/>
                    </a:lnTo>
                    <a:lnTo>
                      <a:pt x="35" y="0"/>
                    </a:lnTo>
                    <a:lnTo>
                      <a:pt x="163" y="0"/>
                    </a:lnTo>
                    <a:lnTo>
                      <a:pt x="163" y="37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Freeform 58">
                <a:extLst>
                  <a:ext uri="{FF2B5EF4-FFF2-40B4-BE49-F238E27FC236}">
                    <a16:creationId xmlns:a16="http://schemas.microsoft.com/office/drawing/2014/main" id="{DD0AC289-5F04-B914-2B8F-350E8B024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432" y="3889375"/>
                <a:ext cx="300938" cy="516208"/>
              </a:xfrm>
              <a:custGeom>
                <a:avLst/>
                <a:gdLst>
                  <a:gd name="T0" fmla="*/ 0 w 58"/>
                  <a:gd name="T1" fmla="*/ 64 h 99"/>
                  <a:gd name="T2" fmla="*/ 4 w 58"/>
                  <a:gd name="T3" fmla="*/ 64 h 99"/>
                  <a:gd name="T4" fmla="*/ 4 w 58"/>
                  <a:gd name="T5" fmla="*/ 0 h 99"/>
                  <a:gd name="T6" fmla="*/ 58 w 58"/>
                  <a:gd name="T7" fmla="*/ 0 h 99"/>
                  <a:gd name="T8" fmla="*/ 58 w 58"/>
                  <a:gd name="T9" fmla="*/ 98 h 99"/>
                  <a:gd name="T10" fmla="*/ 58 w 58"/>
                  <a:gd name="T11" fmla="*/ 98 h 99"/>
                  <a:gd name="T12" fmla="*/ 0 w 58"/>
                  <a:gd name="T13" fmla="*/ 6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99">
                    <a:moveTo>
                      <a:pt x="0" y="64"/>
                    </a:moveTo>
                    <a:cubicBezTo>
                      <a:pt x="4" y="64"/>
                      <a:pt x="4" y="64"/>
                      <a:pt x="4" y="6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35" y="99"/>
                      <a:pt x="14" y="81"/>
                      <a:pt x="0" y="64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Freeform 59">
                <a:extLst>
                  <a:ext uri="{FF2B5EF4-FFF2-40B4-BE49-F238E27FC236}">
                    <a16:creationId xmlns:a16="http://schemas.microsoft.com/office/drawing/2014/main" id="{7740FAB3-E641-6C31-7F92-46627AE9D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201" y="3889375"/>
                <a:ext cx="281168" cy="364640"/>
              </a:xfrm>
              <a:custGeom>
                <a:avLst/>
                <a:gdLst>
                  <a:gd name="T0" fmla="*/ 0 w 54"/>
                  <a:gd name="T1" fmla="*/ 62 h 70"/>
                  <a:gd name="T2" fmla="*/ 0 w 54"/>
                  <a:gd name="T3" fmla="*/ 0 h 70"/>
                  <a:gd name="T4" fmla="*/ 54 w 54"/>
                  <a:gd name="T5" fmla="*/ 0 h 70"/>
                  <a:gd name="T6" fmla="*/ 54 w 54"/>
                  <a:gd name="T7" fmla="*/ 70 h 70"/>
                  <a:gd name="T8" fmla="*/ 0 w 54"/>
                  <a:gd name="T9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0">
                    <a:moveTo>
                      <a:pt x="0" y="6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36" y="70"/>
                      <a:pt x="17" y="67"/>
                      <a:pt x="0" y="62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Freeform 60">
                <a:extLst>
                  <a:ext uri="{FF2B5EF4-FFF2-40B4-BE49-F238E27FC236}">
                    <a16:creationId xmlns:a16="http://schemas.microsoft.com/office/drawing/2014/main" id="{9DD2C232-5664-93D1-1E6C-0C3B62A5C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920" y="4398992"/>
                <a:ext cx="461291" cy="292152"/>
              </a:xfrm>
              <a:custGeom>
                <a:avLst/>
                <a:gdLst>
                  <a:gd name="T0" fmla="*/ 0 w 210"/>
                  <a:gd name="T1" fmla="*/ 26 h 133"/>
                  <a:gd name="T2" fmla="*/ 106 w 210"/>
                  <a:gd name="T3" fmla="*/ 133 h 133"/>
                  <a:gd name="T4" fmla="*/ 210 w 210"/>
                  <a:gd name="T5" fmla="*/ 22 h 133"/>
                  <a:gd name="T6" fmla="*/ 106 w 210"/>
                  <a:gd name="T7" fmla="*/ 0 h 133"/>
                  <a:gd name="T8" fmla="*/ 0 w 210"/>
                  <a:gd name="T9" fmla="*/ 2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33">
                    <a:moveTo>
                      <a:pt x="0" y="26"/>
                    </a:moveTo>
                    <a:lnTo>
                      <a:pt x="106" y="133"/>
                    </a:lnTo>
                    <a:lnTo>
                      <a:pt x="210" y="22"/>
                    </a:lnTo>
                    <a:lnTo>
                      <a:pt x="10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61">
                <a:extLst>
                  <a:ext uri="{FF2B5EF4-FFF2-40B4-BE49-F238E27FC236}">
                    <a16:creationId xmlns:a16="http://schemas.microsoft.com/office/drawing/2014/main" id="{718DF5D2-1B65-9118-6E3C-6577D5484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1931" y="4504430"/>
                <a:ext cx="213073" cy="984088"/>
              </a:xfrm>
              <a:custGeom>
                <a:avLst/>
                <a:gdLst>
                  <a:gd name="T0" fmla="*/ 0 w 97"/>
                  <a:gd name="T1" fmla="*/ 273 h 448"/>
                  <a:gd name="T2" fmla="*/ 50 w 97"/>
                  <a:gd name="T3" fmla="*/ 0 h 448"/>
                  <a:gd name="T4" fmla="*/ 97 w 97"/>
                  <a:gd name="T5" fmla="*/ 282 h 448"/>
                  <a:gd name="T6" fmla="*/ 52 w 97"/>
                  <a:gd name="T7" fmla="*/ 448 h 448"/>
                  <a:gd name="T8" fmla="*/ 0 w 97"/>
                  <a:gd name="T9" fmla="*/ 273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448">
                    <a:moveTo>
                      <a:pt x="0" y="273"/>
                    </a:moveTo>
                    <a:lnTo>
                      <a:pt x="50" y="0"/>
                    </a:lnTo>
                    <a:lnTo>
                      <a:pt x="97" y="282"/>
                    </a:lnTo>
                    <a:lnTo>
                      <a:pt x="52" y="448"/>
                    </a:lnTo>
                    <a:lnTo>
                      <a:pt x="0" y="27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62">
                <a:extLst>
                  <a:ext uri="{FF2B5EF4-FFF2-40B4-BE49-F238E27FC236}">
                    <a16:creationId xmlns:a16="http://schemas.microsoft.com/office/drawing/2014/main" id="{4618C3E8-E702-43B9-56DA-53DA214B0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719" y="2252888"/>
                <a:ext cx="887436" cy="1853952"/>
              </a:xfrm>
              <a:custGeom>
                <a:avLst/>
                <a:gdLst>
                  <a:gd name="T0" fmla="*/ 171 w 171"/>
                  <a:gd name="T1" fmla="*/ 356 h 356"/>
                  <a:gd name="T2" fmla="*/ 16 w 171"/>
                  <a:gd name="T3" fmla="*/ 203 h 356"/>
                  <a:gd name="T4" fmla="*/ 21 w 171"/>
                  <a:gd name="T5" fmla="*/ 59 h 356"/>
                  <a:gd name="T6" fmla="*/ 171 w 171"/>
                  <a:gd name="T7" fmla="*/ 0 h 356"/>
                  <a:gd name="T8" fmla="*/ 171 w 171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356">
                    <a:moveTo>
                      <a:pt x="171" y="356"/>
                    </a:moveTo>
                    <a:cubicBezTo>
                      <a:pt x="102" y="348"/>
                      <a:pt x="37" y="294"/>
                      <a:pt x="16" y="203"/>
                    </a:cubicBezTo>
                    <a:cubicBezTo>
                      <a:pt x="2" y="145"/>
                      <a:pt x="0" y="93"/>
                      <a:pt x="21" y="59"/>
                    </a:cubicBezTo>
                    <a:cubicBezTo>
                      <a:pt x="50" y="11"/>
                      <a:pt x="112" y="1"/>
                      <a:pt x="171" y="0"/>
                    </a:cubicBezTo>
                    <a:lnTo>
                      <a:pt x="171" y="356"/>
                    </a:ln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63">
                <a:extLst>
                  <a:ext uri="{FF2B5EF4-FFF2-40B4-BE49-F238E27FC236}">
                    <a16:creationId xmlns:a16="http://schemas.microsoft.com/office/drawing/2014/main" id="{3D64F377-1167-A9ED-8EB5-8C7276AF3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714" y="2690017"/>
                <a:ext cx="1471739" cy="1761693"/>
              </a:xfrm>
              <a:custGeom>
                <a:avLst/>
                <a:gdLst>
                  <a:gd name="T0" fmla="*/ 142 w 283"/>
                  <a:gd name="T1" fmla="*/ 0 h 338"/>
                  <a:gd name="T2" fmla="*/ 151 w 283"/>
                  <a:gd name="T3" fmla="*/ 0 h 338"/>
                  <a:gd name="T4" fmla="*/ 246 w 283"/>
                  <a:gd name="T5" fmla="*/ 0 h 338"/>
                  <a:gd name="T6" fmla="*/ 253 w 283"/>
                  <a:gd name="T7" fmla="*/ 33 h 338"/>
                  <a:gd name="T8" fmla="*/ 282 w 283"/>
                  <a:gd name="T9" fmla="*/ 67 h 338"/>
                  <a:gd name="T10" fmla="*/ 282 w 283"/>
                  <a:gd name="T11" fmla="*/ 143 h 338"/>
                  <a:gd name="T12" fmla="*/ 3 w 283"/>
                  <a:gd name="T13" fmla="*/ 141 h 338"/>
                  <a:gd name="T14" fmla="*/ 4 w 283"/>
                  <a:gd name="T15" fmla="*/ 32 h 338"/>
                  <a:gd name="T16" fmla="*/ 25 w 283"/>
                  <a:gd name="T17" fmla="*/ 0 h 338"/>
                  <a:gd name="T18" fmla="*/ 133 w 283"/>
                  <a:gd name="T19" fmla="*/ 0 h 338"/>
                  <a:gd name="T20" fmla="*/ 142 w 283"/>
                  <a:gd name="T21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3" h="338">
                    <a:moveTo>
                      <a:pt x="142" y="0"/>
                    </a:moveTo>
                    <a:cubicBezTo>
                      <a:pt x="145" y="0"/>
                      <a:pt x="148" y="0"/>
                      <a:pt x="151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53" y="33"/>
                      <a:pt x="253" y="33"/>
                      <a:pt x="253" y="33"/>
                    </a:cubicBezTo>
                    <a:cubicBezTo>
                      <a:pt x="282" y="67"/>
                      <a:pt x="282" y="67"/>
                      <a:pt x="282" y="67"/>
                    </a:cubicBezTo>
                    <a:cubicBezTo>
                      <a:pt x="282" y="93"/>
                      <a:pt x="283" y="118"/>
                      <a:pt x="282" y="143"/>
                    </a:cubicBezTo>
                    <a:cubicBezTo>
                      <a:pt x="268" y="338"/>
                      <a:pt x="21" y="336"/>
                      <a:pt x="3" y="141"/>
                    </a:cubicBezTo>
                    <a:cubicBezTo>
                      <a:pt x="0" y="105"/>
                      <a:pt x="4" y="67"/>
                      <a:pt x="4" y="3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6" y="0"/>
                      <a:pt x="139" y="0"/>
                      <a:pt x="142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64">
                <a:extLst>
                  <a:ext uri="{FF2B5EF4-FFF2-40B4-BE49-F238E27FC236}">
                    <a16:creationId xmlns:a16="http://schemas.microsoft.com/office/drawing/2014/main" id="{603BF513-3B2A-7932-DA54-9F760ED16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714" y="2690017"/>
                <a:ext cx="753443" cy="1506885"/>
              </a:xfrm>
              <a:custGeom>
                <a:avLst/>
                <a:gdLst>
                  <a:gd name="T0" fmla="*/ 142 w 145"/>
                  <a:gd name="T1" fmla="*/ 0 h 289"/>
                  <a:gd name="T2" fmla="*/ 145 w 145"/>
                  <a:gd name="T3" fmla="*/ 0 h 289"/>
                  <a:gd name="T4" fmla="*/ 145 w 145"/>
                  <a:gd name="T5" fmla="*/ 288 h 289"/>
                  <a:gd name="T6" fmla="*/ 3 w 145"/>
                  <a:gd name="T7" fmla="*/ 141 h 289"/>
                  <a:gd name="T8" fmla="*/ 4 w 145"/>
                  <a:gd name="T9" fmla="*/ 32 h 289"/>
                  <a:gd name="T10" fmla="*/ 25 w 145"/>
                  <a:gd name="T11" fmla="*/ 0 h 289"/>
                  <a:gd name="T12" fmla="*/ 133 w 145"/>
                  <a:gd name="T13" fmla="*/ 0 h 289"/>
                  <a:gd name="T14" fmla="*/ 142 w 145"/>
                  <a:gd name="T1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289">
                    <a:moveTo>
                      <a:pt x="142" y="0"/>
                    </a:moveTo>
                    <a:cubicBezTo>
                      <a:pt x="143" y="0"/>
                      <a:pt x="144" y="0"/>
                      <a:pt x="145" y="0"/>
                    </a:cubicBezTo>
                    <a:cubicBezTo>
                      <a:pt x="145" y="288"/>
                      <a:pt x="145" y="288"/>
                      <a:pt x="145" y="288"/>
                    </a:cubicBezTo>
                    <a:cubicBezTo>
                      <a:pt x="79" y="289"/>
                      <a:pt x="12" y="239"/>
                      <a:pt x="3" y="141"/>
                    </a:cubicBezTo>
                    <a:cubicBezTo>
                      <a:pt x="0" y="105"/>
                      <a:pt x="4" y="67"/>
                      <a:pt x="4" y="3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6" y="0"/>
                      <a:pt x="139" y="0"/>
                      <a:pt x="142" y="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65">
                <a:extLst>
                  <a:ext uri="{FF2B5EF4-FFF2-40B4-BE49-F238E27FC236}">
                    <a16:creationId xmlns:a16="http://schemas.microsoft.com/office/drawing/2014/main" id="{6F3413DF-E1CD-2653-6AFF-26BBB65F4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063" y="2549433"/>
                <a:ext cx="1629896" cy="656792"/>
              </a:xfrm>
              <a:custGeom>
                <a:avLst/>
                <a:gdLst>
                  <a:gd name="T0" fmla="*/ 314 w 314"/>
                  <a:gd name="T1" fmla="*/ 75 h 126"/>
                  <a:gd name="T2" fmla="*/ 304 w 314"/>
                  <a:gd name="T3" fmla="*/ 113 h 126"/>
                  <a:gd name="T4" fmla="*/ 21 w 314"/>
                  <a:gd name="T5" fmla="*/ 119 h 126"/>
                  <a:gd name="T6" fmla="*/ 14 w 314"/>
                  <a:gd name="T7" fmla="*/ 45 h 126"/>
                  <a:gd name="T8" fmla="*/ 60 w 314"/>
                  <a:gd name="T9" fmla="*/ 15 h 126"/>
                  <a:gd name="T10" fmla="*/ 164 w 314"/>
                  <a:gd name="T11" fmla="*/ 16 h 126"/>
                  <a:gd name="T12" fmla="*/ 166 w 314"/>
                  <a:gd name="T13" fmla="*/ 16 h 126"/>
                  <a:gd name="T14" fmla="*/ 166 w 314"/>
                  <a:gd name="T15" fmla="*/ 15 h 126"/>
                  <a:gd name="T16" fmla="*/ 219 w 314"/>
                  <a:gd name="T17" fmla="*/ 15 h 126"/>
                  <a:gd name="T18" fmla="*/ 219 w 314"/>
                  <a:gd name="T19" fmla="*/ 15 h 126"/>
                  <a:gd name="T20" fmla="*/ 235 w 314"/>
                  <a:gd name="T21" fmla="*/ 15 h 126"/>
                  <a:gd name="T22" fmla="*/ 314 w 314"/>
                  <a:gd name="T23" fmla="*/ 73 h 126"/>
                  <a:gd name="T24" fmla="*/ 314 w 314"/>
                  <a:gd name="T25" fmla="*/ 7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4" h="126">
                    <a:moveTo>
                      <a:pt x="314" y="75"/>
                    </a:moveTo>
                    <a:cubicBezTo>
                      <a:pt x="304" y="113"/>
                      <a:pt x="304" y="113"/>
                      <a:pt x="304" y="113"/>
                    </a:cubicBezTo>
                    <a:cubicBezTo>
                      <a:pt x="187" y="126"/>
                      <a:pt x="41" y="0"/>
                      <a:pt x="21" y="119"/>
                    </a:cubicBezTo>
                    <a:cubicBezTo>
                      <a:pt x="20" y="89"/>
                      <a:pt x="0" y="90"/>
                      <a:pt x="14" y="45"/>
                    </a:cubicBezTo>
                    <a:cubicBezTo>
                      <a:pt x="28" y="63"/>
                      <a:pt x="23" y="15"/>
                      <a:pt x="60" y="15"/>
                    </a:cubicBezTo>
                    <a:cubicBezTo>
                      <a:pt x="164" y="16"/>
                      <a:pt x="164" y="16"/>
                      <a:pt x="164" y="16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66" y="15"/>
                      <a:pt x="166" y="15"/>
                      <a:pt x="166" y="15"/>
                    </a:cubicBezTo>
                    <a:cubicBezTo>
                      <a:pt x="219" y="15"/>
                      <a:pt x="219" y="15"/>
                      <a:pt x="219" y="15"/>
                    </a:cubicBezTo>
                    <a:cubicBezTo>
                      <a:pt x="219" y="15"/>
                      <a:pt x="219" y="15"/>
                      <a:pt x="219" y="15"/>
                    </a:cubicBezTo>
                    <a:cubicBezTo>
                      <a:pt x="235" y="15"/>
                      <a:pt x="235" y="15"/>
                      <a:pt x="235" y="15"/>
                    </a:cubicBezTo>
                    <a:cubicBezTo>
                      <a:pt x="282" y="15"/>
                      <a:pt x="313" y="41"/>
                      <a:pt x="314" y="73"/>
                    </a:cubicBezTo>
                    <a:cubicBezTo>
                      <a:pt x="314" y="75"/>
                      <a:pt x="314" y="75"/>
                      <a:pt x="314" y="75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66">
                <a:extLst>
                  <a:ext uri="{FF2B5EF4-FFF2-40B4-BE49-F238E27FC236}">
                    <a16:creationId xmlns:a16="http://schemas.microsoft.com/office/drawing/2014/main" id="{7F424131-4AC6-60EB-A587-7BBC60160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556" y="3175471"/>
                <a:ext cx="193303" cy="630432"/>
              </a:xfrm>
              <a:custGeom>
                <a:avLst/>
                <a:gdLst>
                  <a:gd name="T0" fmla="*/ 62 w 88"/>
                  <a:gd name="T1" fmla="*/ 0 h 287"/>
                  <a:gd name="T2" fmla="*/ 0 w 88"/>
                  <a:gd name="T3" fmla="*/ 287 h 287"/>
                  <a:gd name="T4" fmla="*/ 88 w 88"/>
                  <a:gd name="T5" fmla="*/ 275 h 287"/>
                  <a:gd name="T6" fmla="*/ 62 w 88"/>
                  <a:gd name="T7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287">
                    <a:moveTo>
                      <a:pt x="62" y="0"/>
                    </a:moveTo>
                    <a:lnTo>
                      <a:pt x="0" y="287"/>
                    </a:lnTo>
                    <a:lnTo>
                      <a:pt x="88" y="27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67">
                <a:extLst>
                  <a:ext uri="{FF2B5EF4-FFF2-40B4-BE49-F238E27FC236}">
                    <a16:creationId xmlns:a16="http://schemas.microsoft.com/office/drawing/2014/main" id="{893AB786-4353-9033-670F-0E39FAD71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479" y="4436334"/>
                <a:ext cx="878650" cy="1370694"/>
              </a:xfrm>
              <a:custGeom>
                <a:avLst/>
                <a:gdLst>
                  <a:gd name="T0" fmla="*/ 165 w 169"/>
                  <a:gd name="T1" fmla="*/ 15 h 263"/>
                  <a:gd name="T2" fmla="*/ 161 w 169"/>
                  <a:gd name="T3" fmla="*/ 14 h 263"/>
                  <a:gd name="T4" fmla="*/ 156 w 169"/>
                  <a:gd name="T5" fmla="*/ 12 h 263"/>
                  <a:gd name="T6" fmla="*/ 156 w 169"/>
                  <a:gd name="T7" fmla="*/ 12 h 263"/>
                  <a:gd name="T8" fmla="*/ 116 w 169"/>
                  <a:gd name="T9" fmla="*/ 2 h 263"/>
                  <a:gd name="T10" fmla="*/ 85 w 169"/>
                  <a:gd name="T11" fmla="*/ 6 h 263"/>
                  <a:gd name="T12" fmla="*/ 65 w 169"/>
                  <a:gd name="T13" fmla="*/ 27 h 263"/>
                  <a:gd name="T14" fmla="*/ 49 w 169"/>
                  <a:gd name="T15" fmla="*/ 74 h 263"/>
                  <a:gd name="T16" fmla="*/ 50 w 169"/>
                  <a:gd name="T17" fmla="*/ 74 h 263"/>
                  <a:gd name="T18" fmla="*/ 7 w 169"/>
                  <a:gd name="T19" fmla="*/ 204 h 263"/>
                  <a:gd name="T20" fmla="*/ 40 w 169"/>
                  <a:gd name="T21" fmla="*/ 257 h 263"/>
                  <a:gd name="T22" fmla="*/ 40 w 169"/>
                  <a:gd name="T23" fmla="*/ 257 h 263"/>
                  <a:gd name="T24" fmla="*/ 100 w 169"/>
                  <a:gd name="T25" fmla="*/ 227 h 263"/>
                  <a:gd name="T26" fmla="*/ 169 w 169"/>
                  <a:gd name="T27" fmla="*/ 16 h 263"/>
                  <a:gd name="T28" fmla="*/ 165 w 169"/>
                  <a:gd name="T29" fmla="*/ 15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9" h="263">
                    <a:moveTo>
                      <a:pt x="165" y="15"/>
                    </a:moveTo>
                    <a:cubicBezTo>
                      <a:pt x="161" y="14"/>
                      <a:pt x="161" y="14"/>
                      <a:pt x="161" y="14"/>
                    </a:cubicBezTo>
                    <a:cubicBezTo>
                      <a:pt x="156" y="12"/>
                      <a:pt x="156" y="12"/>
                      <a:pt x="156" y="12"/>
                    </a:cubicBezTo>
                    <a:cubicBezTo>
                      <a:pt x="156" y="12"/>
                      <a:pt x="156" y="12"/>
                      <a:pt x="156" y="12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05" y="0"/>
                      <a:pt x="95" y="2"/>
                      <a:pt x="85" y="6"/>
                    </a:cubicBezTo>
                    <a:cubicBezTo>
                      <a:pt x="75" y="11"/>
                      <a:pt x="68" y="17"/>
                      <a:pt x="65" y="27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7" y="204"/>
                      <a:pt x="7" y="204"/>
                      <a:pt x="7" y="204"/>
                    </a:cubicBezTo>
                    <a:cubicBezTo>
                      <a:pt x="0" y="226"/>
                      <a:pt x="15" y="250"/>
                      <a:pt x="40" y="257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65" y="263"/>
                      <a:pt x="92" y="250"/>
                      <a:pt x="100" y="227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65" y="15"/>
                      <a:pt x="165" y="15"/>
                      <a:pt x="165" y="15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Freeform 68">
                <a:extLst>
                  <a:ext uri="{FF2B5EF4-FFF2-40B4-BE49-F238E27FC236}">
                    <a16:creationId xmlns:a16="http://schemas.microsoft.com/office/drawing/2014/main" id="{7EAFE41C-DAB3-3AC6-EB97-0365C6079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5323" y="5180990"/>
                <a:ext cx="1111492" cy="610662"/>
              </a:xfrm>
              <a:custGeom>
                <a:avLst/>
                <a:gdLst>
                  <a:gd name="T0" fmla="*/ 213 w 214"/>
                  <a:gd name="T1" fmla="*/ 31 h 117"/>
                  <a:gd name="T2" fmla="*/ 212 w 214"/>
                  <a:gd name="T3" fmla="*/ 35 h 117"/>
                  <a:gd name="T4" fmla="*/ 212 w 214"/>
                  <a:gd name="T5" fmla="*/ 40 h 117"/>
                  <a:gd name="T6" fmla="*/ 212 w 214"/>
                  <a:gd name="T7" fmla="*/ 40 h 117"/>
                  <a:gd name="T8" fmla="*/ 206 w 214"/>
                  <a:gd name="T9" fmla="*/ 80 h 117"/>
                  <a:gd name="T10" fmla="*/ 190 w 214"/>
                  <a:gd name="T11" fmla="*/ 106 h 117"/>
                  <a:gd name="T12" fmla="*/ 163 w 214"/>
                  <a:gd name="T13" fmla="*/ 116 h 117"/>
                  <a:gd name="T14" fmla="*/ 114 w 214"/>
                  <a:gd name="T15" fmla="*/ 109 h 117"/>
                  <a:gd name="T16" fmla="*/ 114 w 214"/>
                  <a:gd name="T17" fmla="*/ 109 h 117"/>
                  <a:gd name="T18" fmla="*/ 0 w 214"/>
                  <a:gd name="T19" fmla="*/ 93 h 117"/>
                  <a:gd name="T20" fmla="*/ 17 w 214"/>
                  <a:gd name="T21" fmla="*/ 0 h 117"/>
                  <a:gd name="T22" fmla="*/ 214 w 214"/>
                  <a:gd name="T23" fmla="*/ 26 h 117"/>
                  <a:gd name="T24" fmla="*/ 213 w 214"/>
                  <a:gd name="T25" fmla="*/ 3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4" h="117">
                    <a:moveTo>
                      <a:pt x="213" y="31"/>
                    </a:moveTo>
                    <a:cubicBezTo>
                      <a:pt x="212" y="35"/>
                      <a:pt x="212" y="35"/>
                      <a:pt x="212" y="35"/>
                    </a:cubicBezTo>
                    <a:cubicBezTo>
                      <a:pt x="212" y="40"/>
                      <a:pt x="212" y="40"/>
                      <a:pt x="212" y="40"/>
                    </a:cubicBezTo>
                    <a:cubicBezTo>
                      <a:pt x="212" y="40"/>
                      <a:pt x="212" y="40"/>
                      <a:pt x="212" y="40"/>
                    </a:cubicBezTo>
                    <a:cubicBezTo>
                      <a:pt x="206" y="80"/>
                      <a:pt x="206" y="80"/>
                      <a:pt x="206" y="80"/>
                    </a:cubicBezTo>
                    <a:cubicBezTo>
                      <a:pt x="203" y="91"/>
                      <a:pt x="198" y="100"/>
                      <a:pt x="190" y="106"/>
                    </a:cubicBezTo>
                    <a:cubicBezTo>
                      <a:pt x="181" y="114"/>
                      <a:pt x="173" y="117"/>
                      <a:pt x="163" y="116"/>
                    </a:cubicBezTo>
                    <a:cubicBezTo>
                      <a:pt x="114" y="109"/>
                      <a:pt x="114" y="109"/>
                      <a:pt x="114" y="109"/>
                    </a:cubicBezTo>
                    <a:cubicBezTo>
                      <a:pt x="114" y="109"/>
                      <a:pt x="114" y="109"/>
                      <a:pt x="114" y="109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14" y="26"/>
                      <a:pt x="214" y="26"/>
                      <a:pt x="214" y="26"/>
                    </a:cubicBezTo>
                    <a:cubicBezTo>
                      <a:pt x="213" y="31"/>
                      <a:pt x="213" y="31"/>
                      <a:pt x="213" y="31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69">
                <a:extLst>
                  <a:ext uri="{FF2B5EF4-FFF2-40B4-BE49-F238E27FC236}">
                    <a16:creationId xmlns:a16="http://schemas.microsoft.com/office/drawing/2014/main" id="{D608C2C6-CADB-D578-EF35-4E2CC7669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848" y="4185918"/>
                <a:ext cx="445916" cy="401983"/>
              </a:xfrm>
              <a:custGeom>
                <a:avLst/>
                <a:gdLst>
                  <a:gd name="T0" fmla="*/ 71 w 203"/>
                  <a:gd name="T1" fmla="*/ 0 h 183"/>
                  <a:gd name="T2" fmla="*/ 0 w 203"/>
                  <a:gd name="T3" fmla="*/ 21 h 183"/>
                  <a:gd name="T4" fmla="*/ 64 w 203"/>
                  <a:gd name="T5" fmla="*/ 183 h 183"/>
                  <a:gd name="T6" fmla="*/ 203 w 203"/>
                  <a:gd name="T7" fmla="*/ 97 h 183"/>
                  <a:gd name="T8" fmla="*/ 71 w 203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83">
                    <a:moveTo>
                      <a:pt x="71" y="0"/>
                    </a:moveTo>
                    <a:lnTo>
                      <a:pt x="0" y="21"/>
                    </a:lnTo>
                    <a:lnTo>
                      <a:pt x="64" y="183"/>
                    </a:lnTo>
                    <a:lnTo>
                      <a:pt x="203" y="9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70">
                <a:extLst>
                  <a:ext uri="{FF2B5EF4-FFF2-40B4-BE49-F238E27FC236}">
                    <a16:creationId xmlns:a16="http://schemas.microsoft.com/office/drawing/2014/main" id="{A87ADD34-00CB-3D72-B190-E9582FC73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762" y="4196902"/>
                <a:ext cx="441522" cy="380017"/>
              </a:xfrm>
              <a:custGeom>
                <a:avLst/>
                <a:gdLst>
                  <a:gd name="T0" fmla="*/ 133 w 201"/>
                  <a:gd name="T1" fmla="*/ 0 h 173"/>
                  <a:gd name="T2" fmla="*/ 201 w 201"/>
                  <a:gd name="T3" fmla="*/ 16 h 173"/>
                  <a:gd name="T4" fmla="*/ 137 w 201"/>
                  <a:gd name="T5" fmla="*/ 173 h 173"/>
                  <a:gd name="T6" fmla="*/ 0 w 201"/>
                  <a:gd name="T7" fmla="*/ 92 h 173"/>
                  <a:gd name="T8" fmla="*/ 133 w 201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73">
                    <a:moveTo>
                      <a:pt x="133" y="0"/>
                    </a:moveTo>
                    <a:lnTo>
                      <a:pt x="201" y="16"/>
                    </a:lnTo>
                    <a:lnTo>
                      <a:pt x="137" y="173"/>
                    </a:lnTo>
                    <a:lnTo>
                      <a:pt x="0" y="92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71">
                <a:extLst>
                  <a:ext uri="{FF2B5EF4-FFF2-40B4-BE49-F238E27FC236}">
                    <a16:creationId xmlns:a16="http://schemas.microsoft.com/office/drawing/2014/main" id="{C7BEEEE4-E6C1-73E7-7235-C1BA61E1A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780" y="4227655"/>
                <a:ext cx="612859" cy="1708974"/>
              </a:xfrm>
              <a:custGeom>
                <a:avLst/>
                <a:gdLst>
                  <a:gd name="T0" fmla="*/ 206 w 279"/>
                  <a:gd name="T1" fmla="*/ 0 h 778"/>
                  <a:gd name="T2" fmla="*/ 279 w 279"/>
                  <a:gd name="T3" fmla="*/ 259 h 778"/>
                  <a:gd name="T4" fmla="*/ 159 w 279"/>
                  <a:gd name="T5" fmla="*/ 249 h 778"/>
                  <a:gd name="T6" fmla="*/ 251 w 279"/>
                  <a:gd name="T7" fmla="*/ 399 h 778"/>
                  <a:gd name="T8" fmla="*/ 3 w 279"/>
                  <a:gd name="T9" fmla="*/ 778 h 778"/>
                  <a:gd name="T10" fmla="*/ 0 w 279"/>
                  <a:gd name="T11" fmla="*/ 522 h 778"/>
                  <a:gd name="T12" fmla="*/ 206 w 279"/>
                  <a:gd name="T13" fmla="*/ 0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778">
                    <a:moveTo>
                      <a:pt x="206" y="0"/>
                    </a:moveTo>
                    <a:lnTo>
                      <a:pt x="279" y="259"/>
                    </a:lnTo>
                    <a:lnTo>
                      <a:pt x="159" y="249"/>
                    </a:lnTo>
                    <a:lnTo>
                      <a:pt x="251" y="399"/>
                    </a:lnTo>
                    <a:lnTo>
                      <a:pt x="3" y="778"/>
                    </a:lnTo>
                    <a:lnTo>
                      <a:pt x="0" y="522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72">
                <a:extLst>
                  <a:ext uri="{FF2B5EF4-FFF2-40B4-BE49-F238E27FC236}">
                    <a16:creationId xmlns:a16="http://schemas.microsoft.com/office/drawing/2014/main" id="{ECF655DA-E878-B620-5DDC-18434B1FD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3298" y="4227655"/>
                <a:ext cx="612859" cy="1708974"/>
              </a:xfrm>
              <a:custGeom>
                <a:avLst/>
                <a:gdLst>
                  <a:gd name="T0" fmla="*/ 74 w 279"/>
                  <a:gd name="T1" fmla="*/ 0 h 778"/>
                  <a:gd name="T2" fmla="*/ 0 w 279"/>
                  <a:gd name="T3" fmla="*/ 259 h 778"/>
                  <a:gd name="T4" fmla="*/ 121 w 279"/>
                  <a:gd name="T5" fmla="*/ 249 h 778"/>
                  <a:gd name="T6" fmla="*/ 29 w 279"/>
                  <a:gd name="T7" fmla="*/ 399 h 778"/>
                  <a:gd name="T8" fmla="*/ 275 w 279"/>
                  <a:gd name="T9" fmla="*/ 778 h 778"/>
                  <a:gd name="T10" fmla="*/ 279 w 279"/>
                  <a:gd name="T11" fmla="*/ 522 h 778"/>
                  <a:gd name="T12" fmla="*/ 74 w 279"/>
                  <a:gd name="T13" fmla="*/ 0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778">
                    <a:moveTo>
                      <a:pt x="74" y="0"/>
                    </a:moveTo>
                    <a:lnTo>
                      <a:pt x="0" y="259"/>
                    </a:lnTo>
                    <a:lnTo>
                      <a:pt x="121" y="249"/>
                    </a:lnTo>
                    <a:lnTo>
                      <a:pt x="29" y="399"/>
                    </a:lnTo>
                    <a:lnTo>
                      <a:pt x="275" y="778"/>
                    </a:lnTo>
                    <a:lnTo>
                      <a:pt x="279" y="52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73">
                <a:extLst>
                  <a:ext uri="{FF2B5EF4-FFF2-40B4-BE49-F238E27FC236}">
                    <a16:creationId xmlns:a16="http://schemas.microsoft.com/office/drawing/2014/main" id="{7BD5DA6A-6737-7684-9FB2-FB94BD512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947" y="5123878"/>
                <a:ext cx="478864" cy="505224"/>
              </a:xfrm>
              <a:custGeom>
                <a:avLst/>
                <a:gdLst>
                  <a:gd name="T0" fmla="*/ 8 w 92"/>
                  <a:gd name="T1" fmla="*/ 25 h 97"/>
                  <a:gd name="T2" fmla="*/ 1 w 92"/>
                  <a:gd name="T3" fmla="*/ 67 h 97"/>
                  <a:gd name="T4" fmla="*/ 17 w 92"/>
                  <a:gd name="T5" fmla="*/ 87 h 97"/>
                  <a:gd name="T6" fmla="*/ 38 w 92"/>
                  <a:gd name="T7" fmla="*/ 90 h 97"/>
                  <a:gd name="T8" fmla="*/ 85 w 92"/>
                  <a:gd name="T9" fmla="*/ 75 h 97"/>
                  <a:gd name="T10" fmla="*/ 91 w 92"/>
                  <a:gd name="T11" fmla="*/ 38 h 97"/>
                  <a:gd name="T12" fmla="*/ 75 w 92"/>
                  <a:gd name="T13" fmla="*/ 17 h 97"/>
                  <a:gd name="T14" fmla="*/ 8 w 92"/>
                  <a:gd name="T15" fmla="*/ 2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7">
                    <a:moveTo>
                      <a:pt x="8" y="25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0" y="76"/>
                      <a:pt x="7" y="85"/>
                      <a:pt x="17" y="87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52" y="92"/>
                      <a:pt x="81" y="97"/>
                      <a:pt x="85" y="75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2" y="28"/>
                      <a:pt x="85" y="19"/>
                      <a:pt x="75" y="17"/>
                    </a:cubicBezTo>
                    <a:cubicBezTo>
                      <a:pt x="59" y="15"/>
                      <a:pt x="12" y="0"/>
                      <a:pt x="8" y="25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74">
                <a:extLst>
                  <a:ext uri="{FF2B5EF4-FFF2-40B4-BE49-F238E27FC236}">
                    <a16:creationId xmlns:a16="http://schemas.microsoft.com/office/drawing/2014/main" id="{35292D97-DB75-6C26-39AF-6BA993940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492" y="5161220"/>
                <a:ext cx="171337" cy="191107"/>
              </a:xfrm>
              <a:custGeom>
                <a:avLst/>
                <a:gdLst>
                  <a:gd name="T0" fmla="*/ 6 w 33"/>
                  <a:gd name="T1" fmla="*/ 4 h 37"/>
                  <a:gd name="T2" fmla="*/ 6 w 33"/>
                  <a:gd name="T3" fmla="*/ 4 h 37"/>
                  <a:gd name="T4" fmla="*/ 4 w 33"/>
                  <a:gd name="T5" fmla="*/ 20 h 37"/>
                  <a:gd name="T6" fmla="*/ 11 w 33"/>
                  <a:gd name="T7" fmla="*/ 31 h 37"/>
                  <a:gd name="T8" fmla="*/ 27 w 33"/>
                  <a:gd name="T9" fmla="*/ 33 h 37"/>
                  <a:gd name="T10" fmla="*/ 27 w 33"/>
                  <a:gd name="T11" fmla="*/ 33 h 37"/>
                  <a:gd name="T12" fmla="*/ 30 w 33"/>
                  <a:gd name="T13" fmla="*/ 17 h 37"/>
                  <a:gd name="T14" fmla="*/ 22 w 33"/>
                  <a:gd name="T15" fmla="*/ 7 h 37"/>
                  <a:gd name="T16" fmla="*/ 6 w 33"/>
                  <a:gd name="T17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7"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1" y="8"/>
                      <a:pt x="0" y="15"/>
                      <a:pt x="4" y="20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5" y="36"/>
                      <a:pt x="22" y="37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32" y="30"/>
                      <a:pt x="33" y="22"/>
                      <a:pt x="30" y="1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9" y="2"/>
                      <a:pt x="11" y="0"/>
                      <a:pt x="6" y="4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75">
                <a:extLst>
                  <a:ext uri="{FF2B5EF4-FFF2-40B4-BE49-F238E27FC236}">
                    <a16:creationId xmlns:a16="http://schemas.microsoft.com/office/drawing/2014/main" id="{00CE155B-4368-4E15-BD1F-501D4FE16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699" y="5185383"/>
                <a:ext cx="213073" cy="397590"/>
              </a:xfrm>
              <a:custGeom>
                <a:avLst/>
                <a:gdLst>
                  <a:gd name="T0" fmla="*/ 30 w 41"/>
                  <a:gd name="T1" fmla="*/ 76 h 76"/>
                  <a:gd name="T2" fmla="*/ 30 w 41"/>
                  <a:gd name="T3" fmla="*/ 74 h 76"/>
                  <a:gd name="T4" fmla="*/ 30 w 41"/>
                  <a:gd name="T5" fmla="*/ 74 h 76"/>
                  <a:gd name="T6" fmla="*/ 22 w 41"/>
                  <a:gd name="T7" fmla="*/ 63 h 76"/>
                  <a:gd name="T8" fmla="*/ 24 w 41"/>
                  <a:gd name="T9" fmla="*/ 63 h 76"/>
                  <a:gd name="T10" fmla="*/ 37 w 41"/>
                  <a:gd name="T11" fmla="*/ 54 h 76"/>
                  <a:gd name="T12" fmla="*/ 37 w 41"/>
                  <a:gd name="T13" fmla="*/ 54 h 76"/>
                  <a:gd name="T14" fmla="*/ 29 w 41"/>
                  <a:gd name="T15" fmla="*/ 43 h 76"/>
                  <a:gd name="T16" fmla="*/ 40 w 41"/>
                  <a:gd name="T17" fmla="*/ 34 h 76"/>
                  <a:gd name="T18" fmla="*/ 40 w 41"/>
                  <a:gd name="T19" fmla="*/ 34 h 76"/>
                  <a:gd name="T20" fmla="*/ 29 w 41"/>
                  <a:gd name="T21" fmla="*/ 22 h 76"/>
                  <a:gd name="T22" fmla="*/ 28 w 41"/>
                  <a:gd name="T23" fmla="*/ 22 h 76"/>
                  <a:gd name="T24" fmla="*/ 37 w 41"/>
                  <a:gd name="T25" fmla="*/ 13 h 76"/>
                  <a:gd name="T26" fmla="*/ 37 w 41"/>
                  <a:gd name="T27" fmla="*/ 13 h 76"/>
                  <a:gd name="T28" fmla="*/ 27 w 41"/>
                  <a:gd name="T29" fmla="*/ 1 h 76"/>
                  <a:gd name="T30" fmla="*/ 18 w 41"/>
                  <a:gd name="T31" fmla="*/ 0 h 76"/>
                  <a:gd name="T32" fmla="*/ 11 w 41"/>
                  <a:gd name="T33" fmla="*/ 2 h 76"/>
                  <a:gd name="T34" fmla="*/ 4 w 41"/>
                  <a:gd name="T35" fmla="*/ 15 h 76"/>
                  <a:gd name="T36" fmla="*/ 0 w 41"/>
                  <a:gd name="T37" fmla="*/ 56 h 76"/>
                  <a:gd name="T38" fmla="*/ 0 w 41"/>
                  <a:gd name="T39" fmla="*/ 58 h 76"/>
                  <a:gd name="T40" fmla="*/ 19 w 41"/>
                  <a:gd name="T41" fmla="*/ 75 h 76"/>
                  <a:gd name="T42" fmla="*/ 30 w 41"/>
                  <a:gd name="T4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76">
                    <a:moveTo>
                      <a:pt x="30" y="76"/>
                    </a:moveTo>
                    <a:cubicBezTo>
                      <a:pt x="30" y="76"/>
                      <a:pt x="30" y="75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1" y="69"/>
                      <a:pt x="27" y="65"/>
                      <a:pt x="22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31" y="64"/>
                      <a:pt x="36" y="60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49"/>
                      <a:pt x="34" y="45"/>
                      <a:pt x="29" y="43"/>
                    </a:cubicBezTo>
                    <a:cubicBezTo>
                      <a:pt x="35" y="43"/>
                      <a:pt x="40" y="39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28"/>
                      <a:pt x="36" y="23"/>
                      <a:pt x="29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33" y="21"/>
                      <a:pt x="37" y="18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7"/>
                      <a:pt x="33" y="2"/>
                      <a:pt x="27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7" y="5"/>
                      <a:pt x="4" y="9"/>
                      <a:pt x="4" y="1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7"/>
                      <a:pt x="0" y="58"/>
                    </a:cubicBezTo>
                    <a:cubicBezTo>
                      <a:pt x="1" y="66"/>
                      <a:pt x="9" y="74"/>
                      <a:pt x="19" y="75"/>
                    </a:cubicBez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76">
                <a:extLst>
                  <a:ext uri="{FF2B5EF4-FFF2-40B4-BE49-F238E27FC236}">
                    <a16:creationId xmlns:a16="http://schemas.microsoft.com/office/drawing/2014/main" id="{606E674F-887E-AC62-5824-FAC1DD3EB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834" y="5154631"/>
                <a:ext cx="265792" cy="136191"/>
              </a:xfrm>
              <a:custGeom>
                <a:avLst/>
                <a:gdLst>
                  <a:gd name="T0" fmla="*/ 1 w 51"/>
                  <a:gd name="T1" fmla="*/ 10 h 26"/>
                  <a:gd name="T2" fmla="*/ 1 w 51"/>
                  <a:gd name="T3" fmla="*/ 10 h 26"/>
                  <a:gd name="T4" fmla="*/ 11 w 51"/>
                  <a:gd name="T5" fmla="*/ 21 h 26"/>
                  <a:gd name="T6" fmla="*/ 39 w 51"/>
                  <a:gd name="T7" fmla="*/ 25 h 26"/>
                  <a:gd name="T8" fmla="*/ 51 w 51"/>
                  <a:gd name="T9" fmla="*/ 16 h 26"/>
                  <a:gd name="T10" fmla="*/ 51 w 51"/>
                  <a:gd name="T11" fmla="*/ 16 h 26"/>
                  <a:gd name="T12" fmla="*/ 41 w 51"/>
                  <a:gd name="T13" fmla="*/ 5 h 26"/>
                  <a:gd name="T14" fmla="*/ 12 w 51"/>
                  <a:gd name="T15" fmla="*/ 1 h 26"/>
                  <a:gd name="T16" fmla="*/ 1 w 51"/>
                  <a:gd name="T1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26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5"/>
                      <a:pt x="5" y="21"/>
                      <a:pt x="11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5" y="26"/>
                      <a:pt x="50" y="22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1"/>
                      <a:pt x="47" y="5"/>
                      <a:pt x="41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1" y="4"/>
                      <a:pt x="1" y="1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Freeform 77">
                <a:extLst>
                  <a:ext uri="{FF2B5EF4-FFF2-40B4-BE49-F238E27FC236}">
                    <a16:creationId xmlns:a16="http://schemas.microsoft.com/office/drawing/2014/main" id="{89798D50-9C5D-8622-495A-2CCAC1E7F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099" y="5260069"/>
                <a:ext cx="322905" cy="140584"/>
              </a:xfrm>
              <a:custGeom>
                <a:avLst/>
                <a:gdLst>
                  <a:gd name="T0" fmla="*/ 1 w 62"/>
                  <a:gd name="T1" fmla="*/ 9 h 27"/>
                  <a:gd name="T2" fmla="*/ 1 w 62"/>
                  <a:gd name="T3" fmla="*/ 9 h 27"/>
                  <a:gd name="T4" fmla="*/ 12 w 62"/>
                  <a:gd name="T5" fmla="*/ 21 h 27"/>
                  <a:gd name="T6" fmla="*/ 49 w 62"/>
                  <a:gd name="T7" fmla="*/ 26 h 27"/>
                  <a:gd name="T8" fmla="*/ 62 w 62"/>
                  <a:gd name="T9" fmla="*/ 17 h 27"/>
                  <a:gd name="T10" fmla="*/ 62 w 62"/>
                  <a:gd name="T11" fmla="*/ 17 h 27"/>
                  <a:gd name="T12" fmla="*/ 51 w 62"/>
                  <a:gd name="T13" fmla="*/ 5 h 27"/>
                  <a:gd name="T14" fmla="*/ 14 w 62"/>
                  <a:gd name="T15" fmla="*/ 0 h 27"/>
                  <a:gd name="T16" fmla="*/ 1 w 62"/>
                  <a:gd name="T1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27"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15"/>
                      <a:pt x="5" y="20"/>
                      <a:pt x="12" y="21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6" y="27"/>
                      <a:pt x="61" y="23"/>
                      <a:pt x="62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2"/>
                      <a:pt x="57" y="6"/>
                      <a:pt x="51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1" y="3"/>
                      <a:pt x="1" y="9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Freeform 78">
                <a:extLst>
                  <a:ext uri="{FF2B5EF4-FFF2-40B4-BE49-F238E27FC236}">
                    <a16:creationId xmlns:a16="http://schemas.microsoft.com/office/drawing/2014/main" id="{5091615F-722C-EE1A-A721-B312726E7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082" y="5363309"/>
                <a:ext cx="296545" cy="136191"/>
              </a:xfrm>
              <a:custGeom>
                <a:avLst/>
                <a:gdLst>
                  <a:gd name="T0" fmla="*/ 1 w 57"/>
                  <a:gd name="T1" fmla="*/ 10 h 26"/>
                  <a:gd name="T2" fmla="*/ 1 w 57"/>
                  <a:gd name="T3" fmla="*/ 10 h 26"/>
                  <a:gd name="T4" fmla="*/ 38 w 57"/>
                  <a:gd name="T5" fmla="*/ 24 h 26"/>
                  <a:gd name="T6" fmla="*/ 57 w 57"/>
                  <a:gd name="T7" fmla="*/ 18 h 26"/>
                  <a:gd name="T8" fmla="*/ 57 w 57"/>
                  <a:gd name="T9" fmla="*/ 18 h 26"/>
                  <a:gd name="T10" fmla="*/ 46 w 57"/>
                  <a:gd name="T11" fmla="*/ 6 h 26"/>
                  <a:gd name="T12" fmla="*/ 13 w 57"/>
                  <a:gd name="T13" fmla="*/ 1 h 26"/>
                  <a:gd name="T14" fmla="*/ 1 w 57"/>
                  <a:gd name="T1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26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25"/>
                      <a:pt x="28" y="22"/>
                      <a:pt x="38" y="24"/>
                    </a:cubicBezTo>
                    <a:cubicBezTo>
                      <a:pt x="48" y="26"/>
                      <a:pt x="56" y="25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2"/>
                      <a:pt x="52" y="7"/>
                      <a:pt x="46" y="6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7" y="0"/>
                      <a:pt x="2" y="4"/>
                      <a:pt x="1" y="1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Freeform 79">
                <a:extLst>
                  <a:ext uri="{FF2B5EF4-FFF2-40B4-BE49-F238E27FC236}">
                    <a16:creationId xmlns:a16="http://schemas.microsoft.com/office/drawing/2014/main" id="{38735CD1-36F5-3385-92A7-AF4140B14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459" y="5468747"/>
                <a:ext cx="243826" cy="114225"/>
              </a:xfrm>
              <a:custGeom>
                <a:avLst/>
                <a:gdLst>
                  <a:gd name="T0" fmla="*/ 1 w 47"/>
                  <a:gd name="T1" fmla="*/ 9 h 22"/>
                  <a:gd name="T2" fmla="*/ 1 w 47"/>
                  <a:gd name="T3" fmla="*/ 9 h 22"/>
                  <a:gd name="T4" fmla="*/ 25 w 47"/>
                  <a:gd name="T5" fmla="*/ 20 h 22"/>
                  <a:gd name="T6" fmla="*/ 47 w 47"/>
                  <a:gd name="T7" fmla="*/ 15 h 22"/>
                  <a:gd name="T8" fmla="*/ 47 w 47"/>
                  <a:gd name="T9" fmla="*/ 15 h 22"/>
                  <a:gd name="T10" fmla="*/ 38 w 47"/>
                  <a:gd name="T11" fmla="*/ 4 h 22"/>
                  <a:gd name="T12" fmla="*/ 12 w 47"/>
                  <a:gd name="T13" fmla="*/ 1 h 22"/>
                  <a:gd name="T14" fmla="*/ 1 w 47"/>
                  <a:gd name="T15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22"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22"/>
                      <a:pt x="17" y="19"/>
                      <a:pt x="25" y="20"/>
                    </a:cubicBezTo>
                    <a:cubicBezTo>
                      <a:pt x="35" y="21"/>
                      <a:pt x="46" y="22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0"/>
                      <a:pt x="43" y="5"/>
                      <a:pt x="38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6" y="0"/>
                      <a:pt x="2" y="4"/>
                      <a:pt x="1" y="9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80">
                <a:extLst>
                  <a:ext uri="{FF2B5EF4-FFF2-40B4-BE49-F238E27FC236}">
                    <a16:creationId xmlns:a16="http://schemas.microsoft.com/office/drawing/2014/main" id="{16F9AE92-1785-331E-99E0-1783065FA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137" y="5185383"/>
                <a:ext cx="61505" cy="94456"/>
              </a:xfrm>
              <a:custGeom>
                <a:avLst/>
                <a:gdLst>
                  <a:gd name="T0" fmla="*/ 1 w 12"/>
                  <a:gd name="T1" fmla="*/ 17 h 18"/>
                  <a:gd name="T2" fmla="*/ 1 w 12"/>
                  <a:gd name="T3" fmla="*/ 17 h 18"/>
                  <a:gd name="T4" fmla="*/ 12 w 12"/>
                  <a:gd name="T5" fmla="*/ 10 h 18"/>
                  <a:gd name="T6" fmla="*/ 12 w 12"/>
                  <a:gd name="T7" fmla="*/ 10 h 18"/>
                  <a:gd name="T8" fmla="*/ 3 w 12"/>
                  <a:gd name="T9" fmla="*/ 0 h 18"/>
                  <a:gd name="T10" fmla="*/ 2 w 12"/>
                  <a:gd name="T11" fmla="*/ 0 h 18"/>
                  <a:gd name="T12" fmla="*/ 0 w 12"/>
                  <a:gd name="T13" fmla="*/ 8 h 18"/>
                  <a:gd name="T14" fmla="*/ 1 w 12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1" y="1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7" y="18"/>
                      <a:pt x="11" y="15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5"/>
                      <a:pt x="8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5"/>
                      <a:pt x="0" y="8"/>
                    </a:cubicBezTo>
                    <a:cubicBezTo>
                      <a:pt x="0" y="11"/>
                      <a:pt x="0" y="14"/>
                      <a:pt x="1" y="17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81">
                <a:extLst>
                  <a:ext uri="{FF2B5EF4-FFF2-40B4-BE49-F238E27FC236}">
                    <a16:creationId xmlns:a16="http://schemas.microsoft.com/office/drawing/2014/main" id="{DDE972FF-CE58-BC09-0F7E-2ECC14ABF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515" y="5295215"/>
                <a:ext cx="61505" cy="94456"/>
              </a:xfrm>
              <a:custGeom>
                <a:avLst/>
                <a:gdLst>
                  <a:gd name="T0" fmla="*/ 1 w 12"/>
                  <a:gd name="T1" fmla="*/ 18 h 18"/>
                  <a:gd name="T2" fmla="*/ 1 w 12"/>
                  <a:gd name="T3" fmla="*/ 18 h 18"/>
                  <a:gd name="T4" fmla="*/ 12 w 12"/>
                  <a:gd name="T5" fmla="*/ 10 h 18"/>
                  <a:gd name="T6" fmla="*/ 12 w 12"/>
                  <a:gd name="T7" fmla="*/ 10 h 18"/>
                  <a:gd name="T8" fmla="*/ 3 w 12"/>
                  <a:gd name="T9" fmla="*/ 0 h 18"/>
                  <a:gd name="T10" fmla="*/ 2 w 12"/>
                  <a:gd name="T11" fmla="*/ 0 h 18"/>
                  <a:gd name="T12" fmla="*/ 0 w 12"/>
                  <a:gd name="T13" fmla="*/ 8 h 18"/>
                  <a:gd name="T14" fmla="*/ 1 w 12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1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7" y="18"/>
                      <a:pt x="11" y="15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5"/>
                      <a:pt x="8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0" y="11"/>
                      <a:pt x="0" y="14"/>
                      <a:pt x="1" y="18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82">
                <a:extLst>
                  <a:ext uri="{FF2B5EF4-FFF2-40B4-BE49-F238E27FC236}">
                    <a16:creationId xmlns:a16="http://schemas.microsoft.com/office/drawing/2014/main" id="{1412FA4B-EB26-D3E8-7CA4-4A2987F53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137" y="5400653"/>
                <a:ext cx="61505" cy="87865"/>
              </a:xfrm>
              <a:custGeom>
                <a:avLst/>
                <a:gdLst>
                  <a:gd name="T0" fmla="*/ 1 w 12"/>
                  <a:gd name="T1" fmla="*/ 16 h 17"/>
                  <a:gd name="T2" fmla="*/ 1 w 12"/>
                  <a:gd name="T3" fmla="*/ 16 h 17"/>
                  <a:gd name="T4" fmla="*/ 12 w 12"/>
                  <a:gd name="T5" fmla="*/ 9 h 17"/>
                  <a:gd name="T6" fmla="*/ 12 w 12"/>
                  <a:gd name="T7" fmla="*/ 9 h 17"/>
                  <a:gd name="T8" fmla="*/ 3 w 12"/>
                  <a:gd name="T9" fmla="*/ 0 h 17"/>
                  <a:gd name="T10" fmla="*/ 2 w 12"/>
                  <a:gd name="T11" fmla="*/ 0 h 17"/>
                  <a:gd name="T12" fmla="*/ 0 w 12"/>
                  <a:gd name="T13" fmla="*/ 7 h 17"/>
                  <a:gd name="T14" fmla="*/ 1 w 12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7" y="17"/>
                      <a:pt x="11" y="14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5"/>
                      <a:pt x="8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5"/>
                      <a:pt x="0" y="7"/>
                    </a:cubicBezTo>
                    <a:cubicBezTo>
                      <a:pt x="0" y="10"/>
                      <a:pt x="0" y="13"/>
                      <a:pt x="1" y="16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83">
                <a:extLst>
                  <a:ext uri="{FF2B5EF4-FFF2-40B4-BE49-F238E27FC236}">
                    <a16:creationId xmlns:a16="http://schemas.microsoft.com/office/drawing/2014/main" id="{36A83957-CCA3-535C-3D8B-BDFE0507F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189" y="5499500"/>
                <a:ext cx="79078" cy="76883"/>
              </a:xfrm>
              <a:custGeom>
                <a:avLst/>
                <a:gdLst>
                  <a:gd name="T0" fmla="*/ 1 w 15"/>
                  <a:gd name="T1" fmla="*/ 13 h 15"/>
                  <a:gd name="T2" fmla="*/ 1 w 15"/>
                  <a:gd name="T3" fmla="*/ 13 h 15"/>
                  <a:gd name="T4" fmla="*/ 2 w 15"/>
                  <a:gd name="T5" fmla="*/ 0 h 15"/>
                  <a:gd name="T6" fmla="*/ 2 w 15"/>
                  <a:gd name="T7" fmla="*/ 0 h 15"/>
                  <a:gd name="T8" fmla="*/ 0 w 15"/>
                  <a:gd name="T9" fmla="*/ 5 h 15"/>
                  <a:gd name="T10" fmla="*/ 1 w 15"/>
                  <a:gd name="T11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5"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4" y="15"/>
                      <a:pt x="15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8"/>
                      <a:pt x="0" y="11"/>
                      <a:pt x="1" y="13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84">
                <a:extLst>
                  <a:ext uri="{FF2B5EF4-FFF2-40B4-BE49-F238E27FC236}">
                    <a16:creationId xmlns:a16="http://schemas.microsoft.com/office/drawing/2014/main" id="{0D4603F3-E1C7-2DF1-434B-85F65E4A4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643" y="5066766"/>
                <a:ext cx="213073" cy="208680"/>
              </a:xfrm>
              <a:custGeom>
                <a:avLst/>
                <a:gdLst>
                  <a:gd name="T0" fmla="*/ 4 w 41"/>
                  <a:gd name="T1" fmla="*/ 6 h 40"/>
                  <a:gd name="T2" fmla="*/ 4 w 41"/>
                  <a:gd name="T3" fmla="*/ 6 h 40"/>
                  <a:gd name="T4" fmla="*/ 6 w 41"/>
                  <a:gd name="T5" fmla="*/ 23 h 40"/>
                  <a:gd name="T6" fmla="*/ 21 w 41"/>
                  <a:gd name="T7" fmla="*/ 36 h 40"/>
                  <a:gd name="T8" fmla="*/ 37 w 41"/>
                  <a:gd name="T9" fmla="*/ 34 h 40"/>
                  <a:gd name="T10" fmla="*/ 37 w 41"/>
                  <a:gd name="T11" fmla="*/ 34 h 40"/>
                  <a:gd name="T12" fmla="*/ 35 w 41"/>
                  <a:gd name="T13" fmla="*/ 18 h 40"/>
                  <a:gd name="T14" fmla="*/ 20 w 41"/>
                  <a:gd name="T15" fmla="*/ 4 h 40"/>
                  <a:gd name="T16" fmla="*/ 4 w 41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0">
                    <a:moveTo>
                      <a:pt x="4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0" y="11"/>
                      <a:pt x="1" y="18"/>
                      <a:pt x="6" y="23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6" y="40"/>
                      <a:pt x="33" y="39"/>
                      <a:pt x="37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1" y="29"/>
                      <a:pt x="40" y="22"/>
                      <a:pt x="35" y="18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5" y="0"/>
                      <a:pt x="8" y="1"/>
                      <a:pt x="4" y="6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85">
                <a:extLst>
                  <a:ext uri="{FF2B5EF4-FFF2-40B4-BE49-F238E27FC236}">
                    <a16:creationId xmlns:a16="http://schemas.microsoft.com/office/drawing/2014/main" id="{C975D0AA-2349-9120-F630-E0FAED198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306" y="5044799"/>
                <a:ext cx="296545" cy="131798"/>
              </a:xfrm>
              <a:custGeom>
                <a:avLst/>
                <a:gdLst>
                  <a:gd name="T0" fmla="*/ 45 w 57"/>
                  <a:gd name="T1" fmla="*/ 25 h 25"/>
                  <a:gd name="T2" fmla="*/ 56 w 57"/>
                  <a:gd name="T3" fmla="*/ 18 h 25"/>
                  <a:gd name="T4" fmla="*/ 56 w 57"/>
                  <a:gd name="T5" fmla="*/ 18 h 25"/>
                  <a:gd name="T6" fmla="*/ 46 w 57"/>
                  <a:gd name="T7" fmla="*/ 5 h 25"/>
                  <a:gd name="T8" fmla="*/ 23 w 57"/>
                  <a:gd name="T9" fmla="*/ 3 h 25"/>
                  <a:gd name="T10" fmla="*/ 45 w 57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25">
                    <a:moveTo>
                      <a:pt x="45" y="25"/>
                    </a:moveTo>
                    <a:cubicBezTo>
                      <a:pt x="51" y="25"/>
                      <a:pt x="56" y="24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7" y="12"/>
                      <a:pt x="52" y="6"/>
                      <a:pt x="46" y="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0" y="0"/>
                      <a:pt x="14" y="25"/>
                      <a:pt x="45" y="25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86">
                <a:extLst>
                  <a:ext uri="{FF2B5EF4-FFF2-40B4-BE49-F238E27FC236}">
                    <a16:creationId xmlns:a16="http://schemas.microsoft.com/office/drawing/2014/main" id="{456EE699-6C76-2E08-21CC-D26477B41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812" y="5055782"/>
                <a:ext cx="109831" cy="41737"/>
              </a:xfrm>
              <a:custGeom>
                <a:avLst/>
                <a:gdLst>
                  <a:gd name="T0" fmla="*/ 21 w 21"/>
                  <a:gd name="T1" fmla="*/ 2 h 8"/>
                  <a:gd name="T2" fmla="*/ 11 w 21"/>
                  <a:gd name="T3" fmla="*/ 1 h 8"/>
                  <a:gd name="T4" fmla="*/ 1 w 21"/>
                  <a:gd name="T5" fmla="*/ 5 h 8"/>
                  <a:gd name="T6" fmla="*/ 21 w 21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8">
                    <a:moveTo>
                      <a:pt x="21" y="2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5" y="0"/>
                      <a:pt x="0" y="2"/>
                      <a:pt x="1" y="5"/>
                    </a:cubicBezTo>
                    <a:cubicBezTo>
                      <a:pt x="9" y="8"/>
                      <a:pt x="20" y="7"/>
                      <a:pt x="21" y="2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87">
                <a:extLst>
                  <a:ext uri="{FF2B5EF4-FFF2-40B4-BE49-F238E27FC236}">
                    <a16:creationId xmlns:a16="http://schemas.microsoft.com/office/drawing/2014/main" id="{545A95E6-9947-D671-9C51-A3CFF3F55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1321" y="5123878"/>
                <a:ext cx="483257" cy="505224"/>
              </a:xfrm>
              <a:custGeom>
                <a:avLst/>
                <a:gdLst>
                  <a:gd name="T0" fmla="*/ 85 w 93"/>
                  <a:gd name="T1" fmla="*/ 25 h 97"/>
                  <a:gd name="T2" fmla="*/ 91 w 93"/>
                  <a:gd name="T3" fmla="*/ 67 h 97"/>
                  <a:gd name="T4" fmla="*/ 75 w 93"/>
                  <a:gd name="T5" fmla="*/ 87 h 97"/>
                  <a:gd name="T6" fmla="*/ 55 w 93"/>
                  <a:gd name="T7" fmla="*/ 90 h 97"/>
                  <a:gd name="T8" fmla="*/ 8 w 93"/>
                  <a:gd name="T9" fmla="*/ 75 h 97"/>
                  <a:gd name="T10" fmla="*/ 2 w 93"/>
                  <a:gd name="T11" fmla="*/ 38 h 97"/>
                  <a:gd name="T12" fmla="*/ 18 w 93"/>
                  <a:gd name="T13" fmla="*/ 17 h 97"/>
                  <a:gd name="T14" fmla="*/ 85 w 93"/>
                  <a:gd name="T15" fmla="*/ 2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97">
                    <a:moveTo>
                      <a:pt x="85" y="25"/>
                    </a:moveTo>
                    <a:cubicBezTo>
                      <a:pt x="91" y="67"/>
                      <a:pt x="91" y="67"/>
                      <a:pt x="91" y="67"/>
                    </a:cubicBezTo>
                    <a:cubicBezTo>
                      <a:pt x="93" y="76"/>
                      <a:pt x="85" y="85"/>
                      <a:pt x="75" y="87"/>
                    </a:cubicBezTo>
                    <a:cubicBezTo>
                      <a:pt x="55" y="90"/>
                      <a:pt x="55" y="90"/>
                      <a:pt x="55" y="90"/>
                    </a:cubicBezTo>
                    <a:cubicBezTo>
                      <a:pt x="40" y="92"/>
                      <a:pt x="11" y="97"/>
                      <a:pt x="8" y="75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28"/>
                      <a:pt x="8" y="19"/>
                      <a:pt x="18" y="17"/>
                    </a:cubicBezTo>
                    <a:cubicBezTo>
                      <a:pt x="34" y="15"/>
                      <a:pt x="81" y="0"/>
                      <a:pt x="85" y="25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Freeform 88">
                <a:extLst>
                  <a:ext uri="{FF2B5EF4-FFF2-40B4-BE49-F238E27FC236}">
                    <a16:creationId xmlns:a16="http://schemas.microsoft.com/office/drawing/2014/main" id="{297EE36F-B4B1-9C25-5667-E8D5570B2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304" y="5161220"/>
                <a:ext cx="171337" cy="191107"/>
              </a:xfrm>
              <a:custGeom>
                <a:avLst/>
                <a:gdLst>
                  <a:gd name="T0" fmla="*/ 27 w 33"/>
                  <a:gd name="T1" fmla="*/ 4 h 37"/>
                  <a:gd name="T2" fmla="*/ 27 w 33"/>
                  <a:gd name="T3" fmla="*/ 4 h 37"/>
                  <a:gd name="T4" fmla="*/ 30 w 33"/>
                  <a:gd name="T5" fmla="*/ 20 h 37"/>
                  <a:gd name="T6" fmla="*/ 22 w 33"/>
                  <a:gd name="T7" fmla="*/ 31 h 37"/>
                  <a:gd name="T8" fmla="*/ 6 w 33"/>
                  <a:gd name="T9" fmla="*/ 33 h 37"/>
                  <a:gd name="T10" fmla="*/ 6 w 33"/>
                  <a:gd name="T11" fmla="*/ 33 h 37"/>
                  <a:gd name="T12" fmla="*/ 4 w 33"/>
                  <a:gd name="T13" fmla="*/ 17 h 37"/>
                  <a:gd name="T14" fmla="*/ 11 w 33"/>
                  <a:gd name="T15" fmla="*/ 7 h 37"/>
                  <a:gd name="T16" fmla="*/ 27 w 33"/>
                  <a:gd name="T17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7">
                    <a:moveTo>
                      <a:pt x="27" y="4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32" y="8"/>
                      <a:pt x="33" y="15"/>
                      <a:pt x="30" y="20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19" y="36"/>
                      <a:pt x="11" y="37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" y="30"/>
                      <a:pt x="0" y="22"/>
                      <a:pt x="4" y="1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5" y="2"/>
                      <a:pt x="22" y="0"/>
                      <a:pt x="27" y="4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Freeform 89">
                <a:extLst>
                  <a:ext uri="{FF2B5EF4-FFF2-40B4-BE49-F238E27FC236}">
                    <a16:creationId xmlns:a16="http://schemas.microsoft.com/office/drawing/2014/main" id="{5668A86A-1ABF-C3B1-BDB8-5BAFB9D5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753" y="5185383"/>
                <a:ext cx="208680" cy="397590"/>
              </a:xfrm>
              <a:custGeom>
                <a:avLst/>
                <a:gdLst>
                  <a:gd name="T0" fmla="*/ 11 w 40"/>
                  <a:gd name="T1" fmla="*/ 76 h 76"/>
                  <a:gd name="T2" fmla="*/ 10 w 40"/>
                  <a:gd name="T3" fmla="*/ 74 h 76"/>
                  <a:gd name="T4" fmla="*/ 10 w 40"/>
                  <a:gd name="T5" fmla="*/ 74 h 76"/>
                  <a:gd name="T6" fmla="*/ 18 w 40"/>
                  <a:gd name="T7" fmla="*/ 63 h 76"/>
                  <a:gd name="T8" fmla="*/ 16 w 40"/>
                  <a:gd name="T9" fmla="*/ 63 h 76"/>
                  <a:gd name="T10" fmla="*/ 3 w 40"/>
                  <a:gd name="T11" fmla="*/ 54 h 76"/>
                  <a:gd name="T12" fmla="*/ 3 w 40"/>
                  <a:gd name="T13" fmla="*/ 54 h 76"/>
                  <a:gd name="T14" fmla="*/ 12 w 40"/>
                  <a:gd name="T15" fmla="*/ 43 h 76"/>
                  <a:gd name="T16" fmla="*/ 0 w 40"/>
                  <a:gd name="T17" fmla="*/ 34 h 76"/>
                  <a:gd name="T18" fmla="*/ 0 w 40"/>
                  <a:gd name="T19" fmla="*/ 34 h 76"/>
                  <a:gd name="T20" fmla="*/ 11 w 40"/>
                  <a:gd name="T21" fmla="*/ 22 h 76"/>
                  <a:gd name="T22" fmla="*/ 13 w 40"/>
                  <a:gd name="T23" fmla="*/ 22 h 76"/>
                  <a:gd name="T24" fmla="*/ 3 w 40"/>
                  <a:gd name="T25" fmla="*/ 13 h 76"/>
                  <a:gd name="T26" fmla="*/ 3 w 40"/>
                  <a:gd name="T27" fmla="*/ 13 h 76"/>
                  <a:gd name="T28" fmla="*/ 14 w 40"/>
                  <a:gd name="T29" fmla="*/ 1 h 76"/>
                  <a:gd name="T30" fmla="*/ 23 w 40"/>
                  <a:gd name="T31" fmla="*/ 0 h 76"/>
                  <a:gd name="T32" fmla="*/ 29 w 40"/>
                  <a:gd name="T33" fmla="*/ 2 h 76"/>
                  <a:gd name="T34" fmla="*/ 37 w 40"/>
                  <a:gd name="T35" fmla="*/ 15 h 76"/>
                  <a:gd name="T36" fmla="*/ 40 w 40"/>
                  <a:gd name="T37" fmla="*/ 56 h 76"/>
                  <a:gd name="T38" fmla="*/ 40 w 40"/>
                  <a:gd name="T39" fmla="*/ 58 h 76"/>
                  <a:gd name="T40" fmla="*/ 21 w 40"/>
                  <a:gd name="T41" fmla="*/ 75 h 76"/>
                  <a:gd name="T42" fmla="*/ 11 w 40"/>
                  <a:gd name="T4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76">
                    <a:moveTo>
                      <a:pt x="11" y="76"/>
                    </a:moveTo>
                    <a:cubicBezTo>
                      <a:pt x="10" y="76"/>
                      <a:pt x="10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69"/>
                      <a:pt x="13" y="65"/>
                      <a:pt x="18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4"/>
                      <a:pt x="4" y="6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49"/>
                      <a:pt x="7" y="45"/>
                      <a:pt x="12" y="43"/>
                    </a:cubicBezTo>
                    <a:cubicBezTo>
                      <a:pt x="6" y="43"/>
                      <a:pt x="1" y="39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28"/>
                      <a:pt x="5" y="23"/>
                      <a:pt x="11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8" y="21"/>
                      <a:pt x="4" y="18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7"/>
                      <a:pt x="7" y="2"/>
                      <a:pt x="14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1"/>
                      <a:pt x="29" y="2"/>
                    </a:cubicBezTo>
                    <a:cubicBezTo>
                      <a:pt x="33" y="5"/>
                      <a:pt x="36" y="9"/>
                      <a:pt x="37" y="15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7"/>
                      <a:pt x="40" y="57"/>
                      <a:pt x="40" y="58"/>
                    </a:cubicBezTo>
                    <a:cubicBezTo>
                      <a:pt x="39" y="66"/>
                      <a:pt x="31" y="74"/>
                      <a:pt x="21" y="75"/>
                    </a:cubicBezTo>
                    <a:lnTo>
                      <a:pt x="11" y="76"/>
                    </a:ln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Freeform 90">
                <a:extLst>
                  <a:ext uri="{FF2B5EF4-FFF2-40B4-BE49-F238E27FC236}">
                    <a16:creationId xmlns:a16="http://schemas.microsoft.com/office/drawing/2014/main" id="{0869F8D9-D07D-2E20-600B-6E7C7BE90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1506" y="5154631"/>
                <a:ext cx="265792" cy="136191"/>
              </a:xfrm>
              <a:custGeom>
                <a:avLst/>
                <a:gdLst>
                  <a:gd name="T0" fmla="*/ 50 w 51"/>
                  <a:gd name="T1" fmla="*/ 10 h 26"/>
                  <a:gd name="T2" fmla="*/ 50 w 51"/>
                  <a:gd name="T3" fmla="*/ 10 h 26"/>
                  <a:gd name="T4" fmla="*/ 41 w 51"/>
                  <a:gd name="T5" fmla="*/ 21 h 26"/>
                  <a:gd name="T6" fmla="*/ 12 w 51"/>
                  <a:gd name="T7" fmla="*/ 25 h 26"/>
                  <a:gd name="T8" fmla="*/ 0 w 51"/>
                  <a:gd name="T9" fmla="*/ 16 h 26"/>
                  <a:gd name="T10" fmla="*/ 0 w 51"/>
                  <a:gd name="T11" fmla="*/ 16 h 26"/>
                  <a:gd name="T12" fmla="*/ 10 w 51"/>
                  <a:gd name="T13" fmla="*/ 5 h 26"/>
                  <a:gd name="T14" fmla="*/ 39 w 51"/>
                  <a:gd name="T15" fmla="*/ 1 h 26"/>
                  <a:gd name="T16" fmla="*/ 50 w 51"/>
                  <a:gd name="T1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26">
                    <a:moveTo>
                      <a:pt x="50" y="10"/>
                    </a:moveTo>
                    <a:cubicBezTo>
                      <a:pt x="50" y="10"/>
                      <a:pt x="50" y="10"/>
                      <a:pt x="50" y="10"/>
                    </a:cubicBezTo>
                    <a:cubicBezTo>
                      <a:pt x="51" y="15"/>
                      <a:pt x="47" y="21"/>
                      <a:pt x="41" y="21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6" y="26"/>
                      <a:pt x="1" y="2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4" y="5"/>
                      <a:pt x="10" y="5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5" y="0"/>
                      <a:pt x="50" y="4"/>
                      <a:pt x="50" y="1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Freeform 91">
                <a:extLst>
                  <a:ext uri="{FF2B5EF4-FFF2-40B4-BE49-F238E27FC236}">
                    <a16:creationId xmlns:a16="http://schemas.microsoft.com/office/drawing/2014/main" id="{2A4F865A-B27C-9BF5-D901-1DC3CCD89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6129" y="5260069"/>
                <a:ext cx="322905" cy="140584"/>
              </a:xfrm>
              <a:custGeom>
                <a:avLst/>
                <a:gdLst>
                  <a:gd name="T0" fmla="*/ 61 w 62"/>
                  <a:gd name="T1" fmla="*/ 9 h 27"/>
                  <a:gd name="T2" fmla="*/ 61 w 62"/>
                  <a:gd name="T3" fmla="*/ 9 h 27"/>
                  <a:gd name="T4" fmla="*/ 50 w 62"/>
                  <a:gd name="T5" fmla="*/ 21 h 27"/>
                  <a:gd name="T6" fmla="*/ 13 w 62"/>
                  <a:gd name="T7" fmla="*/ 26 h 27"/>
                  <a:gd name="T8" fmla="*/ 1 w 62"/>
                  <a:gd name="T9" fmla="*/ 17 h 27"/>
                  <a:gd name="T10" fmla="*/ 1 w 62"/>
                  <a:gd name="T11" fmla="*/ 17 h 27"/>
                  <a:gd name="T12" fmla="*/ 12 w 62"/>
                  <a:gd name="T13" fmla="*/ 5 h 27"/>
                  <a:gd name="T14" fmla="*/ 49 w 62"/>
                  <a:gd name="T15" fmla="*/ 0 h 27"/>
                  <a:gd name="T16" fmla="*/ 61 w 62"/>
                  <a:gd name="T1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27">
                    <a:moveTo>
                      <a:pt x="61" y="9"/>
                    </a:moveTo>
                    <a:cubicBezTo>
                      <a:pt x="61" y="9"/>
                      <a:pt x="61" y="9"/>
                      <a:pt x="61" y="9"/>
                    </a:cubicBezTo>
                    <a:cubicBezTo>
                      <a:pt x="62" y="15"/>
                      <a:pt x="57" y="20"/>
                      <a:pt x="50" y="21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7" y="27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2"/>
                      <a:pt x="5" y="6"/>
                      <a:pt x="12" y="5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5" y="0"/>
                      <a:pt x="61" y="3"/>
                      <a:pt x="61" y="9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Freeform 92">
                <a:extLst>
                  <a:ext uri="{FF2B5EF4-FFF2-40B4-BE49-F238E27FC236}">
                    <a16:creationId xmlns:a16="http://schemas.microsoft.com/office/drawing/2014/main" id="{90489D4A-8299-8505-F762-D4920ACD2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1506" y="5363309"/>
                <a:ext cx="300938" cy="136191"/>
              </a:xfrm>
              <a:custGeom>
                <a:avLst/>
                <a:gdLst>
                  <a:gd name="T0" fmla="*/ 56 w 58"/>
                  <a:gd name="T1" fmla="*/ 10 h 26"/>
                  <a:gd name="T2" fmla="*/ 56 w 58"/>
                  <a:gd name="T3" fmla="*/ 10 h 26"/>
                  <a:gd name="T4" fmla="*/ 20 w 58"/>
                  <a:gd name="T5" fmla="*/ 24 h 26"/>
                  <a:gd name="T6" fmla="*/ 1 w 58"/>
                  <a:gd name="T7" fmla="*/ 18 h 26"/>
                  <a:gd name="T8" fmla="*/ 1 w 58"/>
                  <a:gd name="T9" fmla="*/ 18 h 26"/>
                  <a:gd name="T10" fmla="*/ 11 w 58"/>
                  <a:gd name="T11" fmla="*/ 6 h 26"/>
                  <a:gd name="T12" fmla="*/ 44 w 58"/>
                  <a:gd name="T13" fmla="*/ 1 h 26"/>
                  <a:gd name="T14" fmla="*/ 56 w 58"/>
                  <a:gd name="T1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6">
                    <a:moveTo>
                      <a:pt x="56" y="10"/>
                    </a:moveTo>
                    <a:cubicBezTo>
                      <a:pt x="56" y="10"/>
                      <a:pt x="56" y="10"/>
                      <a:pt x="56" y="10"/>
                    </a:cubicBezTo>
                    <a:cubicBezTo>
                      <a:pt x="58" y="25"/>
                      <a:pt x="30" y="22"/>
                      <a:pt x="20" y="24"/>
                    </a:cubicBezTo>
                    <a:cubicBezTo>
                      <a:pt x="10" y="26"/>
                      <a:pt x="1" y="25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2"/>
                      <a:pt x="5" y="7"/>
                      <a:pt x="11" y="6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50" y="0"/>
                      <a:pt x="56" y="4"/>
                      <a:pt x="56" y="1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Freeform 93">
                <a:extLst>
                  <a:ext uri="{FF2B5EF4-FFF2-40B4-BE49-F238E27FC236}">
                    <a16:creationId xmlns:a16="http://schemas.microsoft.com/office/drawing/2014/main" id="{B920E734-5DFF-FB9D-AD5D-75E9B6F83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8848" y="5468747"/>
                <a:ext cx="243826" cy="114225"/>
              </a:xfrm>
              <a:custGeom>
                <a:avLst/>
                <a:gdLst>
                  <a:gd name="T0" fmla="*/ 46 w 47"/>
                  <a:gd name="T1" fmla="*/ 9 h 22"/>
                  <a:gd name="T2" fmla="*/ 46 w 47"/>
                  <a:gd name="T3" fmla="*/ 9 h 22"/>
                  <a:gd name="T4" fmla="*/ 22 w 47"/>
                  <a:gd name="T5" fmla="*/ 20 h 22"/>
                  <a:gd name="T6" fmla="*/ 0 w 47"/>
                  <a:gd name="T7" fmla="*/ 15 h 22"/>
                  <a:gd name="T8" fmla="*/ 0 w 47"/>
                  <a:gd name="T9" fmla="*/ 15 h 22"/>
                  <a:gd name="T10" fmla="*/ 10 w 47"/>
                  <a:gd name="T11" fmla="*/ 4 h 22"/>
                  <a:gd name="T12" fmla="*/ 35 w 47"/>
                  <a:gd name="T13" fmla="*/ 1 h 22"/>
                  <a:gd name="T14" fmla="*/ 46 w 47"/>
                  <a:gd name="T15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22">
                    <a:moveTo>
                      <a:pt x="46" y="9"/>
                    </a:moveTo>
                    <a:cubicBezTo>
                      <a:pt x="46" y="9"/>
                      <a:pt x="46" y="9"/>
                      <a:pt x="46" y="9"/>
                    </a:cubicBezTo>
                    <a:cubicBezTo>
                      <a:pt x="47" y="22"/>
                      <a:pt x="31" y="19"/>
                      <a:pt x="22" y="20"/>
                    </a:cubicBezTo>
                    <a:cubicBezTo>
                      <a:pt x="12" y="21"/>
                      <a:pt x="1" y="22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0"/>
                      <a:pt x="4" y="5"/>
                      <a:pt x="10" y="4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41" y="0"/>
                      <a:pt x="46" y="4"/>
                      <a:pt x="46" y="9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Freeform 94">
                <a:extLst>
                  <a:ext uri="{FF2B5EF4-FFF2-40B4-BE49-F238E27FC236}">
                    <a16:creationId xmlns:a16="http://schemas.microsoft.com/office/drawing/2014/main" id="{9BA60F3C-23CB-6B36-F8BD-86AF1798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489" y="5185383"/>
                <a:ext cx="61505" cy="94456"/>
              </a:xfrm>
              <a:custGeom>
                <a:avLst/>
                <a:gdLst>
                  <a:gd name="T0" fmla="*/ 11 w 12"/>
                  <a:gd name="T1" fmla="*/ 17 h 18"/>
                  <a:gd name="T2" fmla="*/ 11 w 12"/>
                  <a:gd name="T3" fmla="*/ 17 h 18"/>
                  <a:gd name="T4" fmla="*/ 1 w 12"/>
                  <a:gd name="T5" fmla="*/ 10 h 18"/>
                  <a:gd name="T6" fmla="*/ 1 w 12"/>
                  <a:gd name="T7" fmla="*/ 10 h 18"/>
                  <a:gd name="T8" fmla="*/ 9 w 12"/>
                  <a:gd name="T9" fmla="*/ 0 h 18"/>
                  <a:gd name="T10" fmla="*/ 10 w 12"/>
                  <a:gd name="T11" fmla="*/ 0 h 18"/>
                  <a:gd name="T12" fmla="*/ 12 w 12"/>
                  <a:gd name="T13" fmla="*/ 8 h 18"/>
                  <a:gd name="T14" fmla="*/ 11 w 12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11" y="17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6" y="18"/>
                      <a:pt x="1" y="15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5"/>
                      <a:pt x="4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2" y="5"/>
                      <a:pt x="12" y="8"/>
                    </a:cubicBezTo>
                    <a:cubicBezTo>
                      <a:pt x="12" y="11"/>
                      <a:pt x="12" y="14"/>
                      <a:pt x="11" y="17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Freeform 95">
                <a:extLst>
                  <a:ext uri="{FF2B5EF4-FFF2-40B4-BE49-F238E27FC236}">
                    <a16:creationId xmlns:a16="http://schemas.microsoft.com/office/drawing/2014/main" id="{A80EC04A-7322-C50A-9EA4-390D9AC24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7113" y="5295215"/>
                <a:ext cx="61505" cy="94456"/>
              </a:xfrm>
              <a:custGeom>
                <a:avLst/>
                <a:gdLst>
                  <a:gd name="T0" fmla="*/ 11 w 12"/>
                  <a:gd name="T1" fmla="*/ 18 h 18"/>
                  <a:gd name="T2" fmla="*/ 11 w 12"/>
                  <a:gd name="T3" fmla="*/ 18 h 18"/>
                  <a:gd name="T4" fmla="*/ 1 w 12"/>
                  <a:gd name="T5" fmla="*/ 10 h 18"/>
                  <a:gd name="T6" fmla="*/ 1 w 12"/>
                  <a:gd name="T7" fmla="*/ 10 h 18"/>
                  <a:gd name="T8" fmla="*/ 10 w 12"/>
                  <a:gd name="T9" fmla="*/ 0 h 18"/>
                  <a:gd name="T10" fmla="*/ 10 w 12"/>
                  <a:gd name="T11" fmla="*/ 0 h 18"/>
                  <a:gd name="T12" fmla="*/ 12 w 12"/>
                  <a:gd name="T13" fmla="*/ 8 h 18"/>
                  <a:gd name="T14" fmla="*/ 11 w 12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11" y="18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6" y="18"/>
                      <a:pt x="1" y="15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5"/>
                      <a:pt x="4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2" y="5"/>
                      <a:pt x="12" y="8"/>
                    </a:cubicBezTo>
                    <a:cubicBezTo>
                      <a:pt x="12" y="11"/>
                      <a:pt x="12" y="14"/>
                      <a:pt x="11" y="18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Freeform 96">
                <a:extLst>
                  <a:ext uri="{FF2B5EF4-FFF2-40B4-BE49-F238E27FC236}">
                    <a16:creationId xmlns:a16="http://schemas.microsoft.com/office/drawing/2014/main" id="{D3B6EE46-A4C3-DC8C-6108-D403A5C32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489" y="5400653"/>
                <a:ext cx="61505" cy="87865"/>
              </a:xfrm>
              <a:custGeom>
                <a:avLst/>
                <a:gdLst>
                  <a:gd name="T0" fmla="*/ 11 w 12"/>
                  <a:gd name="T1" fmla="*/ 16 h 17"/>
                  <a:gd name="T2" fmla="*/ 11 w 12"/>
                  <a:gd name="T3" fmla="*/ 16 h 17"/>
                  <a:gd name="T4" fmla="*/ 1 w 12"/>
                  <a:gd name="T5" fmla="*/ 9 h 17"/>
                  <a:gd name="T6" fmla="*/ 1 w 12"/>
                  <a:gd name="T7" fmla="*/ 9 h 17"/>
                  <a:gd name="T8" fmla="*/ 9 w 12"/>
                  <a:gd name="T9" fmla="*/ 0 h 17"/>
                  <a:gd name="T10" fmla="*/ 10 w 12"/>
                  <a:gd name="T11" fmla="*/ 0 h 17"/>
                  <a:gd name="T12" fmla="*/ 12 w 12"/>
                  <a:gd name="T13" fmla="*/ 7 h 17"/>
                  <a:gd name="T14" fmla="*/ 11 w 12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11" y="16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6" y="17"/>
                      <a:pt x="1" y="14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5"/>
                      <a:pt x="4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2" y="5"/>
                      <a:pt x="12" y="7"/>
                    </a:cubicBezTo>
                    <a:cubicBezTo>
                      <a:pt x="12" y="10"/>
                      <a:pt x="12" y="13"/>
                      <a:pt x="11" y="16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97">
                <a:extLst>
                  <a:ext uri="{FF2B5EF4-FFF2-40B4-BE49-F238E27FC236}">
                    <a16:creationId xmlns:a16="http://schemas.microsoft.com/office/drawing/2014/main" id="{DDC329B9-D2CE-CDBB-C32E-4104B4997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7866" y="5499500"/>
                <a:ext cx="83472" cy="76883"/>
              </a:xfrm>
              <a:custGeom>
                <a:avLst/>
                <a:gdLst>
                  <a:gd name="T0" fmla="*/ 15 w 16"/>
                  <a:gd name="T1" fmla="*/ 13 h 15"/>
                  <a:gd name="T2" fmla="*/ 14 w 16"/>
                  <a:gd name="T3" fmla="*/ 13 h 15"/>
                  <a:gd name="T4" fmla="*/ 13 w 16"/>
                  <a:gd name="T5" fmla="*/ 0 h 15"/>
                  <a:gd name="T6" fmla="*/ 14 w 16"/>
                  <a:gd name="T7" fmla="*/ 0 h 15"/>
                  <a:gd name="T8" fmla="*/ 15 w 16"/>
                  <a:gd name="T9" fmla="*/ 5 h 15"/>
                  <a:gd name="T10" fmla="*/ 15 w 16"/>
                  <a:gd name="T11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5">
                    <a:moveTo>
                      <a:pt x="15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" y="15"/>
                      <a:pt x="0" y="1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1"/>
                      <a:pt x="15" y="3"/>
                      <a:pt x="15" y="5"/>
                    </a:cubicBezTo>
                    <a:cubicBezTo>
                      <a:pt x="16" y="8"/>
                      <a:pt x="16" y="11"/>
                      <a:pt x="15" y="13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Freeform 98">
                <a:extLst>
                  <a:ext uri="{FF2B5EF4-FFF2-40B4-BE49-F238E27FC236}">
                    <a16:creationId xmlns:a16="http://schemas.microsoft.com/office/drawing/2014/main" id="{1B0C26B7-035B-2330-4B19-005F47DC5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9417" y="5066766"/>
                <a:ext cx="213073" cy="208680"/>
              </a:xfrm>
              <a:custGeom>
                <a:avLst/>
                <a:gdLst>
                  <a:gd name="T0" fmla="*/ 38 w 41"/>
                  <a:gd name="T1" fmla="*/ 6 h 40"/>
                  <a:gd name="T2" fmla="*/ 38 w 41"/>
                  <a:gd name="T3" fmla="*/ 6 h 40"/>
                  <a:gd name="T4" fmla="*/ 36 w 41"/>
                  <a:gd name="T5" fmla="*/ 23 h 40"/>
                  <a:gd name="T6" fmla="*/ 20 w 41"/>
                  <a:gd name="T7" fmla="*/ 36 h 40"/>
                  <a:gd name="T8" fmla="*/ 4 w 41"/>
                  <a:gd name="T9" fmla="*/ 34 h 40"/>
                  <a:gd name="T10" fmla="*/ 4 w 41"/>
                  <a:gd name="T11" fmla="*/ 34 h 40"/>
                  <a:gd name="T12" fmla="*/ 6 w 41"/>
                  <a:gd name="T13" fmla="*/ 18 h 40"/>
                  <a:gd name="T14" fmla="*/ 21 w 41"/>
                  <a:gd name="T15" fmla="*/ 4 h 40"/>
                  <a:gd name="T16" fmla="*/ 38 w 41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0">
                    <a:moveTo>
                      <a:pt x="38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41" y="11"/>
                      <a:pt x="40" y="18"/>
                      <a:pt x="36" y="23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5" y="40"/>
                      <a:pt x="8" y="39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29"/>
                      <a:pt x="1" y="22"/>
                      <a:pt x="6" y="18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6" y="0"/>
                      <a:pt x="34" y="1"/>
                      <a:pt x="38" y="6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Freeform 99">
                <a:extLst>
                  <a:ext uri="{FF2B5EF4-FFF2-40B4-BE49-F238E27FC236}">
                    <a16:creationId xmlns:a16="http://schemas.microsoft.com/office/drawing/2014/main" id="{7EAC7924-49A6-8559-8D56-84C18073E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7282" y="5044799"/>
                <a:ext cx="296545" cy="131798"/>
              </a:xfrm>
              <a:custGeom>
                <a:avLst/>
                <a:gdLst>
                  <a:gd name="T0" fmla="*/ 12 w 57"/>
                  <a:gd name="T1" fmla="*/ 25 h 25"/>
                  <a:gd name="T2" fmla="*/ 1 w 57"/>
                  <a:gd name="T3" fmla="*/ 18 h 25"/>
                  <a:gd name="T4" fmla="*/ 1 w 57"/>
                  <a:gd name="T5" fmla="*/ 18 h 25"/>
                  <a:gd name="T6" fmla="*/ 11 w 57"/>
                  <a:gd name="T7" fmla="*/ 5 h 25"/>
                  <a:gd name="T8" fmla="*/ 34 w 57"/>
                  <a:gd name="T9" fmla="*/ 3 h 25"/>
                  <a:gd name="T10" fmla="*/ 12 w 57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25">
                    <a:moveTo>
                      <a:pt x="12" y="25"/>
                    </a:moveTo>
                    <a:cubicBezTo>
                      <a:pt x="6" y="25"/>
                      <a:pt x="2" y="24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2"/>
                      <a:pt x="5" y="6"/>
                      <a:pt x="11" y="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57" y="0"/>
                      <a:pt x="44" y="25"/>
                      <a:pt x="12" y="25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100">
                <a:extLst>
                  <a:ext uri="{FF2B5EF4-FFF2-40B4-BE49-F238E27FC236}">
                    <a16:creationId xmlns:a16="http://schemas.microsoft.com/office/drawing/2014/main" id="{96D63146-8511-DD0B-10F1-D5C5E75F5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489" y="5055782"/>
                <a:ext cx="114224" cy="41737"/>
              </a:xfrm>
              <a:custGeom>
                <a:avLst/>
                <a:gdLst>
                  <a:gd name="T0" fmla="*/ 0 w 22"/>
                  <a:gd name="T1" fmla="*/ 2 h 8"/>
                  <a:gd name="T2" fmla="*/ 10 w 22"/>
                  <a:gd name="T3" fmla="*/ 1 h 8"/>
                  <a:gd name="T4" fmla="*/ 20 w 22"/>
                  <a:gd name="T5" fmla="*/ 5 h 8"/>
                  <a:gd name="T6" fmla="*/ 0 w 22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8">
                    <a:moveTo>
                      <a:pt x="0" y="2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7" y="0"/>
                      <a:pt x="22" y="2"/>
                      <a:pt x="20" y="5"/>
                    </a:cubicBezTo>
                    <a:cubicBezTo>
                      <a:pt x="12" y="8"/>
                      <a:pt x="1" y="7"/>
                      <a:pt x="0" y="2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Freeform 101">
                <a:extLst>
                  <a:ext uri="{FF2B5EF4-FFF2-40B4-BE49-F238E27FC236}">
                    <a16:creationId xmlns:a16="http://schemas.microsoft.com/office/drawing/2014/main" id="{9FAF2F5B-E7D1-B1D8-2B51-2D3444908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9106" y="2944826"/>
                <a:ext cx="680954" cy="215269"/>
              </a:xfrm>
              <a:custGeom>
                <a:avLst/>
                <a:gdLst>
                  <a:gd name="T0" fmla="*/ 131 w 131"/>
                  <a:gd name="T1" fmla="*/ 38 h 41"/>
                  <a:gd name="T2" fmla="*/ 114 w 131"/>
                  <a:gd name="T3" fmla="*/ 37 h 41"/>
                  <a:gd name="T4" fmla="*/ 0 w 131"/>
                  <a:gd name="T5" fmla="*/ 3 h 41"/>
                  <a:gd name="T6" fmla="*/ 53 w 131"/>
                  <a:gd name="T7" fmla="*/ 11 h 41"/>
                  <a:gd name="T8" fmla="*/ 131 w 131"/>
                  <a:gd name="T9" fmla="*/ 29 h 41"/>
                  <a:gd name="T10" fmla="*/ 131 w 131"/>
                  <a:gd name="T11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41">
                    <a:moveTo>
                      <a:pt x="131" y="38"/>
                    </a:moveTo>
                    <a:cubicBezTo>
                      <a:pt x="125" y="41"/>
                      <a:pt x="120" y="38"/>
                      <a:pt x="114" y="37"/>
                    </a:cubicBezTo>
                    <a:cubicBezTo>
                      <a:pt x="75" y="32"/>
                      <a:pt x="26" y="4"/>
                      <a:pt x="0" y="3"/>
                    </a:cubicBezTo>
                    <a:cubicBezTo>
                      <a:pt x="14" y="0"/>
                      <a:pt x="35" y="5"/>
                      <a:pt x="53" y="11"/>
                    </a:cubicBezTo>
                    <a:cubicBezTo>
                      <a:pt x="79" y="20"/>
                      <a:pt x="101" y="29"/>
                      <a:pt x="131" y="29"/>
                    </a:cubicBezTo>
                    <a:lnTo>
                      <a:pt x="131" y="38"/>
                    </a:lnTo>
                    <a:close/>
                  </a:path>
                </a:pathLst>
              </a:custGeom>
              <a:solidFill>
                <a:srgbClr val="F0E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98" name="Picture 17">
              <a:extLst>
                <a:ext uri="{FF2B5EF4-FFF2-40B4-BE49-F238E27FC236}">
                  <a16:creationId xmlns:a16="http://schemas.microsoft.com/office/drawing/2014/main" id="{19AFC14D-F922-6A41-C697-B74B13676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862" y="5134575"/>
              <a:ext cx="1627595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4" descr="C:\Users\fosir\Desktop\téléchargement.png">
              <a:extLst>
                <a:ext uri="{FF2B5EF4-FFF2-40B4-BE49-F238E27FC236}">
                  <a16:creationId xmlns:a16="http://schemas.microsoft.com/office/drawing/2014/main" id="{9378DB39-45B8-A542-C46C-084D8B0AF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782" y="323930"/>
              <a:ext cx="2013656" cy="1394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3" descr="C:\Users\fosir\Desktop\téléchargement.jpg">
              <a:extLst>
                <a:ext uri="{FF2B5EF4-FFF2-40B4-BE49-F238E27FC236}">
                  <a16:creationId xmlns:a16="http://schemas.microsoft.com/office/drawing/2014/main" id="{7B8F359C-2B65-51BC-4807-AE2E19252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9" y="457472"/>
              <a:ext cx="2819400" cy="161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">
              <a:extLst>
                <a:ext uri="{FF2B5EF4-FFF2-40B4-BE49-F238E27FC236}">
                  <a16:creationId xmlns:a16="http://schemas.microsoft.com/office/drawing/2014/main" id="{1D9CF960-AE2A-DFCA-4880-1F1403071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271" y="989840"/>
              <a:ext cx="1721000" cy="97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2">
              <a:extLst>
                <a:ext uri="{FF2B5EF4-FFF2-40B4-BE49-F238E27FC236}">
                  <a16:creationId xmlns:a16="http://schemas.microsoft.com/office/drawing/2014/main" id="{F3A2A907-06CA-AF3D-736A-49A7C47A1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491" y="955373"/>
              <a:ext cx="1375023" cy="1016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reeform 9">
            <a:extLst>
              <a:ext uri="{FF2B5EF4-FFF2-40B4-BE49-F238E27FC236}">
                <a16:creationId xmlns:a16="http://schemas.microsoft.com/office/drawing/2014/main" id="{B6791D7F-6AB4-9467-33A1-E3CF89AA7D8F}"/>
              </a:ext>
            </a:extLst>
          </p:cNvPr>
          <p:cNvSpPr/>
          <p:nvPr/>
        </p:nvSpPr>
        <p:spPr>
          <a:xfrm>
            <a:off x="8172419" y="180631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4476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Freeform 6"/>
          <p:cNvSpPr/>
          <p:nvPr/>
        </p:nvSpPr>
        <p:spPr>
          <a:xfrm>
            <a:off x="117103" y="-13547"/>
            <a:ext cx="9662419" cy="7328748"/>
          </a:xfrm>
          <a:custGeom>
            <a:avLst/>
            <a:gdLst/>
            <a:ahLst/>
            <a:cxnLst/>
            <a:rect l="l" t="t" r="r" b="b"/>
            <a:pathLst>
              <a:path w="9662419" h="7328748">
                <a:moveTo>
                  <a:pt x="0" y="0"/>
                </a:moveTo>
                <a:lnTo>
                  <a:pt x="9662420" y="0"/>
                </a:lnTo>
                <a:lnTo>
                  <a:pt x="9662420" y="7328748"/>
                </a:lnTo>
                <a:lnTo>
                  <a:pt x="0" y="73287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91479" y="1430153"/>
            <a:ext cx="4616820" cy="5885047"/>
            <a:chOff x="0" y="0"/>
            <a:chExt cx="6155760" cy="78467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155817" cy="7846695"/>
            </a:xfrm>
            <a:custGeom>
              <a:avLst/>
              <a:gdLst/>
              <a:ahLst/>
              <a:cxnLst/>
              <a:rect l="l" t="t" r="r" b="b"/>
              <a:pathLst>
                <a:path w="6155817" h="7846695">
                  <a:moveTo>
                    <a:pt x="0" y="0"/>
                  </a:moveTo>
                  <a:lnTo>
                    <a:pt x="6155817" y="0"/>
                  </a:lnTo>
                  <a:lnTo>
                    <a:pt x="6155817" y="7846695"/>
                  </a:lnTo>
                  <a:lnTo>
                    <a:pt x="0" y="7846695"/>
                  </a:lnTo>
                  <a:close/>
                </a:path>
              </a:pathLst>
            </a:custGeom>
            <a:blipFill>
              <a:blip r:embed="rId7"/>
              <a:stretch>
                <a:fillRect l="-63292" r="-63291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4957243" y="1981200"/>
            <a:ext cx="6641913" cy="4353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99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01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Normes d’audit</a:t>
            </a:r>
          </a:p>
          <a:p>
            <a:pPr algn="l">
              <a:lnSpc>
                <a:spcPts val="3799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02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Norme ISO 19011</a:t>
            </a:r>
          </a:p>
          <a:p>
            <a:pPr algn="l">
              <a:lnSpc>
                <a:spcPts val="3799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03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Audits : Définitions et Types</a:t>
            </a:r>
          </a:p>
          <a:p>
            <a:pPr algn="l">
              <a:lnSpc>
                <a:spcPts val="3799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Activités d’Audits et Réunion d’ouverture</a:t>
            </a:r>
          </a:p>
          <a:p>
            <a:pPr algn="l">
              <a:lnSpc>
                <a:spcPts val="3799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05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Processus d’Audit </a:t>
            </a:r>
          </a:p>
          <a:p>
            <a:pPr algn="l">
              <a:lnSpc>
                <a:spcPts val="3799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06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Suivi d’Audit</a:t>
            </a:r>
          </a:p>
          <a:p>
            <a:pPr algn="l">
              <a:lnSpc>
                <a:spcPts val="3799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07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Gestion des Écarts</a:t>
            </a:r>
          </a:p>
          <a:p>
            <a:pPr algn="l">
              <a:lnSpc>
                <a:spcPts val="3799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08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Clôture d’Audit</a:t>
            </a:r>
          </a:p>
          <a:p>
            <a:pPr algn="l">
              <a:lnSpc>
                <a:spcPts val="3799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09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Devenir Auditeur Certifié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66093" y="96171"/>
            <a:ext cx="638230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Plan de la formation</a:t>
            </a:r>
          </a:p>
        </p:txBody>
      </p:sp>
      <p:sp>
        <p:nvSpPr>
          <p:cNvPr id="12" name="Freeform 12"/>
          <p:cNvSpPr/>
          <p:nvPr/>
        </p:nvSpPr>
        <p:spPr>
          <a:xfrm>
            <a:off x="8011318" y="231643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7"/>
                </a:lnTo>
                <a:lnTo>
                  <a:pt x="0" y="4046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33E34458-883C-C58F-844D-C524C11C4FF5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11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333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10952" y="3250464"/>
            <a:ext cx="8227113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règles à suivre par un auditeur de système de management:</a:t>
            </a:r>
          </a:p>
          <a:p>
            <a:pPr algn="l">
              <a:lnSpc>
                <a:spcPts val="2304"/>
              </a:lnSpc>
            </a:pP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4771" lvl="2" indent="-244924" algn="l">
              <a:lnSpc>
                <a:spcPts val="2304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Bonne pratique d’audit pour l’audit interne ou l’audit externe </a:t>
            </a:r>
          </a:p>
          <a:p>
            <a:pPr marL="734771" lvl="2" indent="-244924" algn="l">
              <a:lnSpc>
                <a:spcPts val="2304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Principes d’audit (integrité, independence, confidentialité, restitution impartiale, conscience professsionnelle, audit basé sur les preuves et par les risques)</a:t>
            </a:r>
          </a:p>
          <a:p>
            <a:pPr marL="734771" lvl="2" indent="-244924" algn="l">
              <a:lnSpc>
                <a:spcPts val="2304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Procédure d’audit et revue</a:t>
            </a:r>
          </a:p>
          <a:p>
            <a:pPr marL="734771" lvl="2" indent="-244924" algn="l">
              <a:lnSpc>
                <a:spcPts val="2304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Programme d’audit</a:t>
            </a:r>
          </a:p>
          <a:p>
            <a:pPr marL="734771" lvl="2" indent="-244924" algn="l">
              <a:lnSpc>
                <a:spcPts val="2304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Rapport d’audit</a:t>
            </a:r>
          </a:p>
          <a:p>
            <a:pPr marL="734771" lvl="2" indent="-244924" algn="l">
              <a:lnSpc>
                <a:spcPts val="2304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Réunion d’ouverture d’audit et la réunion de clôture </a:t>
            </a:r>
          </a:p>
          <a:p>
            <a:pPr marL="734771" lvl="2" indent="-244924" algn="l">
              <a:lnSpc>
                <a:spcPts val="2304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 les connaissances et l’aptitude à avoir</a:t>
            </a:r>
          </a:p>
          <a:p>
            <a:pPr marL="734771" lvl="2" indent="-244924" algn="l">
              <a:lnSpc>
                <a:spcPts val="2304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Etape par étape, comment se comporter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6913" y="1716943"/>
            <a:ext cx="3868228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Normes pour auditer les systèmes de management: ISO 19011:2018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06364" y="1716943"/>
            <a:ext cx="4530971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Normes pour accréditer les organismes de certification: ISO 17021:2015 </a:t>
            </a:r>
          </a:p>
        </p:txBody>
      </p:sp>
      <p:sp>
        <p:nvSpPr>
          <p:cNvPr id="40" name="AutoShape 40"/>
          <p:cNvSpPr/>
          <p:nvPr/>
        </p:nvSpPr>
        <p:spPr>
          <a:xfrm rot="5215745">
            <a:off x="267226" y="1997119"/>
            <a:ext cx="568957" cy="0"/>
          </a:xfrm>
          <a:prstGeom prst="line">
            <a:avLst/>
          </a:prstGeom>
          <a:ln w="19050" cap="rnd">
            <a:solidFill>
              <a:srgbClr val="B536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TextBox 41"/>
          <p:cNvSpPr txBox="1"/>
          <p:nvPr/>
        </p:nvSpPr>
        <p:spPr>
          <a:xfrm>
            <a:off x="3393028" y="96171"/>
            <a:ext cx="255838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Normes d'audit</a:t>
            </a:r>
          </a:p>
        </p:txBody>
      </p:sp>
      <p:sp>
        <p:nvSpPr>
          <p:cNvPr id="42" name="AutoShape 42"/>
          <p:cNvSpPr/>
          <p:nvPr/>
        </p:nvSpPr>
        <p:spPr>
          <a:xfrm rot="5215745">
            <a:off x="4697603" y="1995645"/>
            <a:ext cx="568957" cy="0"/>
          </a:xfrm>
          <a:prstGeom prst="line">
            <a:avLst/>
          </a:prstGeom>
          <a:ln w="19050" cap="rnd">
            <a:solidFill>
              <a:srgbClr val="B536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8172419" y="12440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55" name="TextBox 20">
            <a:extLst>
              <a:ext uri="{FF2B5EF4-FFF2-40B4-BE49-F238E27FC236}">
                <a16:creationId xmlns:a16="http://schemas.microsoft.com/office/drawing/2014/main" id="{CE4236C9-E06F-AB19-F498-F4992B0B531B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12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80012" y="96171"/>
            <a:ext cx="255838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Normes d'audit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95400" y="1462743"/>
            <a:ext cx="6806697" cy="3139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buClr>
                <a:srgbClr val="31B6FD"/>
              </a:buClr>
              <a:buSzPct val="150000"/>
            </a:pPr>
            <a:r>
              <a:rPr lang="fr-FR" sz="2000" b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</a:p>
          <a:p>
            <a:pPr marL="285750" indent="-285750" defTabSz="457200">
              <a:buClr>
                <a:srgbClr val="31B6FD"/>
              </a:buClr>
              <a:buSzPct val="150000"/>
              <a:buFont typeface="Arial" pitchFamily="34" charset="0"/>
              <a:buChar char="•"/>
            </a:pPr>
            <a:endParaRPr lang="fr-F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 defTabSz="457200">
              <a:buClr>
                <a:srgbClr val="31B6FD"/>
              </a:buClr>
              <a:buSzPct val="150000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Savoir utiliser  les normes 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19011:2018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 27006:2024 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27001:2022 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effectuer un audit de SMSI</a:t>
            </a:r>
          </a:p>
          <a:p>
            <a:pPr algn="ctr" defTabSz="457200">
              <a:buClr>
                <a:srgbClr val="31B6FD"/>
              </a:buClr>
              <a:buSzPct val="150000"/>
            </a:pPr>
            <a:endParaRPr lang="fr-F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buClr>
                <a:srgbClr val="31B6FD"/>
              </a:buClr>
              <a:buSzPct val="150000"/>
            </a:pPr>
            <a:r>
              <a:rPr lang="fr-FR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Audits de certification du SMSI</a:t>
            </a:r>
          </a:p>
          <a:p>
            <a:pPr algn="ctr" defTabSz="457200">
              <a:buClr>
                <a:srgbClr val="31B6FD"/>
              </a:buClr>
              <a:buSzPct val="150000"/>
            </a:pPr>
            <a:endParaRPr lang="fr-FR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 defTabSz="457200">
              <a:buClr>
                <a:srgbClr val="31B6FD"/>
              </a:buClr>
              <a:buSzPct val="150000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 des normes 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17021:2015 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27006:2024 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obligatoire pour les audits de certification</a:t>
            </a:r>
            <a:endParaRPr lang="fr-F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buClr>
                <a:srgbClr val="31B6FD"/>
              </a:buClr>
              <a:buSzPct val="150000"/>
              <a:buFont typeface="Arial" pitchFamily="34" charset="0"/>
              <a:buChar char="•"/>
            </a:pPr>
            <a:endParaRPr lang="fr-F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buClr>
                <a:srgbClr val="31B6FD"/>
              </a:buClr>
              <a:buSzPct val="150000"/>
            </a:pPr>
            <a:r>
              <a:rPr lang="fr-FR" sz="2000" b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Rappel : Normes d'audit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849116" y="5014481"/>
          <a:ext cx="8055367" cy="1894391"/>
        </p:xfrm>
        <a:graphic>
          <a:graphicData uri="http://schemas.openxmlformats.org/drawingml/2006/table">
            <a:tbl>
              <a:tblPr/>
              <a:tblGrid>
                <a:gridCol w="1450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3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82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53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4"/>
                        </a:lnSpc>
                        <a:defRPr/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Guide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53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4"/>
                        </a:lnSpc>
                        <a:defRPr/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Exigences pour la certification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53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080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  <a:defRPr/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Générique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4"/>
                        </a:lnSpc>
                        <a:defRPr/>
                      </a:pPr>
                      <a:r>
                        <a:rPr lang="en-US" sz="1920" spc="320">
                          <a:solidFill>
                            <a:srgbClr val="FF808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ISO 19011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4"/>
                        </a:lnSpc>
                        <a:defRPr/>
                      </a:pPr>
                      <a:r>
                        <a:rPr lang="en-US" sz="1920" spc="320">
                          <a:solidFill>
                            <a:srgbClr val="FF808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ISO 17021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489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  <a:defRPr/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Audit SMSI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4"/>
                        </a:lnSpc>
                        <a:defRPr/>
                      </a:pPr>
                      <a:r>
                        <a:rPr lang="en-US" sz="1920" spc="320">
                          <a:solidFill>
                            <a:srgbClr val="FF808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ISO 27007:2020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4"/>
                        </a:lnSpc>
                        <a:defRPr/>
                      </a:pPr>
                      <a:r>
                        <a:rPr lang="en-US" sz="1920" spc="320">
                          <a:solidFill>
                            <a:srgbClr val="FF808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ISO 27006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Freeform 10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5B84B637-2B7B-4817-E22D-EECD20E4C21E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13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80012" y="96171"/>
            <a:ext cx="255838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Normes d'audit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95400" y="1462743"/>
            <a:ext cx="6806697" cy="2431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buClr>
                <a:srgbClr val="31B6FD"/>
              </a:buClr>
              <a:buSzPct val="150000"/>
            </a:pPr>
            <a:r>
              <a:rPr lang="fr-FR" sz="2000" b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</a:p>
          <a:p>
            <a:pPr algn="ctr" defTabSz="457200">
              <a:buClr>
                <a:srgbClr val="31B6FD"/>
              </a:buClr>
              <a:buSzPct val="150000"/>
            </a:pPr>
            <a:endParaRPr lang="fr-FR" sz="2000" b="1" u="sng" spc="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buClr>
                <a:srgbClr val="31B6FD"/>
              </a:buClr>
              <a:buSzPct val="150000"/>
            </a:pPr>
            <a:r>
              <a:rPr lang="fr-FR"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Processus méthodique indépendant et documenté, permettant d’obtenir des preuves objectives et de les évaluer de manière objective pour déterminer dans quelles mesures les critères d’audit sont satisfait</a:t>
            </a:r>
          </a:p>
          <a:p>
            <a:pPr marL="285750" indent="-285750" defTabSz="457200">
              <a:buClr>
                <a:srgbClr val="31B6FD"/>
              </a:buClr>
              <a:buSzPct val="150000"/>
              <a:buFont typeface="Arial" pitchFamily="34" charset="0"/>
              <a:buChar char="•"/>
            </a:pPr>
            <a:endParaRPr lang="fr-F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5B84B637-2B7B-4817-E22D-EECD20E4C21E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13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  <p:extLst>
      <p:ext uri="{BB962C8B-B14F-4D97-AF65-F5344CB8AC3E}">
        <p14:creationId xmlns:p14="http://schemas.microsoft.com/office/powerpoint/2010/main" val="367491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35047" y="1180596"/>
            <a:ext cx="7344356" cy="766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133" b="1" dirty="0">
                <a:solidFill>
                  <a:srgbClr val="F4A02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Processus Audit  ISO 27001</a:t>
            </a:r>
          </a:p>
          <a:p>
            <a:pPr algn="ctr">
              <a:lnSpc>
                <a:spcPts val="3840"/>
              </a:lnSpc>
            </a:pPr>
            <a:r>
              <a:rPr lang="en-US" sz="213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Audit de certification est un processus sur 3 ans.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79199" y="96171"/>
            <a:ext cx="419520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Auditeur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31257" y="2555718"/>
            <a:ext cx="2229114" cy="1950230"/>
            <a:chOff x="0" y="0"/>
            <a:chExt cx="2972151" cy="2600307"/>
          </a:xfrm>
        </p:grpSpPr>
        <p:sp>
          <p:nvSpPr>
            <p:cNvPr id="10" name="Freeform 10"/>
            <p:cNvSpPr/>
            <p:nvPr/>
          </p:nvSpPr>
          <p:spPr>
            <a:xfrm>
              <a:off x="9017" y="9017"/>
              <a:ext cx="2954147" cy="2582291"/>
            </a:xfrm>
            <a:custGeom>
              <a:avLst/>
              <a:gdLst/>
              <a:ahLst/>
              <a:cxnLst/>
              <a:rect l="l" t="t" r="r" b="b"/>
              <a:pathLst>
                <a:path w="2954147" h="2582291">
                  <a:moveTo>
                    <a:pt x="0" y="387350"/>
                  </a:moveTo>
                  <a:lnTo>
                    <a:pt x="1661795" y="387350"/>
                  </a:lnTo>
                  <a:lnTo>
                    <a:pt x="1661795" y="0"/>
                  </a:lnTo>
                  <a:lnTo>
                    <a:pt x="2954147" y="1291082"/>
                  </a:lnTo>
                  <a:lnTo>
                    <a:pt x="1661795" y="2582291"/>
                  </a:lnTo>
                  <a:lnTo>
                    <a:pt x="1661795" y="2194941"/>
                  </a:lnTo>
                  <a:lnTo>
                    <a:pt x="0" y="2194941"/>
                  </a:lnTo>
                  <a:close/>
                </a:path>
              </a:pathLst>
            </a:custGeom>
            <a:solidFill>
              <a:srgbClr val="E8CBCB">
                <a:alpha val="89804"/>
              </a:srgbClr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-762"/>
              <a:ext cx="2972181" cy="2601722"/>
            </a:xfrm>
            <a:custGeom>
              <a:avLst/>
              <a:gdLst/>
              <a:ahLst/>
              <a:cxnLst/>
              <a:rect l="l" t="t" r="r" b="b"/>
              <a:pathLst>
                <a:path w="2972181" h="2601722">
                  <a:moveTo>
                    <a:pt x="9017" y="388112"/>
                  </a:moveTo>
                  <a:lnTo>
                    <a:pt x="1670812" y="388112"/>
                  </a:lnTo>
                  <a:lnTo>
                    <a:pt x="1670812" y="397129"/>
                  </a:lnTo>
                  <a:lnTo>
                    <a:pt x="1661795" y="397129"/>
                  </a:lnTo>
                  <a:lnTo>
                    <a:pt x="1661795" y="9779"/>
                  </a:lnTo>
                  <a:cubicBezTo>
                    <a:pt x="1661795" y="6096"/>
                    <a:pt x="1663954" y="2794"/>
                    <a:pt x="1667383" y="1397"/>
                  </a:cubicBezTo>
                  <a:cubicBezTo>
                    <a:pt x="1670812" y="0"/>
                    <a:pt x="1674622" y="762"/>
                    <a:pt x="1677162" y="3302"/>
                  </a:cubicBezTo>
                  <a:lnTo>
                    <a:pt x="2969514" y="1294511"/>
                  </a:lnTo>
                  <a:cubicBezTo>
                    <a:pt x="2971165" y="1296162"/>
                    <a:pt x="2972181" y="1298448"/>
                    <a:pt x="2972181" y="1300861"/>
                  </a:cubicBezTo>
                  <a:cubicBezTo>
                    <a:pt x="2972181" y="1303274"/>
                    <a:pt x="2971165" y="1305560"/>
                    <a:pt x="2969514" y="1307211"/>
                  </a:cubicBezTo>
                  <a:lnTo>
                    <a:pt x="1677289" y="2598420"/>
                  </a:lnTo>
                  <a:cubicBezTo>
                    <a:pt x="1674749" y="2600960"/>
                    <a:pt x="1670812" y="2601722"/>
                    <a:pt x="1667510" y="2600325"/>
                  </a:cubicBezTo>
                  <a:cubicBezTo>
                    <a:pt x="1664208" y="2598928"/>
                    <a:pt x="1661922" y="2595626"/>
                    <a:pt x="1661922" y="2591943"/>
                  </a:cubicBezTo>
                  <a:lnTo>
                    <a:pt x="1661922" y="2204593"/>
                  </a:lnTo>
                  <a:lnTo>
                    <a:pt x="1670939" y="2204593"/>
                  </a:lnTo>
                  <a:lnTo>
                    <a:pt x="1670939" y="2213610"/>
                  </a:lnTo>
                  <a:lnTo>
                    <a:pt x="9017" y="2213610"/>
                  </a:lnTo>
                  <a:cubicBezTo>
                    <a:pt x="4064" y="2213610"/>
                    <a:pt x="0" y="2209546"/>
                    <a:pt x="0" y="2204593"/>
                  </a:cubicBezTo>
                  <a:lnTo>
                    <a:pt x="0" y="397129"/>
                  </a:lnTo>
                  <a:cubicBezTo>
                    <a:pt x="0" y="392176"/>
                    <a:pt x="4064" y="388112"/>
                    <a:pt x="9017" y="388112"/>
                  </a:cubicBezTo>
                  <a:moveTo>
                    <a:pt x="9017" y="406146"/>
                  </a:moveTo>
                  <a:lnTo>
                    <a:pt x="9017" y="397129"/>
                  </a:lnTo>
                  <a:lnTo>
                    <a:pt x="18034" y="397129"/>
                  </a:lnTo>
                  <a:lnTo>
                    <a:pt x="18034" y="2204720"/>
                  </a:lnTo>
                  <a:lnTo>
                    <a:pt x="9017" y="2204720"/>
                  </a:lnTo>
                  <a:lnTo>
                    <a:pt x="9017" y="2195703"/>
                  </a:lnTo>
                  <a:lnTo>
                    <a:pt x="1670812" y="2195703"/>
                  </a:lnTo>
                  <a:cubicBezTo>
                    <a:pt x="1675765" y="2195703"/>
                    <a:pt x="1679829" y="2199767"/>
                    <a:pt x="1679829" y="2204720"/>
                  </a:cubicBezTo>
                  <a:lnTo>
                    <a:pt x="1679829" y="2592070"/>
                  </a:lnTo>
                  <a:lnTo>
                    <a:pt x="1670812" y="2592070"/>
                  </a:lnTo>
                  <a:lnTo>
                    <a:pt x="1664462" y="2585720"/>
                  </a:lnTo>
                  <a:lnTo>
                    <a:pt x="2956687" y="1294511"/>
                  </a:lnTo>
                  <a:lnTo>
                    <a:pt x="2963037" y="1300861"/>
                  </a:lnTo>
                  <a:lnTo>
                    <a:pt x="2956687" y="1307211"/>
                  </a:lnTo>
                  <a:lnTo>
                    <a:pt x="1664462" y="16129"/>
                  </a:lnTo>
                  <a:lnTo>
                    <a:pt x="1670812" y="9779"/>
                  </a:lnTo>
                  <a:lnTo>
                    <a:pt x="1679829" y="9779"/>
                  </a:lnTo>
                  <a:lnTo>
                    <a:pt x="1679829" y="397129"/>
                  </a:lnTo>
                  <a:cubicBezTo>
                    <a:pt x="1679829" y="402082"/>
                    <a:pt x="1675765" y="406146"/>
                    <a:pt x="1670812" y="406146"/>
                  </a:cubicBezTo>
                  <a:lnTo>
                    <a:pt x="9017" y="406146"/>
                  </a:lnTo>
                  <a:close/>
                </a:path>
              </a:pathLst>
            </a:custGeom>
            <a:solidFill>
              <a:srgbClr val="E8CBCB">
                <a:alpha val="89804"/>
              </a:srgbClr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721102" y="3008666"/>
            <a:ext cx="1040295" cy="135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2"/>
              </a:lnSpc>
            </a:pPr>
            <a:r>
              <a:rPr lang="en-US" sz="1493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Audit Initiale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77364" y="2970169"/>
            <a:ext cx="1121330" cy="1121330"/>
            <a:chOff x="0" y="0"/>
            <a:chExt cx="1495107" cy="1495107"/>
          </a:xfrm>
        </p:grpSpPr>
        <p:sp>
          <p:nvSpPr>
            <p:cNvPr id="14" name="Freeform 14"/>
            <p:cNvSpPr/>
            <p:nvPr/>
          </p:nvSpPr>
          <p:spPr>
            <a:xfrm>
              <a:off x="9017" y="9017"/>
              <a:ext cx="1477010" cy="1477010"/>
            </a:xfrm>
            <a:custGeom>
              <a:avLst/>
              <a:gdLst/>
              <a:ahLst/>
              <a:cxnLst/>
              <a:rect l="l" t="t" r="r" b="b"/>
              <a:pathLst>
                <a:path w="1477010" h="1477010">
                  <a:moveTo>
                    <a:pt x="0" y="738505"/>
                  </a:moveTo>
                  <a:cubicBezTo>
                    <a:pt x="0" y="330708"/>
                    <a:pt x="330708" y="0"/>
                    <a:pt x="738505" y="0"/>
                  </a:cubicBezTo>
                  <a:cubicBezTo>
                    <a:pt x="1146302" y="0"/>
                    <a:pt x="1477010" y="330708"/>
                    <a:pt x="1477010" y="738505"/>
                  </a:cubicBezTo>
                  <a:cubicBezTo>
                    <a:pt x="1477010" y="1146302"/>
                    <a:pt x="1146302" y="1477010"/>
                    <a:pt x="738505" y="1477010"/>
                  </a:cubicBezTo>
                  <a:cubicBezTo>
                    <a:pt x="330708" y="1477010"/>
                    <a:pt x="0" y="1146429"/>
                    <a:pt x="0" y="738505"/>
                  </a:cubicBezTo>
                  <a:close/>
                </a:path>
              </a:pathLst>
            </a:custGeom>
            <a:solidFill>
              <a:srgbClr val="C000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495044" cy="1495044"/>
            </a:xfrm>
            <a:custGeom>
              <a:avLst/>
              <a:gdLst/>
              <a:ahLst/>
              <a:cxnLst/>
              <a:rect l="l" t="t" r="r" b="b"/>
              <a:pathLst>
                <a:path w="1495044" h="1495044">
                  <a:moveTo>
                    <a:pt x="0" y="747522"/>
                  </a:moveTo>
                  <a:cubicBezTo>
                    <a:pt x="0" y="334645"/>
                    <a:pt x="334645" y="0"/>
                    <a:pt x="747522" y="0"/>
                  </a:cubicBezTo>
                  <a:lnTo>
                    <a:pt x="747522" y="9017"/>
                  </a:lnTo>
                  <a:lnTo>
                    <a:pt x="747522" y="0"/>
                  </a:lnTo>
                  <a:cubicBezTo>
                    <a:pt x="1160399" y="0"/>
                    <a:pt x="1495044" y="334645"/>
                    <a:pt x="1495044" y="747522"/>
                  </a:cubicBezTo>
                  <a:lnTo>
                    <a:pt x="1486027" y="747522"/>
                  </a:lnTo>
                  <a:lnTo>
                    <a:pt x="1495044" y="747522"/>
                  </a:lnTo>
                  <a:cubicBezTo>
                    <a:pt x="1495044" y="1160399"/>
                    <a:pt x="1160399" y="1495044"/>
                    <a:pt x="747522" y="1495044"/>
                  </a:cubicBezTo>
                  <a:lnTo>
                    <a:pt x="747522" y="1486027"/>
                  </a:lnTo>
                  <a:lnTo>
                    <a:pt x="747522" y="1495044"/>
                  </a:lnTo>
                  <a:cubicBezTo>
                    <a:pt x="334645" y="1495044"/>
                    <a:pt x="0" y="1160399"/>
                    <a:pt x="0" y="747522"/>
                  </a:cubicBezTo>
                  <a:lnTo>
                    <a:pt x="9017" y="747522"/>
                  </a:lnTo>
                  <a:lnTo>
                    <a:pt x="18034" y="747522"/>
                  </a:lnTo>
                  <a:lnTo>
                    <a:pt x="9017" y="747522"/>
                  </a:lnTo>
                  <a:lnTo>
                    <a:pt x="0" y="747522"/>
                  </a:lnTo>
                  <a:moveTo>
                    <a:pt x="18034" y="747522"/>
                  </a:moveTo>
                  <a:cubicBezTo>
                    <a:pt x="18034" y="752475"/>
                    <a:pt x="13970" y="756539"/>
                    <a:pt x="9017" y="756539"/>
                  </a:cubicBezTo>
                  <a:cubicBezTo>
                    <a:pt x="4064" y="756539"/>
                    <a:pt x="0" y="752602"/>
                    <a:pt x="0" y="747522"/>
                  </a:cubicBezTo>
                  <a:cubicBezTo>
                    <a:pt x="0" y="742442"/>
                    <a:pt x="4064" y="738505"/>
                    <a:pt x="9017" y="738505"/>
                  </a:cubicBezTo>
                  <a:cubicBezTo>
                    <a:pt x="13970" y="738505"/>
                    <a:pt x="18034" y="742569"/>
                    <a:pt x="18034" y="747522"/>
                  </a:cubicBezTo>
                  <a:cubicBezTo>
                    <a:pt x="18034" y="1150366"/>
                    <a:pt x="344678" y="1477010"/>
                    <a:pt x="747522" y="1477010"/>
                  </a:cubicBezTo>
                  <a:cubicBezTo>
                    <a:pt x="1150366" y="1477010"/>
                    <a:pt x="1477010" y="1150493"/>
                    <a:pt x="1477010" y="747522"/>
                  </a:cubicBezTo>
                  <a:cubicBezTo>
                    <a:pt x="1477010" y="344551"/>
                    <a:pt x="1150493" y="18034"/>
                    <a:pt x="747522" y="18034"/>
                  </a:cubicBezTo>
                  <a:lnTo>
                    <a:pt x="747522" y="9017"/>
                  </a:lnTo>
                  <a:lnTo>
                    <a:pt x="747522" y="18034"/>
                  </a:lnTo>
                  <a:cubicBezTo>
                    <a:pt x="344678" y="18034"/>
                    <a:pt x="18034" y="344678"/>
                    <a:pt x="18034" y="747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751661" y="3396328"/>
            <a:ext cx="772737" cy="28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88"/>
              </a:lnSpc>
              <a:spcBef>
                <a:spcPct val="0"/>
              </a:spcBef>
            </a:pPr>
            <a:r>
              <a:rPr lang="en-US" sz="2026" u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Jour J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039188" y="2555718"/>
            <a:ext cx="2229114" cy="1950230"/>
            <a:chOff x="0" y="0"/>
            <a:chExt cx="2972151" cy="2600307"/>
          </a:xfrm>
        </p:grpSpPr>
        <p:sp>
          <p:nvSpPr>
            <p:cNvPr id="18" name="Freeform 18"/>
            <p:cNvSpPr/>
            <p:nvPr/>
          </p:nvSpPr>
          <p:spPr>
            <a:xfrm>
              <a:off x="9017" y="9017"/>
              <a:ext cx="2954147" cy="2582291"/>
            </a:xfrm>
            <a:custGeom>
              <a:avLst/>
              <a:gdLst/>
              <a:ahLst/>
              <a:cxnLst/>
              <a:rect l="l" t="t" r="r" b="b"/>
              <a:pathLst>
                <a:path w="2954147" h="2582291">
                  <a:moveTo>
                    <a:pt x="0" y="387350"/>
                  </a:moveTo>
                  <a:lnTo>
                    <a:pt x="1661795" y="387350"/>
                  </a:lnTo>
                  <a:lnTo>
                    <a:pt x="1661795" y="0"/>
                  </a:lnTo>
                  <a:lnTo>
                    <a:pt x="2954147" y="1291082"/>
                  </a:lnTo>
                  <a:lnTo>
                    <a:pt x="1661795" y="2582291"/>
                  </a:lnTo>
                  <a:lnTo>
                    <a:pt x="1661795" y="2194941"/>
                  </a:lnTo>
                  <a:lnTo>
                    <a:pt x="0" y="2194941"/>
                  </a:lnTo>
                  <a:close/>
                </a:path>
              </a:pathLst>
            </a:custGeom>
            <a:solidFill>
              <a:srgbClr val="E8CBCB">
                <a:alpha val="89804"/>
              </a:srgbClr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-762"/>
              <a:ext cx="2972181" cy="2601722"/>
            </a:xfrm>
            <a:custGeom>
              <a:avLst/>
              <a:gdLst/>
              <a:ahLst/>
              <a:cxnLst/>
              <a:rect l="l" t="t" r="r" b="b"/>
              <a:pathLst>
                <a:path w="2972181" h="2601722">
                  <a:moveTo>
                    <a:pt x="9017" y="388112"/>
                  </a:moveTo>
                  <a:lnTo>
                    <a:pt x="1670812" y="388112"/>
                  </a:lnTo>
                  <a:lnTo>
                    <a:pt x="1670812" y="397129"/>
                  </a:lnTo>
                  <a:lnTo>
                    <a:pt x="1661795" y="397129"/>
                  </a:lnTo>
                  <a:lnTo>
                    <a:pt x="1661795" y="9779"/>
                  </a:lnTo>
                  <a:cubicBezTo>
                    <a:pt x="1661795" y="6096"/>
                    <a:pt x="1663954" y="2794"/>
                    <a:pt x="1667383" y="1397"/>
                  </a:cubicBezTo>
                  <a:cubicBezTo>
                    <a:pt x="1670812" y="0"/>
                    <a:pt x="1674622" y="762"/>
                    <a:pt x="1677162" y="3302"/>
                  </a:cubicBezTo>
                  <a:lnTo>
                    <a:pt x="2969514" y="1294511"/>
                  </a:lnTo>
                  <a:cubicBezTo>
                    <a:pt x="2971165" y="1296162"/>
                    <a:pt x="2972181" y="1298448"/>
                    <a:pt x="2972181" y="1300861"/>
                  </a:cubicBezTo>
                  <a:cubicBezTo>
                    <a:pt x="2972181" y="1303274"/>
                    <a:pt x="2971165" y="1305560"/>
                    <a:pt x="2969514" y="1307211"/>
                  </a:cubicBezTo>
                  <a:lnTo>
                    <a:pt x="1677289" y="2598420"/>
                  </a:lnTo>
                  <a:cubicBezTo>
                    <a:pt x="1674749" y="2600960"/>
                    <a:pt x="1670812" y="2601722"/>
                    <a:pt x="1667510" y="2600325"/>
                  </a:cubicBezTo>
                  <a:cubicBezTo>
                    <a:pt x="1664208" y="2598928"/>
                    <a:pt x="1661922" y="2595626"/>
                    <a:pt x="1661922" y="2591943"/>
                  </a:cubicBezTo>
                  <a:lnTo>
                    <a:pt x="1661922" y="2204593"/>
                  </a:lnTo>
                  <a:lnTo>
                    <a:pt x="1670939" y="2204593"/>
                  </a:lnTo>
                  <a:lnTo>
                    <a:pt x="1670939" y="2213610"/>
                  </a:lnTo>
                  <a:lnTo>
                    <a:pt x="9017" y="2213610"/>
                  </a:lnTo>
                  <a:cubicBezTo>
                    <a:pt x="4064" y="2213610"/>
                    <a:pt x="0" y="2209546"/>
                    <a:pt x="0" y="2204593"/>
                  </a:cubicBezTo>
                  <a:lnTo>
                    <a:pt x="0" y="397129"/>
                  </a:lnTo>
                  <a:cubicBezTo>
                    <a:pt x="0" y="392176"/>
                    <a:pt x="4064" y="388112"/>
                    <a:pt x="9017" y="388112"/>
                  </a:cubicBezTo>
                  <a:moveTo>
                    <a:pt x="9017" y="406146"/>
                  </a:moveTo>
                  <a:lnTo>
                    <a:pt x="9017" y="397129"/>
                  </a:lnTo>
                  <a:lnTo>
                    <a:pt x="18034" y="397129"/>
                  </a:lnTo>
                  <a:lnTo>
                    <a:pt x="18034" y="2204720"/>
                  </a:lnTo>
                  <a:lnTo>
                    <a:pt x="9017" y="2204720"/>
                  </a:lnTo>
                  <a:lnTo>
                    <a:pt x="9017" y="2195703"/>
                  </a:lnTo>
                  <a:lnTo>
                    <a:pt x="1670812" y="2195703"/>
                  </a:lnTo>
                  <a:cubicBezTo>
                    <a:pt x="1675765" y="2195703"/>
                    <a:pt x="1679829" y="2199767"/>
                    <a:pt x="1679829" y="2204720"/>
                  </a:cubicBezTo>
                  <a:lnTo>
                    <a:pt x="1679829" y="2592070"/>
                  </a:lnTo>
                  <a:lnTo>
                    <a:pt x="1670812" y="2592070"/>
                  </a:lnTo>
                  <a:lnTo>
                    <a:pt x="1664462" y="2585720"/>
                  </a:lnTo>
                  <a:lnTo>
                    <a:pt x="2956687" y="1294511"/>
                  </a:lnTo>
                  <a:lnTo>
                    <a:pt x="2963037" y="1300861"/>
                  </a:lnTo>
                  <a:lnTo>
                    <a:pt x="2956687" y="1307211"/>
                  </a:lnTo>
                  <a:lnTo>
                    <a:pt x="1664462" y="16129"/>
                  </a:lnTo>
                  <a:lnTo>
                    <a:pt x="1670812" y="9779"/>
                  </a:lnTo>
                  <a:lnTo>
                    <a:pt x="1679829" y="9779"/>
                  </a:lnTo>
                  <a:lnTo>
                    <a:pt x="1679829" y="397129"/>
                  </a:lnTo>
                  <a:cubicBezTo>
                    <a:pt x="1679829" y="402082"/>
                    <a:pt x="1675765" y="406146"/>
                    <a:pt x="1670812" y="406146"/>
                  </a:cubicBezTo>
                  <a:lnTo>
                    <a:pt x="9017" y="406146"/>
                  </a:lnTo>
                  <a:close/>
                </a:path>
              </a:pathLst>
            </a:custGeom>
            <a:solidFill>
              <a:srgbClr val="E8CBCB">
                <a:alpha val="89804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4633597" y="2968331"/>
            <a:ext cx="1040295" cy="135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2"/>
              </a:lnSpc>
            </a:pPr>
            <a:r>
              <a:rPr lang="en-US" sz="1493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Audit de surveillance (contrôle)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485297" y="2970169"/>
            <a:ext cx="1121330" cy="1121330"/>
            <a:chOff x="0" y="0"/>
            <a:chExt cx="1495107" cy="1495107"/>
          </a:xfrm>
        </p:grpSpPr>
        <p:sp>
          <p:nvSpPr>
            <p:cNvPr id="22" name="Freeform 22"/>
            <p:cNvSpPr/>
            <p:nvPr/>
          </p:nvSpPr>
          <p:spPr>
            <a:xfrm>
              <a:off x="9017" y="9017"/>
              <a:ext cx="1477010" cy="1477010"/>
            </a:xfrm>
            <a:custGeom>
              <a:avLst/>
              <a:gdLst/>
              <a:ahLst/>
              <a:cxnLst/>
              <a:rect l="l" t="t" r="r" b="b"/>
              <a:pathLst>
                <a:path w="1477010" h="1477010">
                  <a:moveTo>
                    <a:pt x="0" y="738505"/>
                  </a:moveTo>
                  <a:cubicBezTo>
                    <a:pt x="0" y="330708"/>
                    <a:pt x="330708" y="0"/>
                    <a:pt x="738505" y="0"/>
                  </a:cubicBezTo>
                  <a:cubicBezTo>
                    <a:pt x="1146302" y="0"/>
                    <a:pt x="1477010" y="330708"/>
                    <a:pt x="1477010" y="738505"/>
                  </a:cubicBezTo>
                  <a:cubicBezTo>
                    <a:pt x="1477010" y="1146302"/>
                    <a:pt x="1146302" y="1477010"/>
                    <a:pt x="738505" y="1477010"/>
                  </a:cubicBezTo>
                  <a:cubicBezTo>
                    <a:pt x="330708" y="1477010"/>
                    <a:pt x="0" y="1146429"/>
                    <a:pt x="0" y="738505"/>
                  </a:cubicBezTo>
                  <a:close/>
                </a:path>
              </a:pathLst>
            </a:custGeom>
            <a:solidFill>
              <a:srgbClr val="C00000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495044" cy="1495044"/>
            </a:xfrm>
            <a:custGeom>
              <a:avLst/>
              <a:gdLst/>
              <a:ahLst/>
              <a:cxnLst/>
              <a:rect l="l" t="t" r="r" b="b"/>
              <a:pathLst>
                <a:path w="1495044" h="1495044">
                  <a:moveTo>
                    <a:pt x="0" y="747522"/>
                  </a:moveTo>
                  <a:cubicBezTo>
                    <a:pt x="0" y="334645"/>
                    <a:pt x="334645" y="0"/>
                    <a:pt x="747522" y="0"/>
                  </a:cubicBezTo>
                  <a:lnTo>
                    <a:pt x="747522" y="9017"/>
                  </a:lnTo>
                  <a:lnTo>
                    <a:pt x="747522" y="0"/>
                  </a:lnTo>
                  <a:cubicBezTo>
                    <a:pt x="1160399" y="0"/>
                    <a:pt x="1495044" y="334645"/>
                    <a:pt x="1495044" y="747522"/>
                  </a:cubicBezTo>
                  <a:lnTo>
                    <a:pt x="1486027" y="747522"/>
                  </a:lnTo>
                  <a:lnTo>
                    <a:pt x="1495044" y="747522"/>
                  </a:lnTo>
                  <a:cubicBezTo>
                    <a:pt x="1495044" y="1160399"/>
                    <a:pt x="1160399" y="1495044"/>
                    <a:pt x="747522" y="1495044"/>
                  </a:cubicBezTo>
                  <a:lnTo>
                    <a:pt x="747522" y="1486027"/>
                  </a:lnTo>
                  <a:lnTo>
                    <a:pt x="747522" y="1495044"/>
                  </a:lnTo>
                  <a:cubicBezTo>
                    <a:pt x="334645" y="1495044"/>
                    <a:pt x="0" y="1160399"/>
                    <a:pt x="0" y="747522"/>
                  </a:cubicBezTo>
                  <a:lnTo>
                    <a:pt x="9017" y="747522"/>
                  </a:lnTo>
                  <a:lnTo>
                    <a:pt x="18034" y="747522"/>
                  </a:lnTo>
                  <a:lnTo>
                    <a:pt x="9017" y="747522"/>
                  </a:lnTo>
                  <a:lnTo>
                    <a:pt x="0" y="747522"/>
                  </a:lnTo>
                  <a:moveTo>
                    <a:pt x="18034" y="747522"/>
                  </a:moveTo>
                  <a:cubicBezTo>
                    <a:pt x="18034" y="752475"/>
                    <a:pt x="13970" y="756539"/>
                    <a:pt x="9017" y="756539"/>
                  </a:cubicBezTo>
                  <a:cubicBezTo>
                    <a:pt x="4064" y="756539"/>
                    <a:pt x="0" y="752602"/>
                    <a:pt x="0" y="747522"/>
                  </a:cubicBezTo>
                  <a:cubicBezTo>
                    <a:pt x="0" y="742442"/>
                    <a:pt x="4064" y="738505"/>
                    <a:pt x="9017" y="738505"/>
                  </a:cubicBezTo>
                  <a:cubicBezTo>
                    <a:pt x="13970" y="738505"/>
                    <a:pt x="18034" y="742569"/>
                    <a:pt x="18034" y="747522"/>
                  </a:cubicBezTo>
                  <a:cubicBezTo>
                    <a:pt x="18034" y="1150366"/>
                    <a:pt x="344678" y="1477010"/>
                    <a:pt x="747522" y="1477010"/>
                  </a:cubicBezTo>
                  <a:cubicBezTo>
                    <a:pt x="1150366" y="1477010"/>
                    <a:pt x="1477010" y="1150493"/>
                    <a:pt x="1477010" y="747522"/>
                  </a:cubicBezTo>
                  <a:cubicBezTo>
                    <a:pt x="1477010" y="344551"/>
                    <a:pt x="1150493" y="18034"/>
                    <a:pt x="747522" y="18034"/>
                  </a:cubicBezTo>
                  <a:lnTo>
                    <a:pt x="747522" y="9017"/>
                  </a:lnTo>
                  <a:lnTo>
                    <a:pt x="747522" y="18034"/>
                  </a:lnTo>
                  <a:cubicBezTo>
                    <a:pt x="344678" y="18034"/>
                    <a:pt x="18034" y="344678"/>
                    <a:pt x="18034" y="747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3659594" y="3258215"/>
            <a:ext cx="772737" cy="564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88"/>
              </a:lnSpc>
              <a:spcBef>
                <a:spcPct val="0"/>
              </a:spcBef>
            </a:pPr>
            <a:r>
              <a:rPr lang="en-US" sz="2026" u="none" strike="noStrik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Après 6 mois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6947120" y="2555718"/>
            <a:ext cx="2229114" cy="1950230"/>
            <a:chOff x="0" y="0"/>
            <a:chExt cx="2972151" cy="2600307"/>
          </a:xfrm>
        </p:grpSpPr>
        <p:sp>
          <p:nvSpPr>
            <p:cNvPr id="26" name="Freeform 26"/>
            <p:cNvSpPr/>
            <p:nvPr/>
          </p:nvSpPr>
          <p:spPr>
            <a:xfrm>
              <a:off x="9017" y="9017"/>
              <a:ext cx="2954147" cy="2582291"/>
            </a:xfrm>
            <a:custGeom>
              <a:avLst/>
              <a:gdLst/>
              <a:ahLst/>
              <a:cxnLst/>
              <a:rect l="l" t="t" r="r" b="b"/>
              <a:pathLst>
                <a:path w="2954147" h="2582291">
                  <a:moveTo>
                    <a:pt x="0" y="387350"/>
                  </a:moveTo>
                  <a:lnTo>
                    <a:pt x="1661795" y="387350"/>
                  </a:lnTo>
                  <a:lnTo>
                    <a:pt x="1661795" y="0"/>
                  </a:lnTo>
                  <a:lnTo>
                    <a:pt x="2954147" y="1291082"/>
                  </a:lnTo>
                  <a:lnTo>
                    <a:pt x="1661795" y="2582291"/>
                  </a:lnTo>
                  <a:lnTo>
                    <a:pt x="1661795" y="2194941"/>
                  </a:lnTo>
                  <a:lnTo>
                    <a:pt x="0" y="2194941"/>
                  </a:lnTo>
                  <a:close/>
                </a:path>
              </a:pathLst>
            </a:custGeom>
            <a:solidFill>
              <a:srgbClr val="FFFFCB">
                <a:alpha val="89804"/>
              </a:srgbClr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-762"/>
              <a:ext cx="2972181" cy="2601722"/>
            </a:xfrm>
            <a:custGeom>
              <a:avLst/>
              <a:gdLst/>
              <a:ahLst/>
              <a:cxnLst/>
              <a:rect l="l" t="t" r="r" b="b"/>
              <a:pathLst>
                <a:path w="2972181" h="2601722">
                  <a:moveTo>
                    <a:pt x="9017" y="388112"/>
                  </a:moveTo>
                  <a:lnTo>
                    <a:pt x="1670812" y="388112"/>
                  </a:lnTo>
                  <a:lnTo>
                    <a:pt x="1670812" y="397129"/>
                  </a:lnTo>
                  <a:lnTo>
                    <a:pt x="1661795" y="397129"/>
                  </a:lnTo>
                  <a:lnTo>
                    <a:pt x="1661795" y="9779"/>
                  </a:lnTo>
                  <a:cubicBezTo>
                    <a:pt x="1661795" y="6096"/>
                    <a:pt x="1663954" y="2794"/>
                    <a:pt x="1667383" y="1397"/>
                  </a:cubicBezTo>
                  <a:cubicBezTo>
                    <a:pt x="1670812" y="0"/>
                    <a:pt x="1674622" y="762"/>
                    <a:pt x="1677162" y="3302"/>
                  </a:cubicBezTo>
                  <a:lnTo>
                    <a:pt x="2969514" y="1294511"/>
                  </a:lnTo>
                  <a:cubicBezTo>
                    <a:pt x="2971165" y="1296162"/>
                    <a:pt x="2972181" y="1298448"/>
                    <a:pt x="2972181" y="1300861"/>
                  </a:cubicBezTo>
                  <a:cubicBezTo>
                    <a:pt x="2972181" y="1303274"/>
                    <a:pt x="2971165" y="1305560"/>
                    <a:pt x="2969514" y="1307211"/>
                  </a:cubicBezTo>
                  <a:lnTo>
                    <a:pt x="1677289" y="2598420"/>
                  </a:lnTo>
                  <a:cubicBezTo>
                    <a:pt x="1674749" y="2600960"/>
                    <a:pt x="1670812" y="2601722"/>
                    <a:pt x="1667510" y="2600325"/>
                  </a:cubicBezTo>
                  <a:cubicBezTo>
                    <a:pt x="1664208" y="2598928"/>
                    <a:pt x="1661922" y="2595626"/>
                    <a:pt x="1661922" y="2591943"/>
                  </a:cubicBezTo>
                  <a:lnTo>
                    <a:pt x="1661922" y="2204593"/>
                  </a:lnTo>
                  <a:lnTo>
                    <a:pt x="1670939" y="2204593"/>
                  </a:lnTo>
                  <a:lnTo>
                    <a:pt x="1670939" y="2213610"/>
                  </a:lnTo>
                  <a:lnTo>
                    <a:pt x="9017" y="2213610"/>
                  </a:lnTo>
                  <a:cubicBezTo>
                    <a:pt x="4064" y="2213610"/>
                    <a:pt x="0" y="2209546"/>
                    <a:pt x="0" y="2204593"/>
                  </a:cubicBezTo>
                  <a:lnTo>
                    <a:pt x="0" y="397129"/>
                  </a:lnTo>
                  <a:cubicBezTo>
                    <a:pt x="0" y="392176"/>
                    <a:pt x="4064" y="388112"/>
                    <a:pt x="9017" y="388112"/>
                  </a:cubicBezTo>
                  <a:moveTo>
                    <a:pt x="9017" y="406146"/>
                  </a:moveTo>
                  <a:lnTo>
                    <a:pt x="9017" y="397129"/>
                  </a:lnTo>
                  <a:lnTo>
                    <a:pt x="18034" y="397129"/>
                  </a:lnTo>
                  <a:lnTo>
                    <a:pt x="18034" y="2204720"/>
                  </a:lnTo>
                  <a:lnTo>
                    <a:pt x="9017" y="2204720"/>
                  </a:lnTo>
                  <a:lnTo>
                    <a:pt x="9017" y="2195703"/>
                  </a:lnTo>
                  <a:lnTo>
                    <a:pt x="1670812" y="2195703"/>
                  </a:lnTo>
                  <a:cubicBezTo>
                    <a:pt x="1675765" y="2195703"/>
                    <a:pt x="1679829" y="2199767"/>
                    <a:pt x="1679829" y="2204720"/>
                  </a:cubicBezTo>
                  <a:lnTo>
                    <a:pt x="1679829" y="2592070"/>
                  </a:lnTo>
                  <a:lnTo>
                    <a:pt x="1670812" y="2592070"/>
                  </a:lnTo>
                  <a:lnTo>
                    <a:pt x="1664462" y="2585720"/>
                  </a:lnTo>
                  <a:lnTo>
                    <a:pt x="2956687" y="1294511"/>
                  </a:lnTo>
                  <a:lnTo>
                    <a:pt x="2963037" y="1300861"/>
                  </a:lnTo>
                  <a:lnTo>
                    <a:pt x="2956687" y="1307211"/>
                  </a:lnTo>
                  <a:lnTo>
                    <a:pt x="1664462" y="16129"/>
                  </a:lnTo>
                  <a:lnTo>
                    <a:pt x="1670812" y="9779"/>
                  </a:lnTo>
                  <a:lnTo>
                    <a:pt x="1679829" y="9779"/>
                  </a:lnTo>
                  <a:lnTo>
                    <a:pt x="1679829" y="397129"/>
                  </a:lnTo>
                  <a:cubicBezTo>
                    <a:pt x="1679829" y="402082"/>
                    <a:pt x="1675765" y="406146"/>
                    <a:pt x="1670812" y="406146"/>
                  </a:cubicBezTo>
                  <a:lnTo>
                    <a:pt x="9017" y="406146"/>
                  </a:lnTo>
                  <a:close/>
                </a:path>
              </a:pathLst>
            </a:custGeom>
            <a:solidFill>
              <a:srgbClr val="FFFFCB">
                <a:alpha val="89804"/>
              </a:srgbClr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7543134" y="3008666"/>
            <a:ext cx="1626339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12"/>
              </a:lnSpc>
            </a:pPr>
            <a:r>
              <a:rPr lang="en-US" sz="1493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Audit de renouvellement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6393229" y="2970169"/>
            <a:ext cx="1121330" cy="1121330"/>
            <a:chOff x="0" y="0"/>
            <a:chExt cx="1495107" cy="1495107"/>
          </a:xfrm>
        </p:grpSpPr>
        <p:sp>
          <p:nvSpPr>
            <p:cNvPr id="30" name="Freeform 30"/>
            <p:cNvSpPr/>
            <p:nvPr/>
          </p:nvSpPr>
          <p:spPr>
            <a:xfrm>
              <a:off x="9017" y="9017"/>
              <a:ext cx="1477010" cy="1477010"/>
            </a:xfrm>
            <a:custGeom>
              <a:avLst/>
              <a:gdLst/>
              <a:ahLst/>
              <a:cxnLst/>
              <a:rect l="l" t="t" r="r" b="b"/>
              <a:pathLst>
                <a:path w="1477010" h="1477010">
                  <a:moveTo>
                    <a:pt x="0" y="738505"/>
                  </a:moveTo>
                  <a:cubicBezTo>
                    <a:pt x="0" y="330708"/>
                    <a:pt x="330708" y="0"/>
                    <a:pt x="738505" y="0"/>
                  </a:cubicBezTo>
                  <a:cubicBezTo>
                    <a:pt x="1146302" y="0"/>
                    <a:pt x="1477010" y="330708"/>
                    <a:pt x="1477010" y="738505"/>
                  </a:cubicBezTo>
                  <a:cubicBezTo>
                    <a:pt x="1477010" y="1146302"/>
                    <a:pt x="1146302" y="1477010"/>
                    <a:pt x="738505" y="1477010"/>
                  </a:cubicBezTo>
                  <a:cubicBezTo>
                    <a:pt x="330708" y="1477010"/>
                    <a:pt x="0" y="1146429"/>
                    <a:pt x="0" y="738505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1495044" cy="1495044"/>
            </a:xfrm>
            <a:custGeom>
              <a:avLst/>
              <a:gdLst/>
              <a:ahLst/>
              <a:cxnLst/>
              <a:rect l="l" t="t" r="r" b="b"/>
              <a:pathLst>
                <a:path w="1495044" h="1495044">
                  <a:moveTo>
                    <a:pt x="0" y="747522"/>
                  </a:moveTo>
                  <a:cubicBezTo>
                    <a:pt x="0" y="334645"/>
                    <a:pt x="334645" y="0"/>
                    <a:pt x="747522" y="0"/>
                  </a:cubicBezTo>
                  <a:lnTo>
                    <a:pt x="747522" y="9017"/>
                  </a:lnTo>
                  <a:lnTo>
                    <a:pt x="747522" y="0"/>
                  </a:lnTo>
                  <a:cubicBezTo>
                    <a:pt x="1160399" y="0"/>
                    <a:pt x="1495044" y="334645"/>
                    <a:pt x="1495044" y="747522"/>
                  </a:cubicBezTo>
                  <a:lnTo>
                    <a:pt x="1486027" y="747522"/>
                  </a:lnTo>
                  <a:lnTo>
                    <a:pt x="1495044" y="747522"/>
                  </a:lnTo>
                  <a:cubicBezTo>
                    <a:pt x="1495044" y="1160399"/>
                    <a:pt x="1160399" y="1495044"/>
                    <a:pt x="747522" y="1495044"/>
                  </a:cubicBezTo>
                  <a:lnTo>
                    <a:pt x="747522" y="1486027"/>
                  </a:lnTo>
                  <a:lnTo>
                    <a:pt x="747522" y="1495044"/>
                  </a:lnTo>
                  <a:cubicBezTo>
                    <a:pt x="334645" y="1495044"/>
                    <a:pt x="0" y="1160399"/>
                    <a:pt x="0" y="747522"/>
                  </a:cubicBezTo>
                  <a:lnTo>
                    <a:pt x="9017" y="747522"/>
                  </a:lnTo>
                  <a:lnTo>
                    <a:pt x="18034" y="747522"/>
                  </a:lnTo>
                  <a:lnTo>
                    <a:pt x="9017" y="747522"/>
                  </a:lnTo>
                  <a:lnTo>
                    <a:pt x="0" y="747522"/>
                  </a:lnTo>
                  <a:moveTo>
                    <a:pt x="18034" y="747522"/>
                  </a:moveTo>
                  <a:cubicBezTo>
                    <a:pt x="18034" y="752475"/>
                    <a:pt x="13970" y="756539"/>
                    <a:pt x="9017" y="756539"/>
                  </a:cubicBezTo>
                  <a:cubicBezTo>
                    <a:pt x="4064" y="756539"/>
                    <a:pt x="0" y="752602"/>
                    <a:pt x="0" y="747522"/>
                  </a:cubicBezTo>
                  <a:cubicBezTo>
                    <a:pt x="0" y="742442"/>
                    <a:pt x="4064" y="738505"/>
                    <a:pt x="9017" y="738505"/>
                  </a:cubicBezTo>
                  <a:cubicBezTo>
                    <a:pt x="13970" y="738505"/>
                    <a:pt x="18034" y="742569"/>
                    <a:pt x="18034" y="747522"/>
                  </a:cubicBezTo>
                  <a:cubicBezTo>
                    <a:pt x="18034" y="1150366"/>
                    <a:pt x="344678" y="1477010"/>
                    <a:pt x="747522" y="1477010"/>
                  </a:cubicBezTo>
                  <a:cubicBezTo>
                    <a:pt x="1150366" y="1477010"/>
                    <a:pt x="1477010" y="1150493"/>
                    <a:pt x="1477010" y="747522"/>
                  </a:cubicBezTo>
                  <a:cubicBezTo>
                    <a:pt x="1477010" y="344551"/>
                    <a:pt x="1150493" y="18034"/>
                    <a:pt x="747522" y="18034"/>
                  </a:cubicBezTo>
                  <a:lnTo>
                    <a:pt x="747522" y="9017"/>
                  </a:lnTo>
                  <a:lnTo>
                    <a:pt x="747522" y="18034"/>
                  </a:lnTo>
                  <a:cubicBezTo>
                    <a:pt x="344678" y="18034"/>
                    <a:pt x="18034" y="344678"/>
                    <a:pt x="18034" y="747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6567525" y="3120103"/>
            <a:ext cx="772737" cy="840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88"/>
              </a:lnSpc>
              <a:spcBef>
                <a:spcPct val="0"/>
              </a:spcBef>
            </a:pPr>
            <a:r>
              <a:rPr lang="en-US" sz="2026" u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Tous les 3 ans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106847" y="5649100"/>
            <a:ext cx="946570" cy="699675"/>
            <a:chOff x="0" y="0"/>
            <a:chExt cx="1262093" cy="932900"/>
          </a:xfrm>
        </p:grpSpPr>
        <p:sp>
          <p:nvSpPr>
            <p:cNvPr id="34" name="Freeform 34"/>
            <p:cNvSpPr/>
            <p:nvPr/>
          </p:nvSpPr>
          <p:spPr>
            <a:xfrm>
              <a:off x="9017" y="9017"/>
              <a:ext cx="1245108" cy="918210"/>
            </a:xfrm>
            <a:custGeom>
              <a:avLst/>
              <a:gdLst/>
              <a:ahLst/>
              <a:cxnLst/>
              <a:rect l="l" t="t" r="r" b="b"/>
              <a:pathLst>
                <a:path w="1245108" h="918210">
                  <a:moveTo>
                    <a:pt x="0" y="918210"/>
                  </a:moveTo>
                  <a:lnTo>
                    <a:pt x="622554" y="0"/>
                  </a:lnTo>
                  <a:lnTo>
                    <a:pt x="1245108" y="918210"/>
                  </a:lnTo>
                  <a:close/>
                </a:path>
              </a:pathLst>
            </a:custGeom>
            <a:solidFill>
              <a:srgbClr val="F5A72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-635" y="0"/>
              <a:ext cx="1264412" cy="936244"/>
            </a:xfrm>
            <a:custGeom>
              <a:avLst/>
              <a:gdLst/>
              <a:ahLst/>
              <a:cxnLst/>
              <a:rect l="l" t="t" r="r" b="b"/>
              <a:pathLst>
                <a:path w="1264412" h="936244">
                  <a:moveTo>
                    <a:pt x="2159" y="922147"/>
                  </a:moveTo>
                  <a:lnTo>
                    <a:pt x="624840" y="3937"/>
                  </a:lnTo>
                  <a:cubicBezTo>
                    <a:pt x="626491" y="1397"/>
                    <a:pt x="629285" y="0"/>
                    <a:pt x="632333" y="0"/>
                  </a:cubicBezTo>
                  <a:cubicBezTo>
                    <a:pt x="635381" y="0"/>
                    <a:pt x="638175" y="1524"/>
                    <a:pt x="639826" y="3937"/>
                  </a:cubicBezTo>
                  <a:lnTo>
                    <a:pt x="1262380" y="922147"/>
                  </a:lnTo>
                  <a:cubicBezTo>
                    <a:pt x="1264285" y="924941"/>
                    <a:pt x="1264412" y="928497"/>
                    <a:pt x="1262888" y="931418"/>
                  </a:cubicBezTo>
                  <a:cubicBezTo>
                    <a:pt x="1261364" y="934339"/>
                    <a:pt x="1258189" y="936244"/>
                    <a:pt x="1254887" y="936244"/>
                  </a:cubicBezTo>
                  <a:lnTo>
                    <a:pt x="9652" y="936244"/>
                  </a:lnTo>
                  <a:cubicBezTo>
                    <a:pt x="6350" y="936244"/>
                    <a:pt x="3302" y="934339"/>
                    <a:pt x="1651" y="931418"/>
                  </a:cubicBezTo>
                  <a:cubicBezTo>
                    <a:pt x="0" y="928497"/>
                    <a:pt x="254" y="924941"/>
                    <a:pt x="2159" y="922147"/>
                  </a:cubicBezTo>
                  <a:moveTo>
                    <a:pt x="17145" y="932307"/>
                  </a:moveTo>
                  <a:lnTo>
                    <a:pt x="9652" y="927227"/>
                  </a:lnTo>
                  <a:lnTo>
                    <a:pt x="9652" y="918210"/>
                  </a:lnTo>
                  <a:lnTo>
                    <a:pt x="1254887" y="918210"/>
                  </a:lnTo>
                  <a:lnTo>
                    <a:pt x="1254887" y="927227"/>
                  </a:lnTo>
                  <a:lnTo>
                    <a:pt x="1247394" y="932307"/>
                  </a:lnTo>
                  <a:lnTo>
                    <a:pt x="624840" y="14097"/>
                  </a:lnTo>
                  <a:lnTo>
                    <a:pt x="632333" y="9017"/>
                  </a:lnTo>
                  <a:lnTo>
                    <a:pt x="639826" y="14097"/>
                  </a:lnTo>
                  <a:lnTo>
                    <a:pt x="17145" y="9323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1491976" y="5691426"/>
            <a:ext cx="176312" cy="68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579499" y="5759786"/>
            <a:ext cx="703595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la durée entre l’audit initial et de surveillance dépasse 12 mois, la certification est suspendue.</a:t>
            </a:r>
          </a:p>
        </p:txBody>
      </p:sp>
      <p:sp>
        <p:nvSpPr>
          <p:cNvPr id="38" name="AutoShape 38"/>
          <p:cNvSpPr/>
          <p:nvPr/>
        </p:nvSpPr>
        <p:spPr>
          <a:xfrm rot="5227478">
            <a:off x="2184251" y="6030826"/>
            <a:ext cx="607615" cy="0"/>
          </a:xfrm>
          <a:prstGeom prst="line">
            <a:avLst/>
          </a:prstGeom>
          <a:ln w="19050" cap="rnd">
            <a:solidFill>
              <a:srgbClr val="F5A72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Freeform 3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9C080B47-544F-CEE6-97DD-9669DB19B047}"/>
              </a:ext>
            </a:extLst>
          </p:cNvPr>
          <p:cNvSpPr txBox="1"/>
          <p:nvPr/>
        </p:nvSpPr>
        <p:spPr>
          <a:xfrm>
            <a:off x="8938065" y="6659853"/>
            <a:ext cx="495078" cy="641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14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58032" y="0"/>
            <a:ext cx="2495568" cy="7315200"/>
            <a:chOff x="0" y="0"/>
            <a:chExt cx="6238920" cy="18288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38875" cy="18288000"/>
            </a:xfrm>
            <a:custGeom>
              <a:avLst/>
              <a:gdLst/>
              <a:ahLst/>
              <a:cxnLst/>
              <a:rect l="l" t="t" r="r" b="b"/>
              <a:pathLst>
                <a:path w="6238875" h="18288000">
                  <a:moveTo>
                    <a:pt x="0" y="0"/>
                  </a:moveTo>
                  <a:lnTo>
                    <a:pt x="6238875" y="0"/>
                  </a:lnTo>
                  <a:lnTo>
                    <a:pt x="6238875" y="18288000"/>
                  </a:lnTo>
                  <a:lnTo>
                    <a:pt x="0" y="1828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10559" r="-210560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15244" y="2557458"/>
            <a:ext cx="7273276" cy="4771290"/>
          </a:xfrm>
          <a:custGeom>
            <a:avLst/>
            <a:gdLst/>
            <a:ahLst/>
            <a:cxnLst/>
            <a:rect l="l" t="t" r="r" b="b"/>
            <a:pathLst>
              <a:path w="7537274" h="5641955">
                <a:moveTo>
                  <a:pt x="0" y="0"/>
                </a:moveTo>
                <a:lnTo>
                  <a:pt x="7537274" y="0"/>
                </a:lnTo>
                <a:lnTo>
                  <a:pt x="7537274" y="5641954"/>
                </a:lnTo>
                <a:lnTo>
                  <a:pt x="0" y="56419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71" r="-11279"/>
            </a:stretch>
          </a:blipFill>
        </p:spPr>
      </p:sp>
      <p:sp>
        <p:nvSpPr>
          <p:cNvPr id="6" name="Freeform 6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33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011318" y="231643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7"/>
                </a:lnTo>
                <a:lnTo>
                  <a:pt x="0" y="4046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-92530" y="2057400"/>
            <a:ext cx="9540187" cy="1449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08"/>
              </a:lnSpc>
            </a:pPr>
            <a:r>
              <a:rPr lang="en-US" sz="4434" dirty="0">
                <a:solidFill>
                  <a:srgbClr val="792121"/>
                </a:solidFill>
                <a:latin typeface="Intro Rust"/>
                <a:ea typeface="Intro Rust"/>
                <a:cs typeface="Intro Rust"/>
                <a:sym typeface="Intro Rust"/>
              </a:rPr>
              <a:t>la norme iso 19011 :2018</a:t>
            </a:r>
          </a:p>
          <a:p>
            <a:pPr algn="ctr">
              <a:lnSpc>
                <a:spcPts val="6208"/>
              </a:lnSpc>
            </a:pPr>
            <a:r>
              <a:rPr lang="en-US" sz="1600" dirty="0">
                <a:solidFill>
                  <a:srgbClr val="792121"/>
                </a:solidFill>
                <a:latin typeface="Intro Rust"/>
                <a:ea typeface="Intro Rust"/>
                <a:cs typeface="Intro Rust"/>
                <a:sym typeface="Intro Rust"/>
              </a:rPr>
              <a:t>Lignes directrices pour l’audit des systemes de management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B6E348A6-E004-DE16-4EDF-0F7BBD7E5855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15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74196" y="1632349"/>
            <a:ext cx="7805207" cy="3557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2000" b="1" u="sng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Introduction</a:t>
            </a:r>
          </a:p>
          <a:p>
            <a:pPr algn="l">
              <a:lnSpc>
                <a:spcPts val="3456"/>
              </a:lnSpc>
            </a:pPr>
            <a:endParaRPr lang="en-US" sz="1920" b="1" u="sng" dirty="0">
              <a:solidFill>
                <a:srgbClr val="FF404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3456"/>
              </a:lnSpc>
            </a:pPr>
            <a:endParaRPr lang="en-US" sz="1920" b="1" u="sng" dirty="0">
              <a:solidFill>
                <a:srgbClr val="FF404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3456"/>
              </a:lnSpc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Besoins de l’organisme :</a:t>
            </a: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Avoir un état des lieux dans un domaine particulier de son activité</a:t>
            </a: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Développer son image auprès des parties prenantes</a:t>
            </a:r>
          </a:p>
          <a:p>
            <a:pPr marL="734771" lvl="2" indent="-244924" algn="l">
              <a:lnSpc>
                <a:spcPts val="3456"/>
              </a:lnSpc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L’audit  est la réponse à ces besoins.</a:t>
            </a:r>
          </a:p>
          <a:p>
            <a:pPr marL="734771" lvl="2" indent="-244924" algn="l">
              <a:lnSpc>
                <a:spcPts val="2304"/>
              </a:lnSpc>
            </a:pP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03252" y="96171"/>
            <a:ext cx="340757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La norme ISO 19011</a:t>
            </a: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5E0373C3-F6F0-8DC5-896A-D7717418BCE7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16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4523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38948" y="1125515"/>
            <a:ext cx="8035633" cy="84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6"/>
              </a:lnSpc>
            </a:pPr>
            <a:r>
              <a:rPr lang="en-US" sz="192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Comment procéder a un audit?</a:t>
            </a:r>
          </a:p>
          <a:p>
            <a:pPr marL="247091" lvl="1" indent="-123546" algn="l">
              <a:lnSpc>
                <a:spcPts val="3456"/>
              </a:lnSpc>
              <a:buFont typeface="Arial"/>
              <a:buChar char="•"/>
            </a:pPr>
            <a:r>
              <a:rPr lang="en-US" sz="192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Deux façons 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12395" y="96171"/>
            <a:ext cx="292881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Norme ISO 19011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556950" y="2306972"/>
            <a:ext cx="2073830" cy="1152128"/>
            <a:chOff x="0" y="0"/>
            <a:chExt cx="2765107" cy="15361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65044" cy="1536192"/>
            </a:xfrm>
            <a:custGeom>
              <a:avLst/>
              <a:gdLst/>
              <a:ahLst/>
              <a:cxnLst/>
              <a:rect l="l" t="t" r="r" b="b"/>
              <a:pathLst>
                <a:path w="2765044" h="1536192">
                  <a:moveTo>
                    <a:pt x="256032" y="0"/>
                  </a:moveTo>
                  <a:lnTo>
                    <a:pt x="2765044" y="0"/>
                  </a:lnTo>
                  <a:lnTo>
                    <a:pt x="2765044" y="1280160"/>
                  </a:lnTo>
                  <a:cubicBezTo>
                    <a:pt x="2765044" y="1421511"/>
                    <a:pt x="2650363" y="1536192"/>
                    <a:pt x="2509012" y="1536192"/>
                  </a:cubicBezTo>
                  <a:lnTo>
                    <a:pt x="0" y="1536192"/>
                  </a:lnTo>
                  <a:lnTo>
                    <a:pt x="0" y="256032"/>
                  </a:lnTo>
                  <a:cubicBezTo>
                    <a:pt x="0" y="114681"/>
                    <a:pt x="114681" y="0"/>
                    <a:pt x="256032" y="0"/>
                  </a:cubicBezTo>
                  <a:close/>
                </a:path>
              </a:pathLst>
            </a:custGeom>
            <a:solidFill>
              <a:srgbClr val="C00000">
                <a:alpha val="49804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765107" cy="1583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Empirique pour l’observation et la constatation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95400" y="2178831"/>
            <a:ext cx="2313402" cy="1294320"/>
            <a:chOff x="-319429" y="-47625"/>
            <a:chExt cx="3084536" cy="1725761"/>
          </a:xfrm>
        </p:grpSpPr>
        <p:sp>
          <p:nvSpPr>
            <p:cNvPr id="13" name="Freeform 13"/>
            <p:cNvSpPr/>
            <p:nvPr/>
          </p:nvSpPr>
          <p:spPr>
            <a:xfrm>
              <a:off x="-159684" y="141944"/>
              <a:ext cx="2765044" cy="1536192"/>
            </a:xfrm>
            <a:custGeom>
              <a:avLst/>
              <a:gdLst/>
              <a:ahLst/>
              <a:cxnLst/>
              <a:rect l="l" t="t" r="r" b="b"/>
              <a:pathLst>
                <a:path w="2765044" h="1536192">
                  <a:moveTo>
                    <a:pt x="256032" y="0"/>
                  </a:moveTo>
                  <a:lnTo>
                    <a:pt x="2765044" y="0"/>
                  </a:lnTo>
                  <a:lnTo>
                    <a:pt x="2765044" y="1280160"/>
                  </a:lnTo>
                  <a:cubicBezTo>
                    <a:pt x="2765044" y="1421511"/>
                    <a:pt x="2650363" y="1536192"/>
                    <a:pt x="2509012" y="1536192"/>
                  </a:cubicBezTo>
                  <a:lnTo>
                    <a:pt x="0" y="1536192"/>
                  </a:lnTo>
                  <a:lnTo>
                    <a:pt x="0" y="256032"/>
                  </a:lnTo>
                  <a:cubicBezTo>
                    <a:pt x="0" y="114681"/>
                    <a:pt x="114681" y="0"/>
                    <a:pt x="256032" y="0"/>
                  </a:cubicBezTo>
                  <a:close/>
                </a:path>
              </a:pathLst>
            </a:custGeom>
            <a:solidFill>
              <a:srgbClr val="FFFF00">
                <a:alpha val="4980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-319429" y="-47625"/>
              <a:ext cx="3084536" cy="1583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Méthodique selon la Norme </a:t>
              </a: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(ISO 19011)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96878" y="3934730"/>
            <a:ext cx="3879924" cy="264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3871" lvl="2" indent="-285750" algn="l">
              <a:lnSpc>
                <a:spcPts val="2687"/>
              </a:lnSpc>
              <a:buFont typeface="Courier New" panose="02070309020205020404" pitchFamily="49" charset="0"/>
              <a:buChar char="o"/>
            </a:pPr>
            <a:r>
              <a:rPr lang="en-US" sz="149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Décrit toutes les étapes de l’audit de</a:t>
            </a:r>
          </a:p>
          <a:p>
            <a:pPr marL="413871" lvl="2" indent="-285750" algn="l">
              <a:lnSpc>
                <a:spcPts val="2687"/>
              </a:lnSpc>
              <a:buFont typeface="Courier New" panose="02070309020205020404" pitchFamily="49" charset="0"/>
              <a:buChar char="o"/>
            </a:pPr>
            <a:r>
              <a:rPr lang="en-US" sz="149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système de management</a:t>
            </a:r>
          </a:p>
          <a:p>
            <a:pPr marL="413871" lvl="2" indent="-285750" algn="l">
              <a:lnSpc>
                <a:spcPts val="2687"/>
              </a:lnSpc>
              <a:buFont typeface="Courier New" panose="02070309020205020404" pitchFamily="49" charset="0"/>
              <a:buChar char="o"/>
            </a:pPr>
            <a:r>
              <a:rPr lang="en-US" sz="149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la préparation jusqu’à la certification</a:t>
            </a:r>
          </a:p>
          <a:p>
            <a:pPr marL="413871" lvl="2" indent="-285750" algn="l">
              <a:lnSpc>
                <a:spcPts val="2687"/>
              </a:lnSpc>
              <a:buFont typeface="Courier New" panose="02070309020205020404" pitchFamily="49" charset="0"/>
              <a:buChar char="o"/>
            </a:pPr>
            <a:r>
              <a:rPr lang="en-US" sz="149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D’un système de management, elle n’est pas      relative à la 27001 elle est relative à n’importe quel système de management </a:t>
            </a:r>
          </a:p>
          <a:p>
            <a:pPr marL="413871" lvl="2" indent="-285750" algn="l">
              <a:lnSpc>
                <a:spcPts val="2687"/>
              </a:lnSpc>
              <a:buFont typeface="Courier New" panose="02070309020205020404" pitchFamily="49" charset="0"/>
              <a:buChar char="o"/>
            </a:pPr>
            <a:r>
              <a:rPr lang="en-US" sz="149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choix d’un auditeur revient au client.</a:t>
            </a:r>
          </a:p>
          <a:p>
            <a:pPr marL="192182" lvl="2" indent="-64061" algn="l">
              <a:lnSpc>
                <a:spcPts val="1791"/>
              </a:lnSpc>
            </a:pPr>
            <a:endParaRPr lang="en-US" sz="1493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138948" y="3918506"/>
            <a:ext cx="2872396" cy="30480"/>
          </a:xfrm>
          <a:prstGeom prst="line">
            <a:avLst/>
          </a:prstGeom>
          <a:ln w="19050" cap="rnd">
            <a:solidFill>
              <a:srgbClr val="FFFF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flipV="1">
            <a:off x="2561727" y="3458638"/>
            <a:ext cx="10160" cy="408559"/>
          </a:xfrm>
          <a:prstGeom prst="line">
            <a:avLst/>
          </a:prstGeom>
          <a:ln w="19050" cap="rnd">
            <a:solidFill>
              <a:srgbClr val="FFFF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8" name="TextBox 18"/>
          <p:cNvSpPr txBox="1"/>
          <p:nvPr/>
        </p:nvSpPr>
        <p:spPr>
          <a:xfrm>
            <a:off x="5583047" y="3934730"/>
            <a:ext cx="3657547" cy="2485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9862" lvl="2" indent="-226621" algn="l">
              <a:lnSpc>
                <a:spcPts val="2687"/>
              </a:lnSpc>
              <a:buFont typeface="Arial"/>
              <a:buChar char="⚬"/>
            </a:pPr>
            <a:r>
              <a:rPr lang="en-US" sz="149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Observation d’une situation à un instant donné</a:t>
            </a:r>
          </a:p>
          <a:p>
            <a:pPr marL="679862" lvl="2" indent="-226621" algn="l">
              <a:lnSpc>
                <a:spcPts val="2687"/>
              </a:lnSpc>
              <a:buFont typeface="Arial"/>
              <a:buChar char="⚬"/>
            </a:pPr>
            <a:r>
              <a:rPr lang="en-US" sz="149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Neutralité en émettant des observations</a:t>
            </a:r>
          </a:p>
          <a:p>
            <a:pPr marL="679862" lvl="2" indent="-226621" algn="l">
              <a:lnSpc>
                <a:spcPts val="2687"/>
              </a:lnSpc>
              <a:buFont typeface="Arial"/>
              <a:buChar char="⚬"/>
            </a:pPr>
            <a:r>
              <a:rPr lang="en-US" sz="149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Constations conduisant à des conclusions</a:t>
            </a:r>
          </a:p>
          <a:p>
            <a:pPr marL="679862" lvl="2" indent="-226621" algn="l">
              <a:lnSpc>
                <a:spcPts val="1791"/>
              </a:lnSpc>
            </a:pPr>
            <a:endParaRPr lang="en-US" sz="1493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6149583" y="3903266"/>
            <a:ext cx="2872396" cy="30480"/>
          </a:xfrm>
          <a:prstGeom prst="line">
            <a:avLst/>
          </a:prstGeom>
          <a:ln w="19050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7593865" y="3459100"/>
            <a:ext cx="20320" cy="418719"/>
          </a:xfrm>
          <a:prstGeom prst="line">
            <a:avLst/>
          </a:prstGeom>
          <a:ln w="19050" cap="rnd">
            <a:solidFill>
              <a:srgbClr val="C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1" name="Freeform 21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104EF198-FE4D-1736-955F-B0A18C1197A9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17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12397" y="96171"/>
            <a:ext cx="292881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Norme ISO 19011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85942" y="1227174"/>
            <a:ext cx="6960314" cy="448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r>
              <a:rPr lang="en-US" sz="2559" b="1" u="sng" spc="639" dirty="0" err="1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Vocabulaire</a:t>
            </a:r>
            <a:endParaRPr lang="en-US" sz="2559" b="1" u="sng" spc="639" dirty="0">
              <a:solidFill>
                <a:srgbClr val="FF404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716931" y="2239811"/>
            <a:ext cx="6319738" cy="4459042"/>
            <a:chOff x="0" y="0"/>
            <a:chExt cx="14565953" cy="1027735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566012" cy="10277348"/>
            </a:xfrm>
            <a:custGeom>
              <a:avLst/>
              <a:gdLst/>
              <a:ahLst/>
              <a:cxnLst/>
              <a:rect l="l" t="t" r="r" b="b"/>
              <a:pathLst>
                <a:path w="14566012" h="10277348">
                  <a:moveTo>
                    <a:pt x="0" y="0"/>
                  </a:moveTo>
                  <a:lnTo>
                    <a:pt x="14566012" y="0"/>
                  </a:lnTo>
                  <a:lnTo>
                    <a:pt x="14566012" y="10277348"/>
                  </a:lnTo>
                  <a:lnTo>
                    <a:pt x="0" y="10277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7" b="-7"/>
              </a:stretch>
            </a:blipFill>
          </p:spPr>
        </p:sp>
      </p:grpSp>
      <p:sp>
        <p:nvSpPr>
          <p:cNvPr id="13" name="TextBox 20">
            <a:extLst>
              <a:ext uri="{FF2B5EF4-FFF2-40B4-BE49-F238E27FC236}">
                <a16:creationId xmlns:a16="http://schemas.microsoft.com/office/drawing/2014/main" id="{94998603-32DF-47F3-7AFC-8F318342B7D4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18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58032" y="0"/>
            <a:ext cx="2495568" cy="7315200"/>
            <a:chOff x="0" y="0"/>
            <a:chExt cx="6238920" cy="18288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38875" cy="18288000"/>
            </a:xfrm>
            <a:custGeom>
              <a:avLst/>
              <a:gdLst/>
              <a:ahLst/>
              <a:cxnLst/>
              <a:rect l="l" t="t" r="r" b="b"/>
              <a:pathLst>
                <a:path w="6238875" h="18288000">
                  <a:moveTo>
                    <a:pt x="0" y="0"/>
                  </a:moveTo>
                  <a:lnTo>
                    <a:pt x="6238875" y="0"/>
                  </a:lnTo>
                  <a:lnTo>
                    <a:pt x="6238875" y="18288000"/>
                  </a:lnTo>
                  <a:lnTo>
                    <a:pt x="0" y="1828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0559" r="-210560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044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67287" y="693420"/>
            <a:ext cx="684559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2"/>
              </a:lnSpc>
            </a:pPr>
            <a:r>
              <a:rPr lang="en-US" sz="3455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3455" b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 INTERVENANTS</a:t>
            </a:r>
          </a:p>
          <a:p>
            <a:pPr algn="l">
              <a:lnSpc>
                <a:spcPts val="3732"/>
              </a:lnSpc>
            </a:pPr>
            <a:endParaRPr lang="en-US" sz="3455" u="sng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36373" y="1737387"/>
            <a:ext cx="2304256" cy="2304256"/>
          </a:xfrm>
          <a:custGeom>
            <a:avLst/>
            <a:gdLst/>
            <a:ahLst/>
            <a:cxnLst/>
            <a:rect l="l" t="t" r="r" b="b"/>
            <a:pathLst>
              <a:path w="2304256" h="2304256">
                <a:moveTo>
                  <a:pt x="0" y="0"/>
                </a:moveTo>
                <a:lnTo>
                  <a:pt x="2304256" y="0"/>
                </a:lnTo>
                <a:lnTo>
                  <a:pt x="2304256" y="2304256"/>
                </a:lnTo>
                <a:lnTo>
                  <a:pt x="0" y="23042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381537" y="1650227"/>
            <a:ext cx="2457873" cy="2391415"/>
          </a:xfrm>
          <a:custGeom>
            <a:avLst/>
            <a:gdLst/>
            <a:ahLst/>
            <a:cxnLst/>
            <a:rect l="l" t="t" r="r" b="b"/>
            <a:pathLst>
              <a:path w="2457873" h="2391415">
                <a:moveTo>
                  <a:pt x="0" y="0"/>
                </a:moveTo>
                <a:lnTo>
                  <a:pt x="2457873" y="0"/>
                </a:lnTo>
                <a:lnTo>
                  <a:pt x="2457873" y="2391416"/>
                </a:lnTo>
                <a:lnTo>
                  <a:pt x="0" y="23914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527" b="-4527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-557532" y="4001001"/>
            <a:ext cx="5364571" cy="88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1920" b="1">
                <a:solidFill>
                  <a:srgbClr val="79212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JAMAL SAAD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90086" y="4001001"/>
            <a:ext cx="5840774" cy="88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1920" b="1">
                <a:solidFill>
                  <a:srgbClr val="79212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MANAR KHOUDRI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47125" y="4984291"/>
            <a:ext cx="3453604" cy="1160663"/>
            <a:chOff x="0" y="-47626"/>
            <a:chExt cx="4604806" cy="17307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04766" cy="1439672"/>
            </a:xfrm>
            <a:custGeom>
              <a:avLst/>
              <a:gdLst/>
              <a:ahLst/>
              <a:cxnLst/>
              <a:rect l="l" t="t" r="r" b="b"/>
              <a:pathLst>
                <a:path w="4604766" h="1439672">
                  <a:moveTo>
                    <a:pt x="157607" y="0"/>
                  </a:moveTo>
                  <a:lnTo>
                    <a:pt x="4447159" y="0"/>
                  </a:lnTo>
                  <a:cubicBezTo>
                    <a:pt x="4488942" y="0"/>
                    <a:pt x="4529074" y="16637"/>
                    <a:pt x="4558665" y="46228"/>
                  </a:cubicBezTo>
                  <a:cubicBezTo>
                    <a:pt x="4588256" y="75819"/>
                    <a:pt x="4604766" y="115951"/>
                    <a:pt x="4604766" y="157734"/>
                  </a:cubicBezTo>
                  <a:lnTo>
                    <a:pt x="4604766" y="1281938"/>
                  </a:lnTo>
                  <a:cubicBezTo>
                    <a:pt x="4604766" y="1323721"/>
                    <a:pt x="4588129" y="1363853"/>
                    <a:pt x="4558665" y="1393444"/>
                  </a:cubicBezTo>
                  <a:cubicBezTo>
                    <a:pt x="4529201" y="1423035"/>
                    <a:pt x="4489069" y="1439672"/>
                    <a:pt x="4447159" y="1439672"/>
                  </a:cubicBezTo>
                  <a:lnTo>
                    <a:pt x="157607" y="1439672"/>
                  </a:lnTo>
                  <a:cubicBezTo>
                    <a:pt x="115824" y="1439672"/>
                    <a:pt x="75692" y="1423035"/>
                    <a:pt x="46101" y="1393444"/>
                  </a:cubicBezTo>
                  <a:cubicBezTo>
                    <a:pt x="16510" y="1363853"/>
                    <a:pt x="0" y="1323721"/>
                    <a:pt x="0" y="1281938"/>
                  </a:cubicBezTo>
                  <a:lnTo>
                    <a:pt x="0" y="157734"/>
                  </a:lnTo>
                  <a:cubicBezTo>
                    <a:pt x="0" y="115951"/>
                    <a:pt x="16637" y="75819"/>
                    <a:pt x="46101" y="46228"/>
                  </a:cubicBezTo>
                  <a:cubicBezTo>
                    <a:pt x="75565" y="16637"/>
                    <a:pt x="115824" y="0"/>
                    <a:pt x="157607" y="0"/>
                  </a:cubicBezTo>
                  <a:close/>
                </a:path>
              </a:pathLst>
            </a:custGeom>
            <a:solidFill>
              <a:srgbClr val="EDE2D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6"/>
              <a:ext cx="4604806" cy="173078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304"/>
                </a:lnSpc>
              </a:pPr>
              <a:r>
                <a:rPr lang="en-US" sz="1920" dirty="0">
                  <a:solidFill>
                    <a:srgbClr val="7921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Directeur des opérations Cyber sécurité et intelligence économique chez OGSBC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752871" y="4957019"/>
            <a:ext cx="3715226" cy="884003"/>
            <a:chOff x="0" y="-47625"/>
            <a:chExt cx="4953635" cy="15474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53635" cy="1499870"/>
            </a:xfrm>
            <a:custGeom>
              <a:avLst/>
              <a:gdLst/>
              <a:ahLst/>
              <a:cxnLst/>
              <a:rect l="l" t="t" r="r" b="b"/>
              <a:pathLst>
                <a:path w="4953635" h="1499870">
                  <a:moveTo>
                    <a:pt x="169545" y="0"/>
                  </a:moveTo>
                  <a:lnTo>
                    <a:pt x="4784090" y="0"/>
                  </a:lnTo>
                  <a:cubicBezTo>
                    <a:pt x="4829048" y="0"/>
                    <a:pt x="4872228" y="17272"/>
                    <a:pt x="4903978" y="48133"/>
                  </a:cubicBezTo>
                  <a:cubicBezTo>
                    <a:pt x="4935728" y="78994"/>
                    <a:pt x="4953635" y="120777"/>
                    <a:pt x="4953635" y="164338"/>
                  </a:cubicBezTo>
                  <a:lnTo>
                    <a:pt x="4953635" y="1335532"/>
                  </a:lnTo>
                  <a:cubicBezTo>
                    <a:pt x="4953635" y="1379093"/>
                    <a:pt x="4935728" y="1420876"/>
                    <a:pt x="4903978" y="1451737"/>
                  </a:cubicBezTo>
                  <a:cubicBezTo>
                    <a:pt x="4872228" y="1482598"/>
                    <a:pt x="4829048" y="1499870"/>
                    <a:pt x="4784090" y="1499870"/>
                  </a:cubicBezTo>
                  <a:lnTo>
                    <a:pt x="169545" y="1499870"/>
                  </a:lnTo>
                  <a:cubicBezTo>
                    <a:pt x="124587" y="1499870"/>
                    <a:pt x="81407" y="1482598"/>
                    <a:pt x="49657" y="1451737"/>
                  </a:cubicBezTo>
                  <a:cubicBezTo>
                    <a:pt x="17907" y="1420876"/>
                    <a:pt x="0" y="1379220"/>
                    <a:pt x="0" y="1335532"/>
                  </a:cubicBezTo>
                  <a:lnTo>
                    <a:pt x="0" y="164338"/>
                  </a:lnTo>
                  <a:cubicBezTo>
                    <a:pt x="0" y="120777"/>
                    <a:pt x="17907" y="78994"/>
                    <a:pt x="49657" y="48133"/>
                  </a:cubicBezTo>
                  <a:cubicBezTo>
                    <a:pt x="81407" y="17272"/>
                    <a:pt x="124587" y="0"/>
                    <a:pt x="169545" y="0"/>
                  </a:cubicBezTo>
                  <a:close/>
                </a:path>
              </a:pathLst>
            </a:custGeom>
            <a:solidFill>
              <a:srgbClr val="EDE2D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4953608" cy="117867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304"/>
                </a:lnSpc>
              </a:pPr>
              <a:endParaRPr dirty="0"/>
            </a:p>
            <a:p>
              <a:pPr algn="ctr">
                <a:lnSpc>
                  <a:spcPts val="2304"/>
                </a:lnSpc>
              </a:pPr>
              <a:r>
                <a:rPr lang="en-US" sz="1920" dirty="0">
                  <a:solidFill>
                    <a:srgbClr val="7921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Conseillère en Formation OGSBC</a:t>
              </a:r>
            </a:p>
            <a:p>
              <a:pPr algn="ctr">
                <a:lnSpc>
                  <a:spcPts val="2304"/>
                </a:lnSpc>
              </a:pPr>
              <a:endParaRPr lang="en-US" sz="1920" dirty="0">
                <a:solidFill>
                  <a:srgbClr val="7921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8011318" y="231643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7"/>
                </a:lnTo>
                <a:lnTo>
                  <a:pt x="0" y="4046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4ED86A-03EF-8DCA-2FC4-74148772F04E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406197" y="3343593"/>
            <a:ext cx="1549717" cy="781632"/>
            <a:chOff x="0" y="0"/>
            <a:chExt cx="2066290" cy="1042176"/>
          </a:xfrm>
        </p:grpSpPr>
        <p:sp>
          <p:nvSpPr>
            <p:cNvPr id="8" name="Freeform 8"/>
            <p:cNvSpPr/>
            <p:nvPr/>
          </p:nvSpPr>
          <p:spPr>
            <a:xfrm>
              <a:off x="9017" y="9017"/>
              <a:ext cx="2048256" cy="1024128"/>
            </a:xfrm>
            <a:custGeom>
              <a:avLst/>
              <a:gdLst/>
              <a:ahLst/>
              <a:cxnLst/>
              <a:rect l="l" t="t" r="r" b="b"/>
              <a:pathLst>
                <a:path w="2048256" h="1024128">
                  <a:moveTo>
                    <a:pt x="0" y="0"/>
                  </a:moveTo>
                  <a:lnTo>
                    <a:pt x="2048256" y="0"/>
                  </a:lnTo>
                  <a:lnTo>
                    <a:pt x="2048256" y="1024128"/>
                  </a:lnTo>
                  <a:lnTo>
                    <a:pt x="0" y="1024128"/>
                  </a:lnTo>
                  <a:close/>
                </a:path>
              </a:pathLst>
            </a:custGeom>
            <a:solidFill>
              <a:srgbClr val="FFC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066290" cy="1042162"/>
            </a:xfrm>
            <a:custGeom>
              <a:avLst/>
              <a:gdLst/>
              <a:ahLst/>
              <a:cxnLst/>
              <a:rect l="l" t="t" r="r" b="b"/>
              <a:pathLst>
                <a:path w="2066290" h="1042162">
                  <a:moveTo>
                    <a:pt x="9017" y="0"/>
                  </a:moveTo>
                  <a:lnTo>
                    <a:pt x="2057273" y="0"/>
                  </a:lnTo>
                  <a:cubicBezTo>
                    <a:pt x="2062226" y="0"/>
                    <a:pt x="2066290" y="4064"/>
                    <a:pt x="2066290" y="9017"/>
                  </a:cubicBezTo>
                  <a:lnTo>
                    <a:pt x="2066290" y="1033145"/>
                  </a:lnTo>
                  <a:cubicBezTo>
                    <a:pt x="2066290" y="1038098"/>
                    <a:pt x="2062226" y="1042162"/>
                    <a:pt x="2057273" y="1042162"/>
                  </a:cubicBezTo>
                  <a:lnTo>
                    <a:pt x="9017" y="1042162"/>
                  </a:lnTo>
                  <a:cubicBezTo>
                    <a:pt x="4064" y="1042162"/>
                    <a:pt x="0" y="1038098"/>
                    <a:pt x="0" y="1033145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033145"/>
                  </a:lnTo>
                  <a:lnTo>
                    <a:pt x="9017" y="1033145"/>
                  </a:lnTo>
                  <a:lnTo>
                    <a:pt x="9017" y="1024128"/>
                  </a:lnTo>
                  <a:lnTo>
                    <a:pt x="2057273" y="1024128"/>
                  </a:lnTo>
                  <a:lnTo>
                    <a:pt x="2057273" y="1033145"/>
                  </a:lnTo>
                  <a:lnTo>
                    <a:pt x="2048256" y="1033145"/>
                  </a:lnTo>
                  <a:lnTo>
                    <a:pt x="2048256" y="9017"/>
                  </a:lnTo>
                  <a:lnTo>
                    <a:pt x="2057273" y="9017"/>
                  </a:lnTo>
                  <a:lnTo>
                    <a:pt x="2057273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066290" cy="1089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Conclusions d’audit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33181" y="3343593"/>
            <a:ext cx="1618478" cy="781632"/>
            <a:chOff x="0" y="0"/>
            <a:chExt cx="2157970" cy="1042176"/>
          </a:xfrm>
        </p:grpSpPr>
        <p:sp>
          <p:nvSpPr>
            <p:cNvPr id="12" name="Freeform 12"/>
            <p:cNvSpPr/>
            <p:nvPr/>
          </p:nvSpPr>
          <p:spPr>
            <a:xfrm>
              <a:off x="9017" y="9017"/>
              <a:ext cx="2139950" cy="1024128"/>
            </a:xfrm>
            <a:custGeom>
              <a:avLst/>
              <a:gdLst/>
              <a:ahLst/>
              <a:cxnLst/>
              <a:rect l="l" t="t" r="r" b="b"/>
              <a:pathLst>
                <a:path w="2139950" h="1024128">
                  <a:moveTo>
                    <a:pt x="0" y="0"/>
                  </a:moveTo>
                  <a:lnTo>
                    <a:pt x="2139950" y="0"/>
                  </a:lnTo>
                  <a:lnTo>
                    <a:pt x="2139950" y="1024128"/>
                  </a:lnTo>
                  <a:lnTo>
                    <a:pt x="0" y="1024128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2157984" cy="1042162"/>
            </a:xfrm>
            <a:custGeom>
              <a:avLst/>
              <a:gdLst/>
              <a:ahLst/>
              <a:cxnLst/>
              <a:rect l="l" t="t" r="r" b="b"/>
              <a:pathLst>
                <a:path w="2157984" h="1042162">
                  <a:moveTo>
                    <a:pt x="9017" y="0"/>
                  </a:moveTo>
                  <a:lnTo>
                    <a:pt x="2148967" y="0"/>
                  </a:lnTo>
                  <a:cubicBezTo>
                    <a:pt x="2153920" y="0"/>
                    <a:pt x="2157984" y="4064"/>
                    <a:pt x="2157984" y="9017"/>
                  </a:cubicBezTo>
                  <a:lnTo>
                    <a:pt x="2157984" y="1033145"/>
                  </a:lnTo>
                  <a:cubicBezTo>
                    <a:pt x="2157984" y="1038098"/>
                    <a:pt x="2153920" y="1042162"/>
                    <a:pt x="2148967" y="1042162"/>
                  </a:cubicBezTo>
                  <a:lnTo>
                    <a:pt x="9017" y="1042162"/>
                  </a:lnTo>
                  <a:cubicBezTo>
                    <a:pt x="4064" y="1042162"/>
                    <a:pt x="0" y="1038098"/>
                    <a:pt x="0" y="1033145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033145"/>
                  </a:lnTo>
                  <a:lnTo>
                    <a:pt x="9017" y="1033145"/>
                  </a:lnTo>
                  <a:lnTo>
                    <a:pt x="9017" y="1024128"/>
                  </a:lnTo>
                  <a:lnTo>
                    <a:pt x="2148967" y="1024128"/>
                  </a:lnTo>
                  <a:lnTo>
                    <a:pt x="2148967" y="1033145"/>
                  </a:lnTo>
                  <a:lnTo>
                    <a:pt x="2139950" y="1033145"/>
                  </a:lnTo>
                  <a:lnTo>
                    <a:pt x="2139950" y="9017"/>
                  </a:lnTo>
                  <a:lnTo>
                    <a:pt x="2148967" y="9017"/>
                  </a:lnTo>
                  <a:lnTo>
                    <a:pt x="2148967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157970" cy="1089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Constatations d audit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90451" y="4188486"/>
            <a:ext cx="1549717" cy="781632"/>
            <a:chOff x="0" y="0"/>
            <a:chExt cx="2066290" cy="1042176"/>
          </a:xfrm>
        </p:grpSpPr>
        <p:sp>
          <p:nvSpPr>
            <p:cNvPr id="16" name="Freeform 16"/>
            <p:cNvSpPr/>
            <p:nvPr/>
          </p:nvSpPr>
          <p:spPr>
            <a:xfrm>
              <a:off x="9017" y="9017"/>
              <a:ext cx="2048256" cy="1024128"/>
            </a:xfrm>
            <a:custGeom>
              <a:avLst/>
              <a:gdLst/>
              <a:ahLst/>
              <a:cxnLst/>
              <a:rect l="l" t="t" r="r" b="b"/>
              <a:pathLst>
                <a:path w="2048256" h="1024128">
                  <a:moveTo>
                    <a:pt x="0" y="0"/>
                  </a:moveTo>
                  <a:lnTo>
                    <a:pt x="2048256" y="0"/>
                  </a:lnTo>
                  <a:lnTo>
                    <a:pt x="2048256" y="1024128"/>
                  </a:lnTo>
                  <a:lnTo>
                    <a:pt x="0" y="1024128"/>
                  </a:lnTo>
                  <a:close/>
                </a:path>
              </a:pathLst>
            </a:custGeom>
            <a:solidFill>
              <a:srgbClr val="FFFF66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2066290" cy="1042162"/>
            </a:xfrm>
            <a:custGeom>
              <a:avLst/>
              <a:gdLst/>
              <a:ahLst/>
              <a:cxnLst/>
              <a:rect l="l" t="t" r="r" b="b"/>
              <a:pathLst>
                <a:path w="2066290" h="1042162">
                  <a:moveTo>
                    <a:pt x="9017" y="0"/>
                  </a:moveTo>
                  <a:lnTo>
                    <a:pt x="2057273" y="0"/>
                  </a:lnTo>
                  <a:cubicBezTo>
                    <a:pt x="2062226" y="0"/>
                    <a:pt x="2066290" y="4064"/>
                    <a:pt x="2066290" y="9017"/>
                  </a:cubicBezTo>
                  <a:lnTo>
                    <a:pt x="2066290" y="1033145"/>
                  </a:lnTo>
                  <a:cubicBezTo>
                    <a:pt x="2066290" y="1038098"/>
                    <a:pt x="2062226" y="1042162"/>
                    <a:pt x="2057273" y="1042162"/>
                  </a:cubicBezTo>
                  <a:lnTo>
                    <a:pt x="9017" y="1042162"/>
                  </a:lnTo>
                  <a:cubicBezTo>
                    <a:pt x="4064" y="1042162"/>
                    <a:pt x="0" y="1038098"/>
                    <a:pt x="0" y="1033145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033145"/>
                  </a:lnTo>
                  <a:lnTo>
                    <a:pt x="9017" y="1033145"/>
                  </a:lnTo>
                  <a:lnTo>
                    <a:pt x="9017" y="1024128"/>
                  </a:lnTo>
                  <a:lnTo>
                    <a:pt x="2057273" y="1024128"/>
                  </a:lnTo>
                  <a:lnTo>
                    <a:pt x="2057273" y="1033145"/>
                  </a:lnTo>
                  <a:lnTo>
                    <a:pt x="2048256" y="1033145"/>
                  </a:lnTo>
                  <a:lnTo>
                    <a:pt x="2048256" y="9017"/>
                  </a:lnTo>
                  <a:lnTo>
                    <a:pt x="2057273" y="9017"/>
                  </a:lnTo>
                  <a:lnTo>
                    <a:pt x="2057273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66290" cy="1089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Preuves d’audit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90451" y="2575507"/>
            <a:ext cx="1549717" cy="781632"/>
            <a:chOff x="0" y="0"/>
            <a:chExt cx="2066290" cy="1042176"/>
          </a:xfrm>
        </p:grpSpPr>
        <p:sp>
          <p:nvSpPr>
            <p:cNvPr id="20" name="Freeform 20"/>
            <p:cNvSpPr/>
            <p:nvPr/>
          </p:nvSpPr>
          <p:spPr>
            <a:xfrm>
              <a:off x="9017" y="9017"/>
              <a:ext cx="2048256" cy="1024128"/>
            </a:xfrm>
            <a:custGeom>
              <a:avLst/>
              <a:gdLst/>
              <a:ahLst/>
              <a:cxnLst/>
              <a:rect l="l" t="t" r="r" b="b"/>
              <a:pathLst>
                <a:path w="2048256" h="1024128">
                  <a:moveTo>
                    <a:pt x="0" y="0"/>
                  </a:moveTo>
                  <a:lnTo>
                    <a:pt x="2048256" y="0"/>
                  </a:lnTo>
                  <a:lnTo>
                    <a:pt x="2048256" y="1024128"/>
                  </a:lnTo>
                  <a:lnTo>
                    <a:pt x="0" y="1024128"/>
                  </a:lnTo>
                  <a:close/>
                </a:path>
              </a:pathLst>
            </a:custGeom>
            <a:solidFill>
              <a:srgbClr val="AB3C19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2066290" cy="1042162"/>
            </a:xfrm>
            <a:custGeom>
              <a:avLst/>
              <a:gdLst/>
              <a:ahLst/>
              <a:cxnLst/>
              <a:rect l="l" t="t" r="r" b="b"/>
              <a:pathLst>
                <a:path w="2066290" h="1042162">
                  <a:moveTo>
                    <a:pt x="9017" y="0"/>
                  </a:moveTo>
                  <a:lnTo>
                    <a:pt x="2057273" y="0"/>
                  </a:lnTo>
                  <a:cubicBezTo>
                    <a:pt x="2062226" y="0"/>
                    <a:pt x="2066290" y="4064"/>
                    <a:pt x="2066290" y="9017"/>
                  </a:cubicBezTo>
                  <a:lnTo>
                    <a:pt x="2066290" y="1033145"/>
                  </a:lnTo>
                  <a:cubicBezTo>
                    <a:pt x="2066290" y="1038098"/>
                    <a:pt x="2062226" y="1042162"/>
                    <a:pt x="2057273" y="1042162"/>
                  </a:cubicBezTo>
                  <a:lnTo>
                    <a:pt x="9017" y="1042162"/>
                  </a:lnTo>
                  <a:cubicBezTo>
                    <a:pt x="4064" y="1042162"/>
                    <a:pt x="0" y="1038098"/>
                    <a:pt x="0" y="1033145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033145"/>
                  </a:lnTo>
                  <a:lnTo>
                    <a:pt x="9017" y="1033145"/>
                  </a:lnTo>
                  <a:lnTo>
                    <a:pt x="9017" y="1024128"/>
                  </a:lnTo>
                  <a:lnTo>
                    <a:pt x="2057273" y="1024128"/>
                  </a:lnTo>
                  <a:lnTo>
                    <a:pt x="2057273" y="1033145"/>
                  </a:lnTo>
                  <a:lnTo>
                    <a:pt x="2048256" y="1033145"/>
                  </a:lnTo>
                  <a:lnTo>
                    <a:pt x="2048256" y="9017"/>
                  </a:lnTo>
                  <a:lnTo>
                    <a:pt x="2057273" y="9017"/>
                  </a:lnTo>
                  <a:lnTo>
                    <a:pt x="2057273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066290" cy="1089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Critères d’audit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755511" y="96171"/>
            <a:ext cx="331182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 </a:t>
            </a: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Norme ISO 19011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360702" y="4263223"/>
            <a:ext cx="804748" cy="555350"/>
            <a:chOff x="0" y="0"/>
            <a:chExt cx="1072997" cy="740467"/>
          </a:xfrm>
        </p:grpSpPr>
        <p:sp>
          <p:nvSpPr>
            <p:cNvPr id="25" name="Freeform 25"/>
            <p:cNvSpPr/>
            <p:nvPr/>
          </p:nvSpPr>
          <p:spPr>
            <a:xfrm>
              <a:off x="483997" y="-762"/>
              <a:ext cx="576961" cy="766191"/>
            </a:xfrm>
            <a:custGeom>
              <a:avLst/>
              <a:gdLst/>
              <a:ahLst/>
              <a:cxnLst/>
              <a:rect l="l" t="t" r="r" b="b"/>
              <a:pathLst>
                <a:path w="576961" h="766191">
                  <a:moveTo>
                    <a:pt x="404368" y="2921"/>
                  </a:moveTo>
                  <a:lnTo>
                    <a:pt x="574675" y="184658"/>
                  </a:lnTo>
                  <a:cubicBezTo>
                    <a:pt x="576580" y="186690"/>
                    <a:pt x="576961" y="189484"/>
                    <a:pt x="575945" y="192024"/>
                  </a:cubicBezTo>
                  <a:cubicBezTo>
                    <a:pt x="574929" y="194564"/>
                    <a:pt x="572389" y="196088"/>
                    <a:pt x="569722" y="196088"/>
                  </a:cubicBezTo>
                  <a:lnTo>
                    <a:pt x="478282" y="196088"/>
                  </a:lnTo>
                  <a:lnTo>
                    <a:pt x="478282" y="189357"/>
                  </a:lnTo>
                  <a:lnTo>
                    <a:pt x="485013" y="189357"/>
                  </a:lnTo>
                  <a:lnTo>
                    <a:pt x="484886" y="190246"/>
                  </a:lnTo>
                  <a:cubicBezTo>
                    <a:pt x="436880" y="535432"/>
                    <a:pt x="261112" y="766191"/>
                    <a:pt x="68199" y="739267"/>
                  </a:cubicBezTo>
                  <a:cubicBezTo>
                    <a:pt x="46863" y="736346"/>
                    <a:pt x="25400" y="730123"/>
                    <a:pt x="4064" y="720725"/>
                  </a:cubicBezTo>
                  <a:cubicBezTo>
                    <a:pt x="1651" y="719582"/>
                    <a:pt x="0" y="717169"/>
                    <a:pt x="0" y="714502"/>
                  </a:cubicBezTo>
                  <a:cubicBezTo>
                    <a:pt x="0" y="711835"/>
                    <a:pt x="1524" y="709422"/>
                    <a:pt x="4064" y="708279"/>
                  </a:cubicBezTo>
                  <a:cubicBezTo>
                    <a:pt x="142113" y="647192"/>
                    <a:pt x="252603" y="448183"/>
                    <a:pt x="288925" y="188341"/>
                  </a:cubicBezTo>
                  <a:lnTo>
                    <a:pt x="295656" y="189230"/>
                  </a:lnTo>
                  <a:lnTo>
                    <a:pt x="295656" y="195961"/>
                  </a:lnTo>
                  <a:lnTo>
                    <a:pt x="204216" y="195961"/>
                  </a:lnTo>
                  <a:cubicBezTo>
                    <a:pt x="201422" y="195961"/>
                    <a:pt x="198882" y="194310"/>
                    <a:pt x="197866" y="191643"/>
                  </a:cubicBezTo>
                  <a:cubicBezTo>
                    <a:pt x="196850" y="188976"/>
                    <a:pt x="197485" y="186055"/>
                    <a:pt x="199517" y="184150"/>
                  </a:cubicBezTo>
                  <a:lnTo>
                    <a:pt x="394843" y="2540"/>
                  </a:lnTo>
                  <a:cubicBezTo>
                    <a:pt x="397637" y="0"/>
                    <a:pt x="401828" y="127"/>
                    <a:pt x="404368" y="2921"/>
                  </a:cubicBezTo>
                  <a:moveTo>
                    <a:pt x="394462" y="12192"/>
                  </a:moveTo>
                  <a:lnTo>
                    <a:pt x="399415" y="7620"/>
                  </a:lnTo>
                  <a:lnTo>
                    <a:pt x="403987" y="12573"/>
                  </a:lnTo>
                  <a:lnTo>
                    <a:pt x="208788" y="194183"/>
                  </a:lnTo>
                  <a:lnTo>
                    <a:pt x="204216" y="189230"/>
                  </a:lnTo>
                  <a:lnTo>
                    <a:pt x="204216" y="182499"/>
                  </a:lnTo>
                  <a:lnTo>
                    <a:pt x="295656" y="182499"/>
                  </a:lnTo>
                  <a:cubicBezTo>
                    <a:pt x="297561" y="182499"/>
                    <a:pt x="299466" y="183388"/>
                    <a:pt x="300736" y="184785"/>
                  </a:cubicBezTo>
                  <a:cubicBezTo>
                    <a:pt x="302006" y="186182"/>
                    <a:pt x="302641" y="188214"/>
                    <a:pt x="302387" y="190119"/>
                  </a:cubicBezTo>
                  <a:cubicBezTo>
                    <a:pt x="265811" y="451358"/>
                    <a:pt x="154178" y="656590"/>
                    <a:pt x="9525" y="720725"/>
                  </a:cubicBezTo>
                  <a:lnTo>
                    <a:pt x="6731" y="714502"/>
                  </a:lnTo>
                  <a:lnTo>
                    <a:pt x="9525" y="708279"/>
                  </a:lnTo>
                  <a:cubicBezTo>
                    <a:pt x="29845" y="717296"/>
                    <a:pt x="50038" y="723011"/>
                    <a:pt x="70104" y="725805"/>
                  </a:cubicBezTo>
                  <a:cubicBezTo>
                    <a:pt x="249682" y="750824"/>
                    <a:pt x="423418" y="533908"/>
                    <a:pt x="471678" y="188214"/>
                  </a:cubicBezTo>
                  <a:lnTo>
                    <a:pt x="478409" y="189103"/>
                  </a:lnTo>
                  <a:lnTo>
                    <a:pt x="471678" y="189103"/>
                  </a:lnTo>
                  <a:cubicBezTo>
                    <a:pt x="471678" y="185420"/>
                    <a:pt x="474726" y="182372"/>
                    <a:pt x="478409" y="182372"/>
                  </a:cubicBezTo>
                  <a:lnTo>
                    <a:pt x="569849" y="182372"/>
                  </a:lnTo>
                  <a:lnTo>
                    <a:pt x="569849" y="189103"/>
                  </a:lnTo>
                  <a:lnTo>
                    <a:pt x="564896" y="193675"/>
                  </a:lnTo>
                  <a:lnTo>
                    <a:pt x="394462" y="12192"/>
                  </a:lnTo>
                  <a:close/>
                </a:path>
              </a:pathLst>
            </a:custGeom>
            <a:solidFill>
              <a:srgbClr val="C00000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588899" cy="740410"/>
            </a:xfrm>
            <a:custGeom>
              <a:avLst/>
              <a:gdLst/>
              <a:ahLst/>
              <a:cxnLst/>
              <a:rect l="l" t="t" r="r" b="b"/>
              <a:pathLst>
                <a:path w="588899" h="740410">
                  <a:moveTo>
                    <a:pt x="399415" y="740410"/>
                  </a:moveTo>
                  <a:cubicBezTo>
                    <a:pt x="175641" y="740410"/>
                    <a:pt x="0" y="407797"/>
                    <a:pt x="0" y="6731"/>
                  </a:cubicBezTo>
                  <a:cubicBezTo>
                    <a:pt x="0" y="3048"/>
                    <a:pt x="3048" y="0"/>
                    <a:pt x="6731" y="0"/>
                  </a:cubicBezTo>
                  <a:lnTo>
                    <a:pt x="189611" y="0"/>
                  </a:lnTo>
                  <a:lnTo>
                    <a:pt x="189611" y="6731"/>
                  </a:lnTo>
                  <a:lnTo>
                    <a:pt x="182880" y="6731"/>
                  </a:lnTo>
                  <a:cubicBezTo>
                    <a:pt x="182880" y="3048"/>
                    <a:pt x="185928" y="0"/>
                    <a:pt x="189611" y="0"/>
                  </a:cubicBezTo>
                  <a:cubicBezTo>
                    <a:pt x="193294" y="0"/>
                    <a:pt x="196342" y="3048"/>
                    <a:pt x="196342" y="6731"/>
                  </a:cubicBezTo>
                  <a:cubicBezTo>
                    <a:pt x="196342" y="408686"/>
                    <a:pt x="372237" y="726821"/>
                    <a:pt x="582168" y="726821"/>
                  </a:cubicBezTo>
                  <a:cubicBezTo>
                    <a:pt x="585851" y="726821"/>
                    <a:pt x="588899" y="729869"/>
                    <a:pt x="588899" y="733552"/>
                  </a:cubicBezTo>
                  <a:cubicBezTo>
                    <a:pt x="588899" y="737235"/>
                    <a:pt x="585851" y="740283"/>
                    <a:pt x="582168" y="740283"/>
                  </a:cubicBezTo>
                  <a:lnTo>
                    <a:pt x="399415" y="740283"/>
                  </a:lnTo>
                  <a:moveTo>
                    <a:pt x="399415" y="726694"/>
                  </a:moveTo>
                  <a:lnTo>
                    <a:pt x="399415" y="733425"/>
                  </a:lnTo>
                  <a:lnTo>
                    <a:pt x="399415" y="726694"/>
                  </a:lnTo>
                  <a:lnTo>
                    <a:pt x="582168" y="726694"/>
                  </a:lnTo>
                  <a:lnTo>
                    <a:pt x="582168" y="733425"/>
                  </a:lnTo>
                  <a:lnTo>
                    <a:pt x="582168" y="740156"/>
                  </a:lnTo>
                  <a:cubicBezTo>
                    <a:pt x="358521" y="740410"/>
                    <a:pt x="182753" y="407797"/>
                    <a:pt x="182753" y="6731"/>
                  </a:cubicBezTo>
                  <a:lnTo>
                    <a:pt x="189484" y="6731"/>
                  </a:lnTo>
                  <a:lnTo>
                    <a:pt x="196215" y="6731"/>
                  </a:lnTo>
                  <a:cubicBezTo>
                    <a:pt x="196215" y="10414"/>
                    <a:pt x="193167" y="13462"/>
                    <a:pt x="189484" y="13462"/>
                  </a:cubicBezTo>
                  <a:lnTo>
                    <a:pt x="6731" y="13462"/>
                  </a:lnTo>
                  <a:lnTo>
                    <a:pt x="6731" y="6731"/>
                  </a:lnTo>
                  <a:lnTo>
                    <a:pt x="13462" y="6731"/>
                  </a:lnTo>
                  <a:cubicBezTo>
                    <a:pt x="13462" y="408686"/>
                    <a:pt x="189357" y="726821"/>
                    <a:pt x="399288" y="726821"/>
                  </a:cubicBezTo>
                  <a:close/>
                </a:path>
              </a:pathLst>
            </a:custGeom>
            <a:solidFill>
              <a:srgbClr val="C0000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-762"/>
              <a:ext cx="1060958" cy="741172"/>
            </a:xfrm>
            <a:custGeom>
              <a:avLst/>
              <a:gdLst/>
              <a:ahLst/>
              <a:cxnLst/>
              <a:rect l="l" t="t" r="r" b="b"/>
              <a:pathLst>
                <a:path w="1060958" h="741172">
                  <a:moveTo>
                    <a:pt x="488061" y="708279"/>
                  </a:moveTo>
                  <a:cubicBezTo>
                    <a:pt x="626110" y="647192"/>
                    <a:pt x="736600" y="448183"/>
                    <a:pt x="772922" y="188341"/>
                  </a:cubicBezTo>
                  <a:lnTo>
                    <a:pt x="779653" y="189230"/>
                  </a:lnTo>
                  <a:lnTo>
                    <a:pt x="779653" y="195961"/>
                  </a:lnTo>
                  <a:lnTo>
                    <a:pt x="688213" y="195961"/>
                  </a:lnTo>
                  <a:cubicBezTo>
                    <a:pt x="685419" y="195961"/>
                    <a:pt x="682879" y="194310"/>
                    <a:pt x="681863" y="191643"/>
                  </a:cubicBezTo>
                  <a:cubicBezTo>
                    <a:pt x="680847" y="188976"/>
                    <a:pt x="681482" y="186055"/>
                    <a:pt x="683514" y="184150"/>
                  </a:cubicBezTo>
                  <a:lnTo>
                    <a:pt x="878840" y="2540"/>
                  </a:lnTo>
                  <a:cubicBezTo>
                    <a:pt x="881634" y="0"/>
                    <a:pt x="885825" y="127"/>
                    <a:pt x="888365" y="2921"/>
                  </a:cubicBezTo>
                  <a:lnTo>
                    <a:pt x="1058672" y="184658"/>
                  </a:lnTo>
                  <a:cubicBezTo>
                    <a:pt x="1060577" y="186690"/>
                    <a:pt x="1060958" y="189484"/>
                    <a:pt x="1059942" y="192024"/>
                  </a:cubicBezTo>
                  <a:cubicBezTo>
                    <a:pt x="1058926" y="194564"/>
                    <a:pt x="1056386" y="196088"/>
                    <a:pt x="1053719" y="196088"/>
                  </a:cubicBezTo>
                  <a:lnTo>
                    <a:pt x="962279" y="196088"/>
                  </a:lnTo>
                  <a:lnTo>
                    <a:pt x="962279" y="189357"/>
                  </a:lnTo>
                  <a:lnTo>
                    <a:pt x="969010" y="189357"/>
                  </a:lnTo>
                  <a:lnTo>
                    <a:pt x="968883" y="190246"/>
                  </a:lnTo>
                  <a:cubicBezTo>
                    <a:pt x="924306" y="511175"/>
                    <a:pt x="767080" y="741172"/>
                    <a:pt x="582168" y="741172"/>
                  </a:cubicBezTo>
                  <a:lnTo>
                    <a:pt x="582168" y="734441"/>
                  </a:lnTo>
                  <a:lnTo>
                    <a:pt x="582168" y="741172"/>
                  </a:lnTo>
                  <a:lnTo>
                    <a:pt x="399415" y="741172"/>
                  </a:lnTo>
                  <a:lnTo>
                    <a:pt x="399415" y="734441"/>
                  </a:lnTo>
                  <a:lnTo>
                    <a:pt x="399415" y="741172"/>
                  </a:lnTo>
                  <a:cubicBezTo>
                    <a:pt x="175641" y="741172"/>
                    <a:pt x="0" y="408559"/>
                    <a:pt x="0" y="7493"/>
                  </a:cubicBezTo>
                  <a:cubicBezTo>
                    <a:pt x="0" y="3810"/>
                    <a:pt x="3048" y="762"/>
                    <a:pt x="6731" y="762"/>
                  </a:cubicBezTo>
                  <a:lnTo>
                    <a:pt x="189611" y="762"/>
                  </a:lnTo>
                  <a:lnTo>
                    <a:pt x="189611" y="7493"/>
                  </a:lnTo>
                  <a:lnTo>
                    <a:pt x="182880" y="7493"/>
                  </a:lnTo>
                  <a:cubicBezTo>
                    <a:pt x="182880" y="3810"/>
                    <a:pt x="185928" y="762"/>
                    <a:pt x="189611" y="762"/>
                  </a:cubicBezTo>
                  <a:cubicBezTo>
                    <a:pt x="193294" y="762"/>
                    <a:pt x="196342" y="3810"/>
                    <a:pt x="196342" y="7493"/>
                  </a:cubicBezTo>
                  <a:cubicBezTo>
                    <a:pt x="196342" y="409448"/>
                    <a:pt x="372237" y="727583"/>
                    <a:pt x="582168" y="727583"/>
                  </a:cubicBezTo>
                  <a:lnTo>
                    <a:pt x="582168" y="741172"/>
                  </a:lnTo>
                  <a:cubicBezTo>
                    <a:pt x="358521" y="741172"/>
                    <a:pt x="182753" y="408559"/>
                    <a:pt x="182753" y="7493"/>
                  </a:cubicBezTo>
                  <a:lnTo>
                    <a:pt x="189484" y="7493"/>
                  </a:lnTo>
                  <a:lnTo>
                    <a:pt x="196215" y="7493"/>
                  </a:lnTo>
                  <a:cubicBezTo>
                    <a:pt x="196215" y="11176"/>
                    <a:pt x="193167" y="14224"/>
                    <a:pt x="189484" y="14224"/>
                  </a:cubicBezTo>
                  <a:lnTo>
                    <a:pt x="6731" y="14224"/>
                  </a:lnTo>
                  <a:lnTo>
                    <a:pt x="6731" y="7493"/>
                  </a:lnTo>
                  <a:lnTo>
                    <a:pt x="13462" y="7493"/>
                  </a:lnTo>
                  <a:cubicBezTo>
                    <a:pt x="13462" y="409448"/>
                    <a:pt x="189357" y="727583"/>
                    <a:pt x="399288" y="727583"/>
                  </a:cubicBezTo>
                  <a:lnTo>
                    <a:pt x="582168" y="727583"/>
                  </a:lnTo>
                  <a:cubicBezTo>
                    <a:pt x="755396" y="727583"/>
                    <a:pt x="910844" y="509143"/>
                    <a:pt x="955675" y="188214"/>
                  </a:cubicBezTo>
                  <a:lnTo>
                    <a:pt x="962406" y="189103"/>
                  </a:lnTo>
                  <a:lnTo>
                    <a:pt x="955675" y="189103"/>
                  </a:lnTo>
                  <a:cubicBezTo>
                    <a:pt x="955675" y="185420"/>
                    <a:pt x="958723" y="182372"/>
                    <a:pt x="962406" y="182372"/>
                  </a:cubicBezTo>
                  <a:lnTo>
                    <a:pt x="1053846" y="182372"/>
                  </a:lnTo>
                  <a:lnTo>
                    <a:pt x="1053846" y="189103"/>
                  </a:lnTo>
                  <a:lnTo>
                    <a:pt x="1048893" y="193675"/>
                  </a:lnTo>
                  <a:lnTo>
                    <a:pt x="878459" y="12192"/>
                  </a:lnTo>
                  <a:lnTo>
                    <a:pt x="883412" y="7620"/>
                  </a:lnTo>
                  <a:lnTo>
                    <a:pt x="887984" y="12573"/>
                  </a:lnTo>
                  <a:lnTo>
                    <a:pt x="692785" y="194183"/>
                  </a:lnTo>
                  <a:lnTo>
                    <a:pt x="688213" y="189230"/>
                  </a:lnTo>
                  <a:lnTo>
                    <a:pt x="688213" y="182499"/>
                  </a:lnTo>
                  <a:lnTo>
                    <a:pt x="779653" y="182499"/>
                  </a:lnTo>
                  <a:cubicBezTo>
                    <a:pt x="781558" y="182499"/>
                    <a:pt x="783463" y="183388"/>
                    <a:pt x="784733" y="184785"/>
                  </a:cubicBezTo>
                  <a:cubicBezTo>
                    <a:pt x="786003" y="186182"/>
                    <a:pt x="786638" y="188214"/>
                    <a:pt x="786384" y="190119"/>
                  </a:cubicBezTo>
                  <a:cubicBezTo>
                    <a:pt x="749808" y="451358"/>
                    <a:pt x="638175" y="656590"/>
                    <a:pt x="493522" y="720725"/>
                  </a:cubicBezTo>
                  <a:close/>
                </a:path>
              </a:pathLst>
            </a:custGeom>
            <a:solidFill>
              <a:srgbClr val="C00000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3352893" y="2727052"/>
            <a:ext cx="812319" cy="555350"/>
            <a:chOff x="0" y="0"/>
            <a:chExt cx="1083092" cy="740467"/>
          </a:xfrm>
        </p:grpSpPr>
        <p:sp>
          <p:nvSpPr>
            <p:cNvPr id="29" name="Freeform 29"/>
            <p:cNvSpPr/>
            <p:nvPr/>
          </p:nvSpPr>
          <p:spPr>
            <a:xfrm>
              <a:off x="397764" y="0"/>
              <a:ext cx="673354" cy="741299"/>
            </a:xfrm>
            <a:custGeom>
              <a:avLst/>
              <a:gdLst/>
              <a:ahLst/>
              <a:cxnLst/>
              <a:rect l="l" t="t" r="r" b="b"/>
              <a:pathLst>
                <a:path w="673354" h="741299">
                  <a:moveTo>
                    <a:pt x="491109" y="738632"/>
                  </a:moveTo>
                  <a:lnTo>
                    <a:pt x="295656" y="556895"/>
                  </a:lnTo>
                  <a:cubicBezTo>
                    <a:pt x="293624" y="554990"/>
                    <a:pt x="292989" y="552069"/>
                    <a:pt x="294005" y="549402"/>
                  </a:cubicBezTo>
                  <a:cubicBezTo>
                    <a:pt x="295021" y="546735"/>
                    <a:pt x="297561" y="545084"/>
                    <a:pt x="300355" y="545084"/>
                  </a:cubicBezTo>
                  <a:lnTo>
                    <a:pt x="391795" y="545084"/>
                  </a:lnTo>
                  <a:lnTo>
                    <a:pt x="391795" y="551815"/>
                  </a:lnTo>
                  <a:lnTo>
                    <a:pt x="385064" y="552704"/>
                  </a:lnTo>
                  <a:cubicBezTo>
                    <a:pt x="339725" y="232029"/>
                    <a:pt x="182245" y="13589"/>
                    <a:pt x="6731" y="13589"/>
                  </a:cubicBezTo>
                  <a:cubicBezTo>
                    <a:pt x="3048" y="13589"/>
                    <a:pt x="0" y="10541"/>
                    <a:pt x="0" y="6858"/>
                  </a:cubicBezTo>
                  <a:cubicBezTo>
                    <a:pt x="0" y="3175"/>
                    <a:pt x="3048" y="127"/>
                    <a:pt x="6731" y="127"/>
                  </a:cubicBezTo>
                  <a:lnTo>
                    <a:pt x="189484" y="127"/>
                  </a:lnTo>
                  <a:cubicBezTo>
                    <a:pt x="376682" y="0"/>
                    <a:pt x="535940" y="229997"/>
                    <a:pt x="581279" y="551053"/>
                  </a:cubicBezTo>
                  <a:lnTo>
                    <a:pt x="574548" y="551942"/>
                  </a:lnTo>
                  <a:lnTo>
                    <a:pt x="574548" y="545211"/>
                  </a:lnTo>
                  <a:lnTo>
                    <a:pt x="665988" y="545211"/>
                  </a:lnTo>
                  <a:cubicBezTo>
                    <a:pt x="668655" y="545211"/>
                    <a:pt x="671068" y="546862"/>
                    <a:pt x="672211" y="549275"/>
                  </a:cubicBezTo>
                  <a:cubicBezTo>
                    <a:pt x="673354" y="551688"/>
                    <a:pt x="672846" y="554609"/>
                    <a:pt x="670941" y="556641"/>
                  </a:cubicBezTo>
                  <a:lnTo>
                    <a:pt x="500634" y="738378"/>
                  </a:lnTo>
                  <a:cubicBezTo>
                    <a:pt x="498094" y="741045"/>
                    <a:pt x="493776" y="741299"/>
                    <a:pt x="491109" y="738759"/>
                  </a:cubicBezTo>
                  <a:moveTo>
                    <a:pt x="500380" y="728853"/>
                  </a:moveTo>
                  <a:lnTo>
                    <a:pt x="495808" y="733806"/>
                  </a:lnTo>
                  <a:lnTo>
                    <a:pt x="490855" y="729234"/>
                  </a:lnTo>
                  <a:lnTo>
                    <a:pt x="661035" y="547370"/>
                  </a:lnTo>
                  <a:lnTo>
                    <a:pt x="665988" y="551942"/>
                  </a:lnTo>
                  <a:lnTo>
                    <a:pt x="665988" y="558800"/>
                  </a:lnTo>
                  <a:lnTo>
                    <a:pt x="574548" y="558800"/>
                  </a:lnTo>
                  <a:cubicBezTo>
                    <a:pt x="571119" y="558800"/>
                    <a:pt x="568325" y="556260"/>
                    <a:pt x="567817" y="552958"/>
                  </a:cubicBezTo>
                  <a:cubicBezTo>
                    <a:pt x="522478" y="232029"/>
                    <a:pt x="364998" y="13589"/>
                    <a:pt x="189484" y="13589"/>
                  </a:cubicBezTo>
                  <a:lnTo>
                    <a:pt x="189484" y="6731"/>
                  </a:lnTo>
                  <a:lnTo>
                    <a:pt x="189484" y="13462"/>
                  </a:lnTo>
                  <a:lnTo>
                    <a:pt x="6731" y="13462"/>
                  </a:lnTo>
                  <a:lnTo>
                    <a:pt x="6731" y="6731"/>
                  </a:lnTo>
                  <a:lnTo>
                    <a:pt x="6731" y="0"/>
                  </a:lnTo>
                  <a:cubicBezTo>
                    <a:pt x="193802" y="0"/>
                    <a:pt x="353060" y="229997"/>
                    <a:pt x="398399" y="551053"/>
                  </a:cubicBezTo>
                  <a:cubicBezTo>
                    <a:pt x="398653" y="552958"/>
                    <a:pt x="398145" y="554990"/>
                    <a:pt x="396748" y="556387"/>
                  </a:cubicBezTo>
                  <a:cubicBezTo>
                    <a:pt x="395351" y="557784"/>
                    <a:pt x="393573" y="558673"/>
                    <a:pt x="391668" y="558673"/>
                  </a:cubicBezTo>
                  <a:lnTo>
                    <a:pt x="300228" y="558673"/>
                  </a:lnTo>
                  <a:lnTo>
                    <a:pt x="300228" y="551942"/>
                  </a:lnTo>
                  <a:lnTo>
                    <a:pt x="304800" y="546989"/>
                  </a:lnTo>
                  <a:lnTo>
                    <a:pt x="500380" y="728726"/>
                  </a:lnTo>
                  <a:close/>
                </a:path>
              </a:pathLst>
            </a:custGeom>
            <a:solidFill>
              <a:srgbClr val="C00000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-32766"/>
              <a:ext cx="503047" cy="773303"/>
            </a:xfrm>
            <a:custGeom>
              <a:avLst/>
              <a:gdLst/>
              <a:ahLst/>
              <a:cxnLst/>
              <a:rect l="l" t="t" r="r" b="b"/>
              <a:pathLst>
                <a:path w="503047" h="773303">
                  <a:moveTo>
                    <a:pt x="495808" y="65786"/>
                  </a:moveTo>
                  <a:lnTo>
                    <a:pt x="495808" y="59055"/>
                  </a:lnTo>
                  <a:lnTo>
                    <a:pt x="498475" y="65278"/>
                  </a:lnTo>
                  <a:cubicBezTo>
                    <a:pt x="322961" y="140970"/>
                    <a:pt x="196342" y="429895"/>
                    <a:pt x="196342" y="766445"/>
                  </a:cubicBezTo>
                  <a:cubicBezTo>
                    <a:pt x="196342" y="768223"/>
                    <a:pt x="195580" y="770001"/>
                    <a:pt x="194310" y="771271"/>
                  </a:cubicBezTo>
                  <a:cubicBezTo>
                    <a:pt x="193040" y="772541"/>
                    <a:pt x="191262" y="773303"/>
                    <a:pt x="189484" y="773303"/>
                  </a:cubicBezTo>
                  <a:lnTo>
                    <a:pt x="6731" y="773303"/>
                  </a:lnTo>
                  <a:cubicBezTo>
                    <a:pt x="3048" y="773303"/>
                    <a:pt x="0" y="770255"/>
                    <a:pt x="0" y="766572"/>
                  </a:cubicBezTo>
                  <a:cubicBezTo>
                    <a:pt x="0" y="543306"/>
                    <a:pt x="55753" y="331851"/>
                    <a:pt x="152146" y="192532"/>
                  </a:cubicBezTo>
                  <a:lnTo>
                    <a:pt x="157734" y="196342"/>
                  </a:lnTo>
                  <a:lnTo>
                    <a:pt x="152146" y="192532"/>
                  </a:lnTo>
                  <a:cubicBezTo>
                    <a:pt x="248539" y="53086"/>
                    <a:pt x="376174" y="0"/>
                    <a:pt x="498475" y="52832"/>
                  </a:cubicBezTo>
                  <a:cubicBezTo>
                    <a:pt x="501396" y="54102"/>
                    <a:pt x="503047" y="57277"/>
                    <a:pt x="502412" y="60452"/>
                  </a:cubicBezTo>
                  <a:cubicBezTo>
                    <a:pt x="501777" y="63627"/>
                    <a:pt x="498983" y="65913"/>
                    <a:pt x="495808" y="65913"/>
                  </a:cubicBezTo>
                  <a:lnTo>
                    <a:pt x="495808" y="59055"/>
                  </a:lnTo>
                  <a:lnTo>
                    <a:pt x="495808" y="65786"/>
                  </a:lnTo>
                  <a:moveTo>
                    <a:pt x="495808" y="52197"/>
                  </a:moveTo>
                  <a:lnTo>
                    <a:pt x="495808" y="58928"/>
                  </a:lnTo>
                  <a:lnTo>
                    <a:pt x="493141" y="65151"/>
                  </a:lnTo>
                  <a:cubicBezTo>
                    <a:pt x="378841" y="15875"/>
                    <a:pt x="257429" y="63881"/>
                    <a:pt x="163195" y="200279"/>
                  </a:cubicBezTo>
                  <a:cubicBezTo>
                    <a:pt x="68961" y="336677"/>
                    <a:pt x="13589" y="545211"/>
                    <a:pt x="13589" y="766445"/>
                  </a:cubicBezTo>
                  <a:lnTo>
                    <a:pt x="6731" y="766445"/>
                  </a:lnTo>
                  <a:lnTo>
                    <a:pt x="6731" y="759714"/>
                  </a:lnTo>
                  <a:lnTo>
                    <a:pt x="189611" y="759714"/>
                  </a:lnTo>
                  <a:lnTo>
                    <a:pt x="189611" y="766445"/>
                  </a:lnTo>
                  <a:lnTo>
                    <a:pt x="182880" y="766445"/>
                  </a:lnTo>
                  <a:cubicBezTo>
                    <a:pt x="182880" y="428752"/>
                    <a:pt x="309753" y="131953"/>
                    <a:pt x="493268" y="52705"/>
                  </a:cubicBezTo>
                  <a:cubicBezTo>
                    <a:pt x="494157" y="52324"/>
                    <a:pt x="495046" y="52197"/>
                    <a:pt x="495935" y="52197"/>
                  </a:cubicBezTo>
                  <a:close/>
                </a:path>
              </a:pathLst>
            </a:custGeom>
            <a:solidFill>
              <a:srgbClr val="C00000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1071118" cy="741299"/>
            </a:xfrm>
            <a:custGeom>
              <a:avLst/>
              <a:gdLst/>
              <a:ahLst/>
              <a:cxnLst/>
              <a:rect l="l" t="t" r="r" b="b"/>
              <a:pathLst>
                <a:path w="1071118" h="741299">
                  <a:moveTo>
                    <a:pt x="495808" y="33020"/>
                  </a:moveTo>
                  <a:lnTo>
                    <a:pt x="495808" y="26289"/>
                  </a:lnTo>
                  <a:lnTo>
                    <a:pt x="498475" y="32512"/>
                  </a:lnTo>
                  <a:cubicBezTo>
                    <a:pt x="322961" y="108204"/>
                    <a:pt x="196342" y="397129"/>
                    <a:pt x="196342" y="733679"/>
                  </a:cubicBezTo>
                  <a:cubicBezTo>
                    <a:pt x="196342" y="735457"/>
                    <a:pt x="195580" y="737235"/>
                    <a:pt x="194310" y="738505"/>
                  </a:cubicBezTo>
                  <a:cubicBezTo>
                    <a:pt x="193040" y="739775"/>
                    <a:pt x="191262" y="740537"/>
                    <a:pt x="189484" y="740537"/>
                  </a:cubicBezTo>
                  <a:lnTo>
                    <a:pt x="6731" y="740537"/>
                  </a:lnTo>
                  <a:cubicBezTo>
                    <a:pt x="3048" y="740537"/>
                    <a:pt x="0" y="737489"/>
                    <a:pt x="0" y="733806"/>
                  </a:cubicBezTo>
                  <a:cubicBezTo>
                    <a:pt x="0" y="332613"/>
                    <a:pt x="178054" y="0"/>
                    <a:pt x="404495" y="0"/>
                  </a:cubicBezTo>
                  <a:lnTo>
                    <a:pt x="587248" y="0"/>
                  </a:lnTo>
                  <a:lnTo>
                    <a:pt x="587248" y="6731"/>
                  </a:lnTo>
                  <a:lnTo>
                    <a:pt x="587248" y="0"/>
                  </a:lnTo>
                  <a:cubicBezTo>
                    <a:pt x="774446" y="0"/>
                    <a:pt x="933704" y="229997"/>
                    <a:pt x="979043" y="551053"/>
                  </a:cubicBezTo>
                  <a:lnTo>
                    <a:pt x="972312" y="551942"/>
                  </a:lnTo>
                  <a:lnTo>
                    <a:pt x="972312" y="545211"/>
                  </a:lnTo>
                  <a:lnTo>
                    <a:pt x="1063752" y="545211"/>
                  </a:lnTo>
                  <a:cubicBezTo>
                    <a:pt x="1066419" y="545211"/>
                    <a:pt x="1068832" y="546862"/>
                    <a:pt x="1069975" y="549275"/>
                  </a:cubicBezTo>
                  <a:cubicBezTo>
                    <a:pt x="1071118" y="551688"/>
                    <a:pt x="1070610" y="554609"/>
                    <a:pt x="1068705" y="556641"/>
                  </a:cubicBezTo>
                  <a:lnTo>
                    <a:pt x="898398" y="738378"/>
                  </a:lnTo>
                  <a:cubicBezTo>
                    <a:pt x="895858" y="741045"/>
                    <a:pt x="891540" y="741299"/>
                    <a:pt x="888873" y="738759"/>
                  </a:cubicBezTo>
                  <a:lnTo>
                    <a:pt x="693420" y="556895"/>
                  </a:lnTo>
                  <a:cubicBezTo>
                    <a:pt x="691388" y="554990"/>
                    <a:pt x="690753" y="552069"/>
                    <a:pt x="691769" y="549402"/>
                  </a:cubicBezTo>
                  <a:cubicBezTo>
                    <a:pt x="692785" y="546735"/>
                    <a:pt x="695325" y="545084"/>
                    <a:pt x="698119" y="545084"/>
                  </a:cubicBezTo>
                  <a:lnTo>
                    <a:pt x="789559" y="545084"/>
                  </a:lnTo>
                  <a:lnTo>
                    <a:pt x="789559" y="551815"/>
                  </a:lnTo>
                  <a:lnTo>
                    <a:pt x="782828" y="552704"/>
                  </a:lnTo>
                  <a:cubicBezTo>
                    <a:pt x="737489" y="232029"/>
                    <a:pt x="580009" y="13589"/>
                    <a:pt x="404495" y="13589"/>
                  </a:cubicBezTo>
                  <a:lnTo>
                    <a:pt x="404495" y="0"/>
                  </a:lnTo>
                  <a:cubicBezTo>
                    <a:pt x="591566" y="0"/>
                    <a:pt x="750824" y="229997"/>
                    <a:pt x="796163" y="551053"/>
                  </a:cubicBezTo>
                  <a:cubicBezTo>
                    <a:pt x="796417" y="552958"/>
                    <a:pt x="795909" y="554990"/>
                    <a:pt x="794512" y="556387"/>
                  </a:cubicBezTo>
                  <a:cubicBezTo>
                    <a:pt x="793115" y="557784"/>
                    <a:pt x="791337" y="558673"/>
                    <a:pt x="789432" y="558673"/>
                  </a:cubicBezTo>
                  <a:lnTo>
                    <a:pt x="697992" y="558673"/>
                  </a:lnTo>
                  <a:lnTo>
                    <a:pt x="697992" y="551942"/>
                  </a:lnTo>
                  <a:lnTo>
                    <a:pt x="702564" y="546989"/>
                  </a:lnTo>
                  <a:lnTo>
                    <a:pt x="898144" y="728726"/>
                  </a:lnTo>
                  <a:lnTo>
                    <a:pt x="893572" y="733679"/>
                  </a:lnTo>
                  <a:lnTo>
                    <a:pt x="888619" y="729107"/>
                  </a:lnTo>
                  <a:lnTo>
                    <a:pt x="1058799" y="547370"/>
                  </a:lnTo>
                  <a:lnTo>
                    <a:pt x="1063752" y="551942"/>
                  </a:lnTo>
                  <a:lnTo>
                    <a:pt x="1063752" y="558800"/>
                  </a:lnTo>
                  <a:lnTo>
                    <a:pt x="972312" y="558800"/>
                  </a:lnTo>
                  <a:cubicBezTo>
                    <a:pt x="968883" y="558800"/>
                    <a:pt x="966089" y="556260"/>
                    <a:pt x="965581" y="552958"/>
                  </a:cubicBezTo>
                  <a:cubicBezTo>
                    <a:pt x="920242" y="232029"/>
                    <a:pt x="762762" y="13589"/>
                    <a:pt x="587248" y="13589"/>
                  </a:cubicBezTo>
                  <a:lnTo>
                    <a:pt x="404495" y="13589"/>
                  </a:lnTo>
                  <a:lnTo>
                    <a:pt x="404495" y="6731"/>
                  </a:lnTo>
                  <a:lnTo>
                    <a:pt x="404495" y="13462"/>
                  </a:lnTo>
                  <a:cubicBezTo>
                    <a:pt x="191643" y="13462"/>
                    <a:pt x="13589" y="331724"/>
                    <a:pt x="13589" y="733552"/>
                  </a:cubicBezTo>
                  <a:lnTo>
                    <a:pt x="6731" y="733552"/>
                  </a:lnTo>
                  <a:lnTo>
                    <a:pt x="6731" y="726821"/>
                  </a:lnTo>
                  <a:lnTo>
                    <a:pt x="189611" y="726821"/>
                  </a:lnTo>
                  <a:lnTo>
                    <a:pt x="189611" y="733552"/>
                  </a:lnTo>
                  <a:lnTo>
                    <a:pt x="182880" y="733552"/>
                  </a:lnTo>
                  <a:cubicBezTo>
                    <a:pt x="182880" y="395859"/>
                    <a:pt x="309753" y="99060"/>
                    <a:pt x="493268" y="19812"/>
                  </a:cubicBezTo>
                  <a:cubicBezTo>
                    <a:pt x="494157" y="19431"/>
                    <a:pt x="495046" y="19304"/>
                    <a:pt x="495935" y="19304"/>
                  </a:cubicBezTo>
                  <a:close/>
                </a:path>
              </a:pathLst>
            </a:custGeom>
            <a:solidFill>
              <a:srgbClr val="C0000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5814509" y="3625371"/>
            <a:ext cx="505647" cy="218076"/>
            <a:chOff x="0" y="0"/>
            <a:chExt cx="674196" cy="29076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74243" cy="290830"/>
            </a:xfrm>
            <a:custGeom>
              <a:avLst/>
              <a:gdLst/>
              <a:ahLst/>
              <a:cxnLst/>
              <a:rect l="l" t="t" r="r" b="b"/>
              <a:pathLst>
                <a:path w="674243" h="290830">
                  <a:moveTo>
                    <a:pt x="0" y="72644"/>
                  </a:moveTo>
                  <a:lnTo>
                    <a:pt x="528828" y="72644"/>
                  </a:lnTo>
                  <a:lnTo>
                    <a:pt x="528828" y="0"/>
                  </a:lnTo>
                  <a:lnTo>
                    <a:pt x="674243" y="145415"/>
                  </a:lnTo>
                  <a:lnTo>
                    <a:pt x="528828" y="290830"/>
                  </a:lnTo>
                  <a:lnTo>
                    <a:pt x="528828" y="218059"/>
                  </a:lnTo>
                  <a:lnTo>
                    <a:pt x="0" y="218059"/>
                  </a:lnTo>
                  <a:close/>
                </a:path>
              </a:pathLst>
            </a:custGeom>
            <a:solidFill>
              <a:srgbClr val="DF5327">
                <a:alpha val="49804"/>
              </a:srgbClr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931265" y="1298205"/>
            <a:ext cx="6960314" cy="448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r>
              <a:rPr lang="en-US" sz="2559" b="1" u="sng" spc="639" dirty="0" err="1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Vocabulaire</a:t>
            </a:r>
            <a:endParaRPr lang="en-US" sz="2559" b="1" u="sng" spc="639" dirty="0">
              <a:solidFill>
                <a:srgbClr val="FF404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01E64F11-D68D-04CA-C964-02C6B77BAD35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19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181061" y="96171"/>
            <a:ext cx="292881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Norme ISO 19011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488962" y="2698400"/>
            <a:ext cx="4775675" cy="1918398"/>
            <a:chOff x="0" y="0"/>
            <a:chExt cx="6367566" cy="2557864"/>
          </a:xfrm>
        </p:grpSpPr>
        <p:sp>
          <p:nvSpPr>
            <p:cNvPr id="9" name="Freeform 9"/>
            <p:cNvSpPr/>
            <p:nvPr/>
          </p:nvSpPr>
          <p:spPr>
            <a:xfrm>
              <a:off x="9017" y="9017"/>
              <a:ext cx="6349492" cy="2539873"/>
            </a:xfrm>
            <a:custGeom>
              <a:avLst/>
              <a:gdLst/>
              <a:ahLst/>
              <a:cxnLst/>
              <a:rect l="l" t="t" r="r" b="b"/>
              <a:pathLst>
                <a:path w="6349492" h="2539873">
                  <a:moveTo>
                    <a:pt x="0" y="1058291"/>
                  </a:moveTo>
                  <a:lnTo>
                    <a:pt x="1275334" y="0"/>
                  </a:lnTo>
                  <a:lnTo>
                    <a:pt x="1275334" y="423291"/>
                  </a:lnTo>
                  <a:lnTo>
                    <a:pt x="3174746" y="423291"/>
                  </a:lnTo>
                  <a:cubicBezTo>
                    <a:pt x="3284347" y="423291"/>
                    <a:pt x="3373120" y="470662"/>
                    <a:pt x="3373120" y="529082"/>
                  </a:cubicBezTo>
                  <a:cubicBezTo>
                    <a:pt x="3373120" y="587502"/>
                    <a:pt x="3284220" y="634873"/>
                    <a:pt x="3174746" y="634873"/>
                  </a:cubicBezTo>
                  <a:cubicBezTo>
                    <a:pt x="3065272" y="634873"/>
                    <a:pt x="2976372" y="682244"/>
                    <a:pt x="2976372" y="740664"/>
                  </a:cubicBezTo>
                  <a:cubicBezTo>
                    <a:pt x="2976372" y="799084"/>
                    <a:pt x="3065272" y="846455"/>
                    <a:pt x="3174746" y="846455"/>
                  </a:cubicBezTo>
                  <a:lnTo>
                    <a:pt x="5074158" y="846455"/>
                  </a:lnTo>
                  <a:lnTo>
                    <a:pt x="5074158" y="423291"/>
                  </a:lnTo>
                  <a:lnTo>
                    <a:pt x="6349492" y="1481582"/>
                  </a:lnTo>
                  <a:lnTo>
                    <a:pt x="5074158" y="2539873"/>
                  </a:lnTo>
                  <a:lnTo>
                    <a:pt x="5074158" y="2116582"/>
                  </a:lnTo>
                  <a:lnTo>
                    <a:pt x="3174746" y="2116582"/>
                  </a:lnTo>
                  <a:cubicBezTo>
                    <a:pt x="3065145" y="2116582"/>
                    <a:pt x="2976372" y="2069211"/>
                    <a:pt x="2976372" y="2010791"/>
                  </a:cubicBezTo>
                  <a:lnTo>
                    <a:pt x="2976372" y="1693291"/>
                  </a:lnTo>
                  <a:lnTo>
                    <a:pt x="1275334" y="1693291"/>
                  </a:lnTo>
                  <a:lnTo>
                    <a:pt x="1275334" y="2116582"/>
                  </a:lnTo>
                  <a:close/>
                </a:path>
              </a:pathLst>
            </a:custGeom>
            <a:solidFill>
              <a:srgbClr val="C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985516" y="538099"/>
              <a:ext cx="396748" cy="317373"/>
            </a:xfrm>
            <a:custGeom>
              <a:avLst/>
              <a:gdLst/>
              <a:ahLst/>
              <a:cxnLst/>
              <a:rect l="l" t="t" r="r" b="b"/>
              <a:pathLst>
                <a:path w="396748" h="317373">
                  <a:moveTo>
                    <a:pt x="396748" y="0"/>
                  </a:moveTo>
                  <a:cubicBezTo>
                    <a:pt x="396748" y="58420"/>
                    <a:pt x="307848" y="105791"/>
                    <a:pt x="198374" y="105791"/>
                  </a:cubicBezTo>
                  <a:cubicBezTo>
                    <a:pt x="88900" y="105791"/>
                    <a:pt x="0" y="153162"/>
                    <a:pt x="0" y="211582"/>
                  </a:cubicBezTo>
                  <a:cubicBezTo>
                    <a:pt x="0" y="270002"/>
                    <a:pt x="88900" y="317373"/>
                    <a:pt x="198374" y="317373"/>
                  </a:cubicBezTo>
                  <a:lnTo>
                    <a:pt x="396748" y="317373"/>
                  </a:lnTo>
                  <a:close/>
                </a:path>
              </a:pathLst>
            </a:custGeom>
            <a:solidFill>
              <a:srgbClr val="99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9017" y="9017"/>
              <a:ext cx="6349492" cy="2751582"/>
            </a:xfrm>
            <a:custGeom>
              <a:avLst/>
              <a:gdLst/>
              <a:ahLst/>
              <a:cxnLst/>
              <a:rect l="l" t="t" r="r" b="b"/>
              <a:pathLst>
                <a:path w="6349492" h="2751582">
                  <a:moveTo>
                    <a:pt x="0" y="1058291"/>
                  </a:moveTo>
                  <a:lnTo>
                    <a:pt x="1275334" y="0"/>
                  </a:lnTo>
                  <a:lnTo>
                    <a:pt x="1275334" y="423291"/>
                  </a:lnTo>
                  <a:lnTo>
                    <a:pt x="3174746" y="423291"/>
                  </a:lnTo>
                  <a:cubicBezTo>
                    <a:pt x="3284347" y="423291"/>
                    <a:pt x="3373120" y="470662"/>
                    <a:pt x="3373120" y="529082"/>
                  </a:cubicBezTo>
                  <a:cubicBezTo>
                    <a:pt x="3373120" y="587502"/>
                    <a:pt x="3284220" y="634873"/>
                    <a:pt x="3174746" y="634873"/>
                  </a:cubicBezTo>
                  <a:cubicBezTo>
                    <a:pt x="3065272" y="634873"/>
                    <a:pt x="2976372" y="682244"/>
                    <a:pt x="2976372" y="740664"/>
                  </a:cubicBezTo>
                  <a:cubicBezTo>
                    <a:pt x="2976372" y="799084"/>
                    <a:pt x="3065272" y="846455"/>
                    <a:pt x="3174746" y="846455"/>
                  </a:cubicBezTo>
                  <a:lnTo>
                    <a:pt x="5074158" y="846455"/>
                  </a:lnTo>
                  <a:lnTo>
                    <a:pt x="5074158" y="423291"/>
                  </a:lnTo>
                  <a:lnTo>
                    <a:pt x="6349492" y="1481582"/>
                  </a:lnTo>
                  <a:lnTo>
                    <a:pt x="5074158" y="2539873"/>
                  </a:lnTo>
                  <a:lnTo>
                    <a:pt x="5074158" y="2116582"/>
                  </a:lnTo>
                  <a:lnTo>
                    <a:pt x="3174746" y="2116582"/>
                  </a:lnTo>
                  <a:cubicBezTo>
                    <a:pt x="3065145" y="2116582"/>
                    <a:pt x="2976372" y="2069211"/>
                    <a:pt x="2976372" y="2010791"/>
                  </a:cubicBezTo>
                  <a:lnTo>
                    <a:pt x="2976372" y="1693291"/>
                  </a:lnTo>
                  <a:lnTo>
                    <a:pt x="1275334" y="1693291"/>
                  </a:lnTo>
                  <a:lnTo>
                    <a:pt x="1275334" y="2116582"/>
                  </a:lnTo>
                  <a:close/>
                  <a:moveTo>
                    <a:pt x="4648454" y="1587500"/>
                  </a:moveTo>
                  <a:lnTo>
                    <a:pt x="4648454" y="1905000"/>
                  </a:lnTo>
                  <a:moveTo>
                    <a:pt x="4251579" y="1799209"/>
                  </a:moveTo>
                  <a:lnTo>
                    <a:pt x="4251579" y="2751582"/>
                  </a:ln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-635"/>
              <a:ext cx="6367653" cy="2559050"/>
            </a:xfrm>
            <a:custGeom>
              <a:avLst/>
              <a:gdLst/>
              <a:ahLst/>
              <a:cxnLst/>
              <a:rect l="l" t="t" r="r" b="b"/>
              <a:pathLst>
                <a:path w="6367653" h="2559050">
                  <a:moveTo>
                    <a:pt x="3302" y="1060958"/>
                  </a:moveTo>
                  <a:lnTo>
                    <a:pt x="1278509" y="2667"/>
                  </a:lnTo>
                  <a:cubicBezTo>
                    <a:pt x="1281176" y="381"/>
                    <a:pt x="1284986" y="0"/>
                    <a:pt x="1288161" y="1397"/>
                  </a:cubicBezTo>
                  <a:cubicBezTo>
                    <a:pt x="1291336" y="2794"/>
                    <a:pt x="1293368" y="6096"/>
                    <a:pt x="1293368" y="9525"/>
                  </a:cubicBezTo>
                  <a:lnTo>
                    <a:pt x="1293368" y="432943"/>
                  </a:lnTo>
                  <a:lnTo>
                    <a:pt x="1284351" y="432943"/>
                  </a:lnTo>
                  <a:lnTo>
                    <a:pt x="1284351" y="423926"/>
                  </a:lnTo>
                  <a:lnTo>
                    <a:pt x="3183763" y="423926"/>
                  </a:lnTo>
                  <a:lnTo>
                    <a:pt x="3183763" y="432943"/>
                  </a:lnTo>
                  <a:lnTo>
                    <a:pt x="3183763" y="423926"/>
                  </a:lnTo>
                  <a:cubicBezTo>
                    <a:pt x="3292602" y="423926"/>
                    <a:pt x="3391154" y="471170"/>
                    <a:pt x="3391154" y="538734"/>
                  </a:cubicBezTo>
                  <a:lnTo>
                    <a:pt x="3382137" y="538734"/>
                  </a:lnTo>
                  <a:lnTo>
                    <a:pt x="3391154" y="538734"/>
                  </a:lnTo>
                  <a:cubicBezTo>
                    <a:pt x="3391154" y="606425"/>
                    <a:pt x="3292602" y="653542"/>
                    <a:pt x="3183763" y="653542"/>
                  </a:cubicBezTo>
                  <a:lnTo>
                    <a:pt x="3183763" y="644525"/>
                  </a:lnTo>
                  <a:lnTo>
                    <a:pt x="3183763" y="653542"/>
                  </a:lnTo>
                  <a:cubicBezTo>
                    <a:pt x="3073527" y="653542"/>
                    <a:pt x="2994406" y="701040"/>
                    <a:pt x="2994406" y="750316"/>
                  </a:cubicBezTo>
                  <a:lnTo>
                    <a:pt x="2985389" y="750316"/>
                  </a:lnTo>
                  <a:lnTo>
                    <a:pt x="2994406" y="750316"/>
                  </a:lnTo>
                  <a:cubicBezTo>
                    <a:pt x="2994406" y="799592"/>
                    <a:pt x="3073527" y="847090"/>
                    <a:pt x="3183763" y="847090"/>
                  </a:cubicBezTo>
                  <a:lnTo>
                    <a:pt x="3183763" y="856107"/>
                  </a:lnTo>
                  <a:lnTo>
                    <a:pt x="3183763" y="847090"/>
                  </a:lnTo>
                  <a:lnTo>
                    <a:pt x="5083175" y="847090"/>
                  </a:lnTo>
                  <a:lnTo>
                    <a:pt x="5083175" y="856107"/>
                  </a:lnTo>
                  <a:lnTo>
                    <a:pt x="5074158" y="856107"/>
                  </a:lnTo>
                  <a:lnTo>
                    <a:pt x="5074158" y="432943"/>
                  </a:lnTo>
                  <a:cubicBezTo>
                    <a:pt x="5074158" y="429387"/>
                    <a:pt x="5076190" y="426212"/>
                    <a:pt x="5079365" y="424815"/>
                  </a:cubicBezTo>
                  <a:cubicBezTo>
                    <a:pt x="5082540" y="423418"/>
                    <a:pt x="5086223" y="423799"/>
                    <a:pt x="5089017" y="426085"/>
                  </a:cubicBezTo>
                  <a:lnTo>
                    <a:pt x="6364351" y="1484376"/>
                  </a:lnTo>
                  <a:cubicBezTo>
                    <a:pt x="6366383" y="1486154"/>
                    <a:pt x="6367653" y="1488694"/>
                    <a:pt x="6367653" y="1491361"/>
                  </a:cubicBezTo>
                  <a:cubicBezTo>
                    <a:pt x="6367653" y="1494028"/>
                    <a:pt x="6366510" y="1496568"/>
                    <a:pt x="6364351" y="1498346"/>
                  </a:cubicBezTo>
                  <a:lnTo>
                    <a:pt x="5089017" y="2556383"/>
                  </a:lnTo>
                  <a:cubicBezTo>
                    <a:pt x="5086350" y="2558669"/>
                    <a:pt x="5082540" y="2559050"/>
                    <a:pt x="5079365" y="2557653"/>
                  </a:cubicBezTo>
                  <a:cubicBezTo>
                    <a:pt x="5076190" y="2556256"/>
                    <a:pt x="5074158" y="2552954"/>
                    <a:pt x="5074158" y="2549525"/>
                  </a:cubicBezTo>
                  <a:lnTo>
                    <a:pt x="5074158" y="2126234"/>
                  </a:lnTo>
                  <a:lnTo>
                    <a:pt x="5083175" y="2126234"/>
                  </a:lnTo>
                  <a:lnTo>
                    <a:pt x="5083175" y="2135251"/>
                  </a:lnTo>
                  <a:lnTo>
                    <a:pt x="3183763" y="2135251"/>
                  </a:lnTo>
                  <a:lnTo>
                    <a:pt x="3183763" y="2126234"/>
                  </a:lnTo>
                  <a:lnTo>
                    <a:pt x="3183763" y="2135251"/>
                  </a:lnTo>
                  <a:cubicBezTo>
                    <a:pt x="3074924" y="2135251"/>
                    <a:pt x="2976372" y="2088007"/>
                    <a:pt x="2976372" y="2020443"/>
                  </a:cubicBezTo>
                  <a:lnTo>
                    <a:pt x="2985389" y="2020443"/>
                  </a:lnTo>
                  <a:lnTo>
                    <a:pt x="2976372" y="2020443"/>
                  </a:lnTo>
                  <a:lnTo>
                    <a:pt x="2976372" y="1702943"/>
                  </a:lnTo>
                  <a:lnTo>
                    <a:pt x="2985389" y="1702943"/>
                  </a:lnTo>
                  <a:lnTo>
                    <a:pt x="2985389" y="1711960"/>
                  </a:lnTo>
                  <a:lnTo>
                    <a:pt x="1284351" y="1711960"/>
                  </a:lnTo>
                  <a:lnTo>
                    <a:pt x="1284351" y="1702943"/>
                  </a:lnTo>
                  <a:lnTo>
                    <a:pt x="1293368" y="1702943"/>
                  </a:lnTo>
                  <a:lnTo>
                    <a:pt x="1293368" y="2126234"/>
                  </a:lnTo>
                  <a:cubicBezTo>
                    <a:pt x="1293368" y="2129790"/>
                    <a:pt x="1291336" y="2132965"/>
                    <a:pt x="1288161" y="2134362"/>
                  </a:cubicBezTo>
                  <a:cubicBezTo>
                    <a:pt x="1284986" y="2135759"/>
                    <a:pt x="1281303" y="2135378"/>
                    <a:pt x="1278509" y="2133092"/>
                  </a:cubicBezTo>
                  <a:lnTo>
                    <a:pt x="3302" y="1074801"/>
                  </a:lnTo>
                  <a:cubicBezTo>
                    <a:pt x="1270" y="1073023"/>
                    <a:pt x="0" y="1070483"/>
                    <a:pt x="0" y="1067816"/>
                  </a:cubicBezTo>
                  <a:cubicBezTo>
                    <a:pt x="0" y="1065149"/>
                    <a:pt x="1143" y="1062609"/>
                    <a:pt x="3302" y="1060831"/>
                  </a:cubicBezTo>
                  <a:moveTo>
                    <a:pt x="14859" y="1074674"/>
                  </a:moveTo>
                  <a:lnTo>
                    <a:pt x="9144" y="1067689"/>
                  </a:lnTo>
                  <a:lnTo>
                    <a:pt x="14859" y="1060704"/>
                  </a:lnTo>
                  <a:lnTo>
                    <a:pt x="1290193" y="2118995"/>
                  </a:lnTo>
                  <a:lnTo>
                    <a:pt x="1284478" y="2125980"/>
                  </a:lnTo>
                  <a:lnTo>
                    <a:pt x="1275461" y="2125980"/>
                  </a:lnTo>
                  <a:lnTo>
                    <a:pt x="1275461" y="1702816"/>
                  </a:lnTo>
                  <a:cubicBezTo>
                    <a:pt x="1275461" y="1697863"/>
                    <a:pt x="1279525" y="1693799"/>
                    <a:pt x="1284478" y="1693799"/>
                  </a:cubicBezTo>
                  <a:lnTo>
                    <a:pt x="2985389" y="1693799"/>
                  </a:lnTo>
                  <a:cubicBezTo>
                    <a:pt x="2990342" y="1693799"/>
                    <a:pt x="2994406" y="1697863"/>
                    <a:pt x="2994406" y="1702816"/>
                  </a:cubicBezTo>
                  <a:lnTo>
                    <a:pt x="2994406" y="2020316"/>
                  </a:lnTo>
                  <a:cubicBezTo>
                    <a:pt x="2994406" y="2069592"/>
                    <a:pt x="3073527" y="2117090"/>
                    <a:pt x="3183763" y="2117090"/>
                  </a:cubicBezTo>
                  <a:lnTo>
                    <a:pt x="5083175" y="2117090"/>
                  </a:lnTo>
                  <a:cubicBezTo>
                    <a:pt x="5088128" y="2117090"/>
                    <a:pt x="5092192" y="2121154"/>
                    <a:pt x="5092192" y="2126107"/>
                  </a:cubicBezTo>
                  <a:lnTo>
                    <a:pt x="5092192" y="2549525"/>
                  </a:lnTo>
                  <a:lnTo>
                    <a:pt x="5083175" y="2549525"/>
                  </a:lnTo>
                  <a:lnTo>
                    <a:pt x="5077460" y="2542540"/>
                  </a:lnTo>
                  <a:lnTo>
                    <a:pt x="6352794" y="1484249"/>
                  </a:lnTo>
                  <a:lnTo>
                    <a:pt x="6358509" y="1491234"/>
                  </a:lnTo>
                  <a:lnTo>
                    <a:pt x="6352794" y="1498219"/>
                  </a:lnTo>
                  <a:lnTo>
                    <a:pt x="5077460" y="439928"/>
                  </a:lnTo>
                  <a:lnTo>
                    <a:pt x="5083175" y="432943"/>
                  </a:lnTo>
                  <a:lnTo>
                    <a:pt x="5092192" y="432943"/>
                  </a:lnTo>
                  <a:lnTo>
                    <a:pt x="5092192" y="856234"/>
                  </a:lnTo>
                  <a:cubicBezTo>
                    <a:pt x="5092192" y="861187"/>
                    <a:pt x="5088128" y="865251"/>
                    <a:pt x="5083175" y="865251"/>
                  </a:cubicBezTo>
                  <a:lnTo>
                    <a:pt x="3183763" y="865251"/>
                  </a:lnTo>
                  <a:cubicBezTo>
                    <a:pt x="3074924" y="865251"/>
                    <a:pt x="2976372" y="818007"/>
                    <a:pt x="2976372" y="750443"/>
                  </a:cubicBezTo>
                  <a:cubicBezTo>
                    <a:pt x="2976372" y="682879"/>
                    <a:pt x="3074924" y="635635"/>
                    <a:pt x="3183763" y="635635"/>
                  </a:cubicBezTo>
                  <a:cubicBezTo>
                    <a:pt x="3293999" y="635635"/>
                    <a:pt x="3373120" y="588137"/>
                    <a:pt x="3373120" y="538861"/>
                  </a:cubicBezTo>
                  <a:cubicBezTo>
                    <a:pt x="3373120" y="489585"/>
                    <a:pt x="3293999" y="442087"/>
                    <a:pt x="3183763" y="442087"/>
                  </a:cubicBezTo>
                  <a:lnTo>
                    <a:pt x="1284351" y="442087"/>
                  </a:lnTo>
                  <a:cubicBezTo>
                    <a:pt x="1279398" y="442087"/>
                    <a:pt x="1275334" y="438023"/>
                    <a:pt x="1275334" y="433070"/>
                  </a:cubicBezTo>
                  <a:lnTo>
                    <a:pt x="1275334" y="9652"/>
                  </a:lnTo>
                  <a:lnTo>
                    <a:pt x="1284351" y="9652"/>
                  </a:lnTo>
                  <a:lnTo>
                    <a:pt x="1290066" y="16637"/>
                  </a:lnTo>
                  <a:lnTo>
                    <a:pt x="14859" y="10748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2976372" y="528955"/>
              <a:ext cx="414909" cy="335534"/>
            </a:xfrm>
            <a:custGeom>
              <a:avLst/>
              <a:gdLst/>
              <a:ahLst/>
              <a:cxnLst/>
              <a:rect l="l" t="t" r="r" b="b"/>
              <a:pathLst>
                <a:path w="414909" h="335534">
                  <a:moveTo>
                    <a:pt x="414909" y="9144"/>
                  </a:moveTo>
                  <a:cubicBezTo>
                    <a:pt x="414909" y="76835"/>
                    <a:pt x="316357" y="123952"/>
                    <a:pt x="207518" y="123952"/>
                  </a:cubicBezTo>
                  <a:lnTo>
                    <a:pt x="207518" y="114935"/>
                  </a:lnTo>
                  <a:lnTo>
                    <a:pt x="207518" y="123952"/>
                  </a:lnTo>
                  <a:cubicBezTo>
                    <a:pt x="97282" y="123952"/>
                    <a:pt x="18161" y="171450"/>
                    <a:pt x="18161" y="220726"/>
                  </a:cubicBezTo>
                  <a:lnTo>
                    <a:pt x="9144" y="220726"/>
                  </a:lnTo>
                  <a:lnTo>
                    <a:pt x="18161" y="220726"/>
                  </a:lnTo>
                  <a:cubicBezTo>
                    <a:pt x="18161" y="270002"/>
                    <a:pt x="97282" y="317500"/>
                    <a:pt x="207518" y="317500"/>
                  </a:cubicBezTo>
                  <a:lnTo>
                    <a:pt x="207518" y="326517"/>
                  </a:lnTo>
                  <a:lnTo>
                    <a:pt x="207518" y="317500"/>
                  </a:lnTo>
                  <a:lnTo>
                    <a:pt x="405892" y="317500"/>
                  </a:lnTo>
                  <a:lnTo>
                    <a:pt x="405892" y="326517"/>
                  </a:lnTo>
                  <a:lnTo>
                    <a:pt x="396875" y="326517"/>
                  </a:lnTo>
                  <a:lnTo>
                    <a:pt x="396875" y="9017"/>
                  </a:lnTo>
                  <a:lnTo>
                    <a:pt x="405892" y="9017"/>
                  </a:lnTo>
                  <a:lnTo>
                    <a:pt x="414909" y="9017"/>
                  </a:lnTo>
                  <a:moveTo>
                    <a:pt x="396875" y="9017"/>
                  </a:moveTo>
                  <a:cubicBezTo>
                    <a:pt x="396875" y="4064"/>
                    <a:pt x="400939" y="0"/>
                    <a:pt x="405892" y="0"/>
                  </a:cubicBezTo>
                  <a:cubicBezTo>
                    <a:pt x="410845" y="0"/>
                    <a:pt x="414909" y="4064"/>
                    <a:pt x="414909" y="9017"/>
                  </a:cubicBezTo>
                  <a:lnTo>
                    <a:pt x="414909" y="326517"/>
                  </a:lnTo>
                  <a:cubicBezTo>
                    <a:pt x="414909" y="331470"/>
                    <a:pt x="410845" y="335534"/>
                    <a:pt x="405892" y="335534"/>
                  </a:cubicBezTo>
                  <a:lnTo>
                    <a:pt x="207391" y="335534"/>
                  </a:lnTo>
                  <a:cubicBezTo>
                    <a:pt x="98552" y="335534"/>
                    <a:pt x="0" y="288290"/>
                    <a:pt x="0" y="220726"/>
                  </a:cubicBezTo>
                  <a:cubicBezTo>
                    <a:pt x="0" y="153162"/>
                    <a:pt x="98552" y="106045"/>
                    <a:pt x="207391" y="106045"/>
                  </a:cubicBezTo>
                  <a:cubicBezTo>
                    <a:pt x="317627" y="106045"/>
                    <a:pt x="396748" y="58547"/>
                    <a:pt x="396748" y="927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-635"/>
              <a:ext cx="6367653" cy="2559050"/>
            </a:xfrm>
            <a:custGeom>
              <a:avLst/>
              <a:gdLst/>
              <a:ahLst/>
              <a:cxnLst/>
              <a:rect l="l" t="t" r="r" b="b"/>
              <a:pathLst>
                <a:path w="6367653" h="2559050">
                  <a:moveTo>
                    <a:pt x="3302" y="1060958"/>
                  </a:moveTo>
                  <a:lnTo>
                    <a:pt x="1278509" y="2667"/>
                  </a:lnTo>
                  <a:cubicBezTo>
                    <a:pt x="1281176" y="381"/>
                    <a:pt x="1284986" y="0"/>
                    <a:pt x="1288161" y="1397"/>
                  </a:cubicBezTo>
                  <a:cubicBezTo>
                    <a:pt x="1291336" y="2794"/>
                    <a:pt x="1293368" y="6096"/>
                    <a:pt x="1293368" y="9525"/>
                  </a:cubicBezTo>
                  <a:lnTo>
                    <a:pt x="1293368" y="432943"/>
                  </a:lnTo>
                  <a:lnTo>
                    <a:pt x="1284351" y="432943"/>
                  </a:lnTo>
                  <a:lnTo>
                    <a:pt x="1284351" y="423926"/>
                  </a:lnTo>
                  <a:lnTo>
                    <a:pt x="3183763" y="423926"/>
                  </a:lnTo>
                  <a:lnTo>
                    <a:pt x="3183763" y="432943"/>
                  </a:lnTo>
                  <a:lnTo>
                    <a:pt x="3183763" y="423926"/>
                  </a:lnTo>
                  <a:cubicBezTo>
                    <a:pt x="3292602" y="423926"/>
                    <a:pt x="3391154" y="471170"/>
                    <a:pt x="3391154" y="538734"/>
                  </a:cubicBezTo>
                  <a:lnTo>
                    <a:pt x="3382137" y="538734"/>
                  </a:lnTo>
                  <a:lnTo>
                    <a:pt x="3391154" y="538734"/>
                  </a:lnTo>
                  <a:cubicBezTo>
                    <a:pt x="3391154" y="606425"/>
                    <a:pt x="3292602" y="653542"/>
                    <a:pt x="3183763" y="653542"/>
                  </a:cubicBezTo>
                  <a:lnTo>
                    <a:pt x="3183763" y="644525"/>
                  </a:lnTo>
                  <a:lnTo>
                    <a:pt x="3183763" y="653542"/>
                  </a:lnTo>
                  <a:cubicBezTo>
                    <a:pt x="3073527" y="653542"/>
                    <a:pt x="2994406" y="701040"/>
                    <a:pt x="2994406" y="750316"/>
                  </a:cubicBezTo>
                  <a:lnTo>
                    <a:pt x="2985389" y="750316"/>
                  </a:lnTo>
                  <a:lnTo>
                    <a:pt x="2994406" y="750316"/>
                  </a:lnTo>
                  <a:cubicBezTo>
                    <a:pt x="2994406" y="799592"/>
                    <a:pt x="3073527" y="847090"/>
                    <a:pt x="3183763" y="847090"/>
                  </a:cubicBezTo>
                  <a:lnTo>
                    <a:pt x="3183763" y="856107"/>
                  </a:lnTo>
                  <a:lnTo>
                    <a:pt x="3183763" y="847090"/>
                  </a:lnTo>
                  <a:lnTo>
                    <a:pt x="5083175" y="847090"/>
                  </a:lnTo>
                  <a:lnTo>
                    <a:pt x="5083175" y="856107"/>
                  </a:lnTo>
                  <a:lnTo>
                    <a:pt x="5074158" y="856107"/>
                  </a:lnTo>
                  <a:lnTo>
                    <a:pt x="5074158" y="432943"/>
                  </a:lnTo>
                  <a:cubicBezTo>
                    <a:pt x="5074158" y="429387"/>
                    <a:pt x="5076190" y="426212"/>
                    <a:pt x="5079365" y="424815"/>
                  </a:cubicBezTo>
                  <a:cubicBezTo>
                    <a:pt x="5082540" y="423418"/>
                    <a:pt x="5086223" y="423799"/>
                    <a:pt x="5089017" y="426085"/>
                  </a:cubicBezTo>
                  <a:lnTo>
                    <a:pt x="6364351" y="1484376"/>
                  </a:lnTo>
                  <a:cubicBezTo>
                    <a:pt x="6366383" y="1486154"/>
                    <a:pt x="6367653" y="1488694"/>
                    <a:pt x="6367653" y="1491361"/>
                  </a:cubicBezTo>
                  <a:cubicBezTo>
                    <a:pt x="6367653" y="1494028"/>
                    <a:pt x="6366510" y="1496568"/>
                    <a:pt x="6364351" y="1498346"/>
                  </a:cubicBezTo>
                  <a:lnTo>
                    <a:pt x="5089017" y="2556383"/>
                  </a:lnTo>
                  <a:cubicBezTo>
                    <a:pt x="5086350" y="2558669"/>
                    <a:pt x="5082540" y="2559050"/>
                    <a:pt x="5079365" y="2557653"/>
                  </a:cubicBezTo>
                  <a:cubicBezTo>
                    <a:pt x="5076190" y="2556256"/>
                    <a:pt x="5074158" y="2552954"/>
                    <a:pt x="5074158" y="2549525"/>
                  </a:cubicBezTo>
                  <a:lnTo>
                    <a:pt x="5074158" y="2126234"/>
                  </a:lnTo>
                  <a:lnTo>
                    <a:pt x="5083175" y="2126234"/>
                  </a:lnTo>
                  <a:lnTo>
                    <a:pt x="5083175" y="2135251"/>
                  </a:lnTo>
                  <a:lnTo>
                    <a:pt x="3183763" y="2135251"/>
                  </a:lnTo>
                  <a:lnTo>
                    <a:pt x="3183763" y="2126234"/>
                  </a:lnTo>
                  <a:lnTo>
                    <a:pt x="3183763" y="2135251"/>
                  </a:lnTo>
                  <a:cubicBezTo>
                    <a:pt x="3074924" y="2135251"/>
                    <a:pt x="2976372" y="2088007"/>
                    <a:pt x="2976372" y="2020443"/>
                  </a:cubicBezTo>
                  <a:lnTo>
                    <a:pt x="2985389" y="2020443"/>
                  </a:lnTo>
                  <a:lnTo>
                    <a:pt x="2976372" y="2020443"/>
                  </a:lnTo>
                  <a:lnTo>
                    <a:pt x="2976372" y="1702943"/>
                  </a:lnTo>
                  <a:lnTo>
                    <a:pt x="2985389" y="1702943"/>
                  </a:lnTo>
                  <a:lnTo>
                    <a:pt x="2985389" y="1711960"/>
                  </a:lnTo>
                  <a:lnTo>
                    <a:pt x="1284351" y="1711960"/>
                  </a:lnTo>
                  <a:lnTo>
                    <a:pt x="1284351" y="1702943"/>
                  </a:lnTo>
                  <a:lnTo>
                    <a:pt x="1293368" y="1702943"/>
                  </a:lnTo>
                  <a:lnTo>
                    <a:pt x="1293368" y="2126234"/>
                  </a:lnTo>
                  <a:cubicBezTo>
                    <a:pt x="1293368" y="2129790"/>
                    <a:pt x="1291336" y="2132965"/>
                    <a:pt x="1288161" y="2134362"/>
                  </a:cubicBezTo>
                  <a:cubicBezTo>
                    <a:pt x="1284986" y="2135759"/>
                    <a:pt x="1281303" y="2135378"/>
                    <a:pt x="1278509" y="2133092"/>
                  </a:cubicBezTo>
                  <a:lnTo>
                    <a:pt x="3302" y="1074801"/>
                  </a:lnTo>
                  <a:cubicBezTo>
                    <a:pt x="1270" y="1073023"/>
                    <a:pt x="0" y="1070483"/>
                    <a:pt x="0" y="1067816"/>
                  </a:cubicBezTo>
                  <a:cubicBezTo>
                    <a:pt x="0" y="1065149"/>
                    <a:pt x="1143" y="1062609"/>
                    <a:pt x="3302" y="1060831"/>
                  </a:cubicBezTo>
                  <a:moveTo>
                    <a:pt x="14859" y="1074674"/>
                  </a:moveTo>
                  <a:lnTo>
                    <a:pt x="9144" y="1067689"/>
                  </a:lnTo>
                  <a:lnTo>
                    <a:pt x="14859" y="1060704"/>
                  </a:lnTo>
                  <a:lnTo>
                    <a:pt x="1290193" y="2118995"/>
                  </a:lnTo>
                  <a:lnTo>
                    <a:pt x="1284478" y="2125980"/>
                  </a:lnTo>
                  <a:lnTo>
                    <a:pt x="1275461" y="2125980"/>
                  </a:lnTo>
                  <a:lnTo>
                    <a:pt x="1275461" y="1702816"/>
                  </a:lnTo>
                  <a:cubicBezTo>
                    <a:pt x="1275461" y="1697863"/>
                    <a:pt x="1279525" y="1693799"/>
                    <a:pt x="1284478" y="1693799"/>
                  </a:cubicBezTo>
                  <a:lnTo>
                    <a:pt x="2985389" y="1693799"/>
                  </a:lnTo>
                  <a:cubicBezTo>
                    <a:pt x="2990342" y="1693799"/>
                    <a:pt x="2994406" y="1697863"/>
                    <a:pt x="2994406" y="1702816"/>
                  </a:cubicBezTo>
                  <a:lnTo>
                    <a:pt x="2994406" y="2020316"/>
                  </a:lnTo>
                  <a:cubicBezTo>
                    <a:pt x="2994406" y="2069592"/>
                    <a:pt x="3073527" y="2117090"/>
                    <a:pt x="3183763" y="2117090"/>
                  </a:cubicBezTo>
                  <a:lnTo>
                    <a:pt x="5083175" y="2117090"/>
                  </a:lnTo>
                  <a:cubicBezTo>
                    <a:pt x="5088128" y="2117090"/>
                    <a:pt x="5092192" y="2121154"/>
                    <a:pt x="5092192" y="2126107"/>
                  </a:cubicBezTo>
                  <a:lnTo>
                    <a:pt x="5092192" y="2549525"/>
                  </a:lnTo>
                  <a:lnTo>
                    <a:pt x="5083175" y="2549525"/>
                  </a:lnTo>
                  <a:lnTo>
                    <a:pt x="5077460" y="2542540"/>
                  </a:lnTo>
                  <a:lnTo>
                    <a:pt x="6352794" y="1484249"/>
                  </a:lnTo>
                  <a:lnTo>
                    <a:pt x="6358509" y="1491234"/>
                  </a:lnTo>
                  <a:lnTo>
                    <a:pt x="6352794" y="1498219"/>
                  </a:lnTo>
                  <a:lnTo>
                    <a:pt x="5077460" y="439928"/>
                  </a:lnTo>
                  <a:lnTo>
                    <a:pt x="5083175" y="432943"/>
                  </a:lnTo>
                  <a:lnTo>
                    <a:pt x="5092192" y="432943"/>
                  </a:lnTo>
                  <a:lnTo>
                    <a:pt x="5092192" y="856234"/>
                  </a:lnTo>
                  <a:cubicBezTo>
                    <a:pt x="5092192" y="861187"/>
                    <a:pt x="5088128" y="865251"/>
                    <a:pt x="5083175" y="865251"/>
                  </a:cubicBezTo>
                  <a:lnTo>
                    <a:pt x="3183763" y="865251"/>
                  </a:lnTo>
                  <a:cubicBezTo>
                    <a:pt x="3074924" y="865251"/>
                    <a:pt x="2976372" y="818007"/>
                    <a:pt x="2976372" y="750443"/>
                  </a:cubicBezTo>
                  <a:cubicBezTo>
                    <a:pt x="2976372" y="682879"/>
                    <a:pt x="3074924" y="635635"/>
                    <a:pt x="3183763" y="635635"/>
                  </a:cubicBezTo>
                  <a:cubicBezTo>
                    <a:pt x="3293999" y="635635"/>
                    <a:pt x="3373120" y="588137"/>
                    <a:pt x="3373120" y="538861"/>
                  </a:cubicBezTo>
                  <a:cubicBezTo>
                    <a:pt x="3373120" y="489585"/>
                    <a:pt x="3293999" y="442087"/>
                    <a:pt x="3183763" y="442087"/>
                  </a:cubicBezTo>
                  <a:lnTo>
                    <a:pt x="1284351" y="442087"/>
                  </a:lnTo>
                  <a:cubicBezTo>
                    <a:pt x="1279398" y="442087"/>
                    <a:pt x="1275334" y="438023"/>
                    <a:pt x="1275334" y="433070"/>
                  </a:cubicBezTo>
                  <a:lnTo>
                    <a:pt x="1275334" y="9652"/>
                  </a:lnTo>
                  <a:lnTo>
                    <a:pt x="1284351" y="9652"/>
                  </a:lnTo>
                  <a:lnTo>
                    <a:pt x="1290066" y="16637"/>
                  </a:lnTo>
                  <a:lnTo>
                    <a:pt x="14859" y="1074801"/>
                  </a:lnTo>
                  <a:close/>
                  <a:moveTo>
                    <a:pt x="3391281" y="538734"/>
                  </a:moveTo>
                  <a:lnTo>
                    <a:pt x="3391281" y="856234"/>
                  </a:lnTo>
                  <a:lnTo>
                    <a:pt x="3373120" y="856234"/>
                  </a:lnTo>
                  <a:lnTo>
                    <a:pt x="3373120" y="538734"/>
                  </a:lnTo>
                  <a:close/>
                  <a:moveTo>
                    <a:pt x="2994406" y="750443"/>
                  </a:moveTo>
                  <a:lnTo>
                    <a:pt x="2994406" y="1702816"/>
                  </a:lnTo>
                  <a:lnTo>
                    <a:pt x="2976372" y="1702816"/>
                  </a:lnTo>
                  <a:lnTo>
                    <a:pt x="2976372" y="75044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774691" y="3146811"/>
            <a:ext cx="1870776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10"/>
              </a:lnSpc>
            </a:pPr>
            <a:r>
              <a:rPr lang="en-US" sz="287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L’auditeur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70026" y="3451587"/>
            <a:ext cx="1870777" cy="72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0"/>
              </a:lnSpc>
            </a:pPr>
            <a:r>
              <a:rPr lang="en-US" sz="287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 consultant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2919" y="2867785"/>
            <a:ext cx="2389665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Effectue les audits,</a:t>
            </a:r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Constate la situation,</a:t>
            </a:r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 donne aucun conseil.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11652" y="2572320"/>
            <a:ext cx="2274993" cy="2122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Permettre de préparer l’audité,</a:t>
            </a:r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Permettre de corriger en cas de non- conformité,</a:t>
            </a:r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consultant n’audite pas.</a:t>
            </a:r>
          </a:p>
        </p:txBody>
      </p:sp>
      <p:sp>
        <p:nvSpPr>
          <p:cNvPr id="19" name="Freeform 1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6E2F1C-67BA-9029-E57A-6564E475E8BD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20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0" y="1"/>
            <a:ext cx="9753602" cy="7328748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0"/>
            <a:ext cx="9662419" cy="7328748"/>
          </a:xfrm>
          <a:custGeom>
            <a:avLst/>
            <a:gdLst/>
            <a:ahLst/>
            <a:cxnLst/>
            <a:rect l="l" t="t" r="r" b="b"/>
            <a:pathLst>
              <a:path w="9662419" h="7328748">
                <a:moveTo>
                  <a:pt x="0" y="0"/>
                </a:moveTo>
                <a:lnTo>
                  <a:pt x="9662419" y="0"/>
                </a:lnTo>
                <a:lnTo>
                  <a:pt x="9662419" y="7328748"/>
                </a:lnTo>
                <a:lnTo>
                  <a:pt x="0" y="73287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46253" y="1364793"/>
            <a:ext cx="8197003" cy="4170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150000"/>
              </a:lnSpc>
              <a:buClr>
                <a:srgbClr val="0070C0"/>
              </a:buClr>
              <a:buSzPct val="150000"/>
            </a:pPr>
            <a:r>
              <a:rPr lang="fr-FR" b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Principes d’audit</a:t>
            </a:r>
            <a:r>
              <a:rPr lang="fr-FR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defTabSz="457200">
              <a:lnSpc>
                <a:spcPct val="150000"/>
              </a:lnSpc>
              <a:buClr>
                <a:srgbClr val="0070C0"/>
              </a:buClr>
              <a:buSzPct val="150000"/>
            </a:pPr>
            <a:endParaRPr lang="fr-FR" b="1" u="sng" spc="3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defTabSz="457200">
              <a:lnSpc>
                <a:spcPct val="15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Déontologie: Confiance, intégrité et indépendance</a:t>
            </a:r>
          </a:p>
          <a:p>
            <a:pPr marL="742950" lvl="1" indent="-285750" defTabSz="457200">
              <a:lnSpc>
                <a:spcPct val="15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Restitution impartiale</a:t>
            </a:r>
          </a:p>
          <a:p>
            <a:pPr marL="742950" lvl="1" indent="-285750" defTabSz="457200">
              <a:lnSpc>
                <a:spcPct val="15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Conscience professionnelle</a:t>
            </a:r>
          </a:p>
          <a:p>
            <a:pPr marL="742950" lvl="1" indent="-285750" defTabSz="457200">
              <a:lnSpc>
                <a:spcPct val="15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Confidentialité</a:t>
            </a:r>
          </a:p>
          <a:p>
            <a:pPr marL="742950" lvl="1" indent="-285750" defTabSz="457200">
              <a:lnSpc>
                <a:spcPct val="150000"/>
              </a:lnSpc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Approche fondée sur la preuve et par les risques:</a:t>
            </a:r>
          </a:p>
          <a:p>
            <a:pPr marL="1200150" lvl="2" indent="-285750" defTabSz="457200">
              <a:lnSpc>
                <a:spcPct val="150000"/>
              </a:lnSpc>
              <a:buClr>
                <a:srgbClr val="FDC54F"/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Basée sur des faits, et non PAS sur des inférences</a:t>
            </a:r>
          </a:p>
          <a:p>
            <a:pPr marL="1200150" lvl="2" indent="-285750" defTabSz="457200">
              <a:lnSpc>
                <a:spcPct val="150000"/>
              </a:lnSpc>
              <a:buClr>
                <a:srgbClr val="FDC54F"/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Preuve d’audit vérifiables</a:t>
            </a:r>
          </a:p>
          <a:p>
            <a:pPr marL="1012340" lvl="3" algn="l">
              <a:lnSpc>
                <a:spcPct val="150000"/>
              </a:lnSpc>
            </a:pPr>
            <a:endParaRPr lang="en-US" sz="2119" spc="16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34097" y="96171"/>
            <a:ext cx="292881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Norme ISO 19011</a:t>
            </a: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EC1BF582-3B28-E076-8C8F-793D4D2A216B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21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75910" y="946898"/>
            <a:ext cx="7196509" cy="5368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endParaRPr dirty="0"/>
          </a:p>
          <a:p>
            <a:pPr defTabSz="457200">
              <a:buClr>
                <a:srgbClr val="0070C0"/>
              </a:buClr>
              <a:buSzPct val="150000"/>
            </a:pP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defTabSz="457200">
              <a:buClr>
                <a:schemeClr val="accent4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 première partie</a:t>
            </a:r>
          </a:p>
          <a:p>
            <a:pPr marL="1200150" lvl="2" indent="-285750" defTabSz="457200">
              <a:buClr>
                <a:srgbClr val="B3A2C7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Commandité par l’organisme pour lui-même</a:t>
            </a:r>
          </a:p>
          <a:p>
            <a:pPr marL="1200150" lvl="2" indent="-285750" defTabSz="457200">
              <a:buClr>
                <a:srgbClr val="B3A2C7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avoir une idée de ce qui va et de ce qui ne va pas </a:t>
            </a:r>
          </a:p>
          <a:p>
            <a:pPr marL="1200150" lvl="2" indent="-285750" defTabSz="457200">
              <a:buClr>
                <a:srgbClr val="B3A2C7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est possible d utiliser l’ISO 19011 dans le cas d’un audit interne</a:t>
            </a:r>
          </a:p>
          <a:p>
            <a:pPr marL="1200150" lvl="2" indent="-285750" defTabSz="457200"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defTabSz="457200">
              <a:buClr>
                <a:schemeClr val="accent4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 seconde partie</a:t>
            </a:r>
          </a:p>
          <a:p>
            <a:pPr marL="1200150" lvl="2" indent="-285750" defTabSz="457200">
              <a:buClr>
                <a:srgbClr val="B3A2C7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ommandité par une partie prenante</a:t>
            </a:r>
          </a:p>
          <a:p>
            <a:pPr marL="1200150" lvl="2" indent="-285750" defTabSz="457200">
              <a:buClr>
                <a:srgbClr val="B3A2C7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s’assurer du sérieux d’un organisme </a:t>
            </a:r>
          </a:p>
          <a:p>
            <a:pPr marL="1200150" lvl="2" indent="-285750" defTabSz="457200">
              <a:buClr>
                <a:srgbClr val="B3A2C7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 pour le client</a:t>
            </a:r>
          </a:p>
          <a:p>
            <a:pPr marL="285750" indent="-285750" defTabSz="457200"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endParaRPr lang="fr-FR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defTabSz="457200">
              <a:buClr>
                <a:schemeClr val="accent4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 tierce partie </a:t>
            </a:r>
          </a:p>
          <a:p>
            <a:pPr marL="1200150" lvl="2" indent="-285750" defTabSz="457200">
              <a:buClr>
                <a:srgbClr val="B3A2C7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Commandité par l’organisme visant de certification</a:t>
            </a:r>
          </a:p>
          <a:p>
            <a:pPr marL="1200150" lvl="2" indent="-285750" defTabSz="457200">
              <a:buClr>
                <a:srgbClr val="B3A2C7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 réalisé par un organisme de certification</a:t>
            </a:r>
          </a:p>
          <a:p>
            <a:pPr marL="1200150" lvl="2" indent="-285750" defTabSz="457200">
              <a:buClr>
                <a:srgbClr val="B3A2C7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17021 est imposé aux organismes de certification</a:t>
            </a:r>
          </a:p>
          <a:p>
            <a:pPr marL="1222451" lvl="3" indent="-305613" algn="l">
              <a:lnSpc>
                <a:spcPts val="2304"/>
              </a:lnSpc>
            </a:pPr>
            <a:r>
              <a:rPr lang="en-US" sz="1920" spc="1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1222451" lvl="3" indent="-305613" algn="l">
              <a:lnSpc>
                <a:spcPts val="2304"/>
              </a:lnSpc>
            </a:pPr>
            <a:r>
              <a:rPr lang="en-US" sz="1920" spc="1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47800" y="72698"/>
            <a:ext cx="5867400" cy="46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buClr>
                <a:srgbClr val="0070C0"/>
              </a:buClr>
              <a:buSzPct val="150000"/>
            </a:pPr>
            <a:r>
              <a:rPr lang="fr-FR" sz="2990" b="1" u="sng" spc="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Différents types d’audits</a:t>
            </a:r>
            <a:endParaRPr lang="fr-FR" sz="2990" b="1" spc="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8D33DAFB-E5C4-56BF-AE02-3845987DE813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22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32465" y="67457"/>
            <a:ext cx="67056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fr-FR" sz="2990" b="1" u="sng" spc="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Différents types d’audits</a:t>
            </a:r>
            <a:endParaRPr lang="fr-FR" sz="2990" b="1" spc="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3583"/>
              </a:lnSpc>
            </a:pPr>
            <a:endParaRPr lang="en-US" sz="2986" b="1" u="sng" dirty="0">
              <a:solidFill>
                <a:srgbClr val="C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59553" y="1064308"/>
            <a:ext cx="5834495" cy="64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1920" b="1" u="sng" spc="320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Audit première partie ou audit interne:</a:t>
            </a:r>
          </a:p>
          <a:p>
            <a:pPr algn="ctr">
              <a:lnSpc>
                <a:spcPts val="2304"/>
              </a:lnSpc>
            </a:pPr>
            <a:endParaRPr lang="en-US" sz="1920" b="1" u="sng" spc="320" dirty="0">
              <a:solidFill>
                <a:srgbClr val="FF404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178750" y="4265295"/>
            <a:ext cx="1664930" cy="704823"/>
            <a:chOff x="0" y="0"/>
            <a:chExt cx="2219907" cy="939765"/>
          </a:xfrm>
        </p:grpSpPr>
        <p:sp>
          <p:nvSpPr>
            <p:cNvPr id="10" name="Freeform 10"/>
            <p:cNvSpPr/>
            <p:nvPr/>
          </p:nvSpPr>
          <p:spPr>
            <a:xfrm>
              <a:off x="9017" y="9017"/>
              <a:ext cx="2201799" cy="921766"/>
            </a:xfrm>
            <a:custGeom>
              <a:avLst/>
              <a:gdLst/>
              <a:ahLst/>
              <a:cxnLst/>
              <a:rect l="l" t="t" r="r" b="b"/>
              <a:pathLst>
                <a:path w="2201799" h="921766">
                  <a:moveTo>
                    <a:pt x="0" y="460883"/>
                  </a:moveTo>
                  <a:cubicBezTo>
                    <a:pt x="0" y="206375"/>
                    <a:pt x="492887" y="0"/>
                    <a:pt x="1100963" y="0"/>
                  </a:cubicBezTo>
                  <a:cubicBezTo>
                    <a:pt x="1709039" y="0"/>
                    <a:pt x="2201799" y="206375"/>
                    <a:pt x="2201799" y="460883"/>
                  </a:cubicBezTo>
                  <a:cubicBezTo>
                    <a:pt x="2201799" y="715391"/>
                    <a:pt x="1708912" y="921766"/>
                    <a:pt x="1100963" y="921766"/>
                  </a:cubicBezTo>
                  <a:cubicBezTo>
                    <a:pt x="493014" y="921766"/>
                    <a:pt x="0" y="715391"/>
                    <a:pt x="0" y="460883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219960" cy="939800"/>
            </a:xfrm>
            <a:custGeom>
              <a:avLst/>
              <a:gdLst/>
              <a:ahLst/>
              <a:cxnLst/>
              <a:rect l="l" t="t" r="r" b="b"/>
              <a:pathLst>
                <a:path w="2219960" h="939800">
                  <a:moveTo>
                    <a:pt x="0" y="469900"/>
                  </a:moveTo>
                  <a:cubicBezTo>
                    <a:pt x="0" y="205232"/>
                    <a:pt x="504698" y="0"/>
                    <a:pt x="1109980" y="0"/>
                  </a:cubicBezTo>
                  <a:cubicBezTo>
                    <a:pt x="1715262" y="0"/>
                    <a:pt x="2219960" y="205232"/>
                    <a:pt x="2219960" y="469900"/>
                  </a:cubicBezTo>
                  <a:lnTo>
                    <a:pt x="2210943" y="469900"/>
                  </a:lnTo>
                  <a:lnTo>
                    <a:pt x="2219960" y="469900"/>
                  </a:lnTo>
                  <a:cubicBezTo>
                    <a:pt x="2219960" y="734568"/>
                    <a:pt x="1715262" y="939800"/>
                    <a:pt x="1109980" y="939800"/>
                  </a:cubicBezTo>
                  <a:lnTo>
                    <a:pt x="1109980" y="930783"/>
                  </a:lnTo>
                  <a:lnTo>
                    <a:pt x="1109980" y="939800"/>
                  </a:lnTo>
                  <a:cubicBezTo>
                    <a:pt x="504698" y="939800"/>
                    <a:pt x="0" y="734568"/>
                    <a:pt x="0" y="469900"/>
                  </a:cubicBezTo>
                  <a:lnTo>
                    <a:pt x="9017" y="469900"/>
                  </a:lnTo>
                  <a:lnTo>
                    <a:pt x="18034" y="469900"/>
                  </a:lnTo>
                  <a:lnTo>
                    <a:pt x="9017" y="469900"/>
                  </a:lnTo>
                  <a:lnTo>
                    <a:pt x="0" y="469900"/>
                  </a:lnTo>
                  <a:moveTo>
                    <a:pt x="18034" y="469900"/>
                  </a:moveTo>
                  <a:cubicBezTo>
                    <a:pt x="18034" y="474853"/>
                    <a:pt x="13970" y="478917"/>
                    <a:pt x="9017" y="478917"/>
                  </a:cubicBezTo>
                  <a:cubicBezTo>
                    <a:pt x="4064" y="478917"/>
                    <a:pt x="0" y="474853"/>
                    <a:pt x="0" y="469900"/>
                  </a:cubicBezTo>
                  <a:cubicBezTo>
                    <a:pt x="0" y="464947"/>
                    <a:pt x="4064" y="460883"/>
                    <a:pt x="9017" y="460883"/>
                  </a:cubicBezTo>
                  <a:cubicBezTo>
                    <a:pt x="13970" y="460883"/>
                    <a:pt x="18034" y="464947"/>
                    <a:pt x="18034" y="469900"/>
                  </a:cubicBezTo>
                  <a:cubicBezTo>
                    <a:pt x="18034" y="714248"/>
                    <a:pt x="499110" y="921766"/>
                    <a:pt x="1109980" y="921766"/>
                  </a:cubicBezTo>
                  <a:cubicBezTo>
                    <a:pt x="1720850" y="921766"/>
                    <a:pt x="2201799" y="714248"/>
                    <a:pt x="2201799" y="469900"/>
                  </a:cubicBezTo>
                  <a:cubicBezTo>
                    <a:pt x="2201799" y="225552"/>
                    <a:pt x="1720723" y="18034"/>
                    <a:pt x="1109980" y="18034"/>
                  </a:cubicBezTo>
                  <a:lnTo>
                    <a:pt x="1109980" y="9017"/>
                  </a:lnTo>
                  <a:lnTo>
                    <a:pt x="1109980" y="18034"/>
                  </a:lnTo>
                  <a:cubicBezTo>
                    <a:pt x="499237" y="18034"/>
                    <a:pt x="18034" y="225552"/>
                    <a:pt x="18034" y="4699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219907" cy="987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Auditeur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548876" y="1664928"/>
            <a:ext cx="2655846" cy="523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3"/>
              </a:lnSpc>
            </a:pPr>
            <a:r>
              <a:rPr lang="en-US" sz="2986" b="1" spc="319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Organisation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65243" y="5788914"/>
            <a:ext cx="4223113" cy="307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b="1" dirty="0">
                <a:solidFill>
                  <a:srgbClr val="0070C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Note : </a:t>
            </a:r>
            <a:r>
              <a:rPr lang="en-US" sz="170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client est le commanditaire de l’audit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874494" y="2805933"/>
            <a:ext cx="6311846" cy="1242483"/>
            <a:chOff x="0" y="0"/>
            <a:chExt cx="8415795" cy="1656644"/>
          </a:xfrm>
        </p:grpSpPr>
        <p:sp>
          <p:nvSpPr>
            <p:cNvPr id="16" name="Freeform 16"/>
            <p:cNvSpPr/>
            <p:nvPr/>
          </p:nvSpPr>
          <p:spPr>
            <a:xfrm>
              <a:off x="9017" y="9017"/>
              <a:ext cx="8397748" cy="1638554"/>
            </a:xfrm>
            <a:custGeom>
              <a:avLst/>
              <a:gdLst/>
              <a:ahLst/>
              <a:cxnLst/>
              <a:rect l="l" t="t" r="r" b="b"/>
              <a:pathLst>
                <a:path w="8397748" h="1638554">
                  <a:moveTo>
                    <a:pt x="0" y="0"/>
                  </a:moveTo>
                  <a:lnTo>
                    <a:pt x="8397748" y="0"/>
                  </a:lnTo>
                  <a:lnTo>
                    <a:pt x="8397748" y="1638554"/>
                  </a:lnTo>
                  <a:lnTo>
                    <a:pt x="0" y="163855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8415782" cy="1656588"/>
            </a:xfrm>
            <a:custGeom>
              <a:avLst/>
              <a:gdLst/>
              <a:ahLst/>
              <a:cxnLst/>
              <a:rect l="l" t="t" r="r" b="b"/>
              <a:pathLst>
                <a:path w="8415782" h="1656588">
                  <a:moveTo>
                    <a:pt x="9017" y="0"/>
                  </a:moveTo>
                  <a:lnTo>
                    <a:pt x="8406765" y="0"/>
                  </a:lnTo>
                  <a:cubicBezTo>
                    <a:pt x="8411718" y="0"/>
                    <a:pt x="8415782" y="4064"/>
                    <a:pt x="8415782" y="9017"/>
                  </a:cubicBezTo>
                  <a:lnTo>
                    <a:pt x="8415782" y="1647571"/>
                  </a:lnTo>
                  <a:cubicBezTo>
                    <a:pt x="8415782" y="1652524"/>
                    <a:pt x="8411718" y="1656588"/>
                    <a:pt x="8406765" y="1656588"/>
                  </a:cubicBezTo>
                  <a:lnTo>
                    <a:pt x="9017" y="1656588"/>
                  </a:lnTo>
                  <a:cubicBezTo>
                    <a:pt x="4064" y="1656588"/>
                    <a:pt x="0" y="1652524"/>
                    <a:pt x="0" y="1647571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647571"/>
                  </a:lnTo>
                  <a:lnTo>
                    <a:pt x="9017" y="1647571"/>
                  </a:lnTo>
                  <a:lnTo>
                    <a:pt x="9017" y="1638554"/>
                  </a:lnTo>
                  <a:lnTo>
                    <a:pt x="8406765" y="1638554"/>
                  </a:lnTo>
                  <a:lnTo>
                    <a:pt x="8406765" y="1647571"/>
                  </a:lnTo>
                  <a:lnTo>
                    <a:pt x="8397748" y="1647571"/>
                  </a:lnTo>
                  <a:lnTo>
                    <a:pt x="8397748" y="9017"/>
                  </a:lnTo>
                  <a:lnTo>
                    <a:pt x="8406765" y="9017"/>
                  </a:lnTo>
                  <a:lnTo>
                    <a:pt x="8406765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8C00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912775" y="2881343"/>
            <a:ext cx="1695109" cy="850288"/>
            <a:chOff x="0" y="0"/>
            <a:chExt cx="2260145" cy="1133718"/>
          </a:xfrm>
        </p:grpSpPr>
        <p:sp>
          <p:nvSpPr>
            <p:cNvPr id="19" name="Freeform 19"/>
            <p:cNvSpPr/>
            <p:nvPr/>
          </p:nvSpPr>
          <p:spPr>
            <a:xfrm>
              <a:off x="9017" y="9017"/>
              <a:ext cx="2241804" cy="1112012"/>
            </a:xfrm>
            <a:custGeom>
              <a:avLst/>
              <a:gdLst/>
              <a:ahLst/>
              <a:cxnLst/>
              <a:rect l="l" t="t" r="r" b="b"/>
              <a:pathLst>
                <a:path w="2241804" h="1112012">
                  <a:moveTo>
                    <a:pt x="0" y="556006"/>
                  </a:moveTo>
                  <a:cubicBezTo>
                    <a:pt x="0" y="248920"/>
                    <a:pt x="501904" y="0"/>
                    <a:pt x="1120902" y="0"/>
                  </a:cubicBezTo>
                  <a:cubicBezTo>
                    <a:pt x="1739900" y="0"/>
                    <a:pt x="2241804" y="248920"/>
                    <a:pt x="2241804" y="556006"/>
                  </a:cubicBezTo>
                  <a:cubicBezTo>
                    <a:pt x="2241804" y="863092"/>
                    <a:pt x="1740027" y="1112012"/>
                    <a:pt x="1120902" y="1112012"/>
                  </a:cubicBezTo>
                  <a:cubicBezTo>
                    <a:pt x="501777" y="1112012"/>
                    <a:pt x="0" y="863092"/>
                    <a:pt x="0" y="556006"/>
                  </a:cubicBezTo>
                  <a:close/>
                </a:path>
              </a:pathLst>
            </a:custGeom>
            <a:solidFill>
              <a:srgbClr val="AB3C19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2259838" cy="1130046"/>
            </a:xfrm>
            <a:custGeom>
              <a:avLst/>
              <a:gdLst/>
              <a:ahLst/>
              <a:cxnLst/>
              <a:rect l="l" t="t" r="r" b="b"/>
              <a:pathLst>
                <a:path w="2259838" h="1130046">
                  <a:moveTo>
                    <a:pt x="0" y="565023"/>
                  </a:moveTo>
                  <a:cubicBezTo>
                    <a:pt x="0" y="248412"/>
                    <a:pt x="512191" y="0"/>
                    <a:pt x="1129919" y="0"/>
                  </a:cubicBezTo>
                  <a:cubicBezTo>
                    <a:pt x="1747647" y="0"/>
                    <a:pt x="2259838" y="248412"/>
                    <a:pt x="2259838" y="565023"/>
                  </a:cubicBezTo>
                  <a:lnTo>
                    <a:pt x="2250821" y="565023"/>
                  </a:lnTo>
                  <a:lnTo>
                    <a:pt x="2259838" y="565023"/>
                  </a:lnTo>
                  <a:cubicBezTo>
                    <a:pt x="2259838" y="881634"/>
                    <a:pt x="1747647" y="1130046"/>
                    <a:pt x="1129919" y="1130046"/>
                  </a:cubicBezTo>
                  <a:lnTo>
                    <a:pt x="1129919" y="1121029"/>
                  </a:lnTo>
                  <a:lnTo>
                    <a:pt x="1129919" y="1130046"/>
                  </a:lnTo>
                  <a:cubicBezTo>
                    <a:pt x="512191" y="1130046"/>
                    <a:pt x="0" y="881634"/>
                    <a:pt x="0" y="565023"/>
                  </a:cubicBezTo>
                  <a:lnTo>
                    <a:pt x="9017" y="565023"/>
                  </a:lnTo>
                  <a:lnTo>
                    <a:pt x="18034" y="565023"/>
                  </a:lnTo>
                  <a:lnTo>
                    <a:pt x="9017" y="565023"/>
                  </a:lnTo>
                  <a:lnTo>
                    <a:pt x="0" y="565023"/>
                  </a:lnTo>
                  <a:moveTo>
                    <a:pt x="18034" y="565023"/>
                  </a:moveTo>
                  <a:cubicBezTo>
                    <a:pt x="18034" y="569976"/>
                    <a:pt x="13970" y="574040"/>
                    <a:pt x="9017" y="574040"/>
                  </a:cubicBezTo>
                  <a:cubicBezTo>
                    <a:pt x="4064" y="574040"/>
                    <a:pt x="0" y="569976"/>
                    <a:pt x="0" y="565023"/>
                  </a:cubicBezTo>
                  <a:cubicBezTo>
                    <a:pt x="0" y="560070"/>
                    <a:pt x="4064" y="556006"/>
                    <a:pt x="9017" y="556006"/>
                  </a:cubicBezTo>
                  <a:cubicBezTo>
                    <a:pt x="13970" y="556006"/>
                    <a:pt x="18034" y="560070"/>
                    <a:pt x="18034" y="565023"/>
                  </a:cubicBezTo>
                  <a:cubicBezTo>
                    <a:pt x="18034" y="862584"/>
                    <a:pt x="509524" y="1112012"/>
                    <a:pt x="1129919" y="1112012"/>
                  </a:cubicBezTo>
                  <a:cubicBezTo>
                    <a:pt x="1750314" y="1112012"/>
                    <a:pt x="2241804" y="862584"/>
                    <a:pt x="2241804" y="565023"/>
                  </a:cubicBezTo>
                  <a:cubicBezTo>
                    <a:pt x="2241804" y="267462"/>
                    <a:pt x="1750314" y="18034"/>
                    <a:pt x="1129919" y="18034"/>
                  </a:cubicBezTo>
                  <a:lnTo>
                    <a:pt x="1129919" y="9017"/>
                  </a:lnTo>
                  <a:lnTo>
                    <a:pt x="1129919" y="18034"/>
                  </a:lnTo>
                  <a:cubicBezTo>
                    <a:pt x="509524" y="18034"/>
                    <a:pt x="18034" y="267462"/>
                    <a:pt x="18034" y="56502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260145" cy="118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Client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46723" y="2892292"/>
            <a:ext cx="1695109" cy="850288"/>
            <a:chOff x="0" y="0"/>
            <a:chExt cx="2260145" cy="1133718"/>
          </a:xfrm>
        </p:grpSpPr>
        <p:sp>
          <p:nvSpPr>
            <p:cNvPr id="23" name="Freeform 23"/>
            <p:cNvSpPr/>
            <p:nvPr/>
          </p:nvSpPr>
          <p:spPr>
            <a:xfrm>
              <a:off x="9017" y="9017"/>
              <a:ext cx="2241804" cy="1112012"/>
            </a:xfrm>
            <a:custGeom>
              <a:avLst/>
              <a:gdLst/>
              <a:ahLst/>
              <a:cxnLst/>
              <a:rect l="l" t="t" r="r" b="b"/>
              <a:pathLst>
                <a:path w="2241804" h="1112012">
                  <a:moveTo>
                    <a:pt x="0" y="556006"/>
                  </a:moveTo>
                  <a:cubicBezTo>
                    <a:pt x="0" y="248920"/>
                    <a:pt x="501904" y="0"/>
                    <a:pt x="1120902" y="0"/>
                  </a:cubicBezTo>
                  <a:cubicBezTo>
                    <a:pt x="1739900" y="0"/>
                    <a:pt x="2241804" y="248920"/>
                    <a:pt x="2241804" y="556006"/>
                  </a:cubicBezTo>
                  <a:cubicBezTo>
                    <a:pt x="2241804" y="863092"/>
                    <a:pt x="1740027" y="1112012"/>
                    <a:pt x="1120902" y="1112012"/>
                  </a:cubicBezTo>
                  <a:cubicBezTo>
                    <a:pt x="501777" y="1112012"/>
                    <a:pt x="0" y="863092"/>
                    <a:pt x="0" y="556006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2259838" cy="1130046"/>
            </a:xfrm>
            <a:custGeom>
              <a:avLst/>
              <a:gdLst/>
              <a:ahLst/>
              <a:cxnLst/>
              <a:rect l="l" t="t" r="r" b="b"/>
              <a:pathLst>
                <a:path w="2259838" h="1130046">
                  <a:moveTo>
                    <a:pt x="0" y="565023"/>
                  </a:moveTo>
                  <a:cubicBezTo>
                    <a:pt x="0" y="248412"/>
                    <a:pt x="512191" y="0"/>
                    <a:pt x="1129919" y="0"/>
                  </a:cubicBezTo>
                  <a:cubicBezTo>
                    <a:pt x="1747647" y="0"/>
                    <a:pt x="2259838" y="248412"/>
                    <a:pt x="2259838" y="565023"/>
                  </a:cubicBezTo>
                  <a:lnTo>
                    <a:pt x="2250821" y="565023"/>
                  </a:lnTo>
                  <a:lnTo>
                    <a:pt x="2259838" y="565023"/>
                  </a:lnTo>
                  <a:cubicBezTo>
                    <a:pt x="2259838" y="881634"/>
                    <a:pt x="1747647" y="1130046"/>
                    <a:pt x="1129919" y="1130046"/>
                  </a:cubicBezTo>
                  <a:lnTo>
                    <a:pt x="1129919" y="1121029"/>
                  </a:lnTo>
                  <a:lnTo>
                    <a:pt x="1129919" y="1130046"/>
                  </a:lnTo>
                  <a:cubicBezTo>
                    <a:pt x="512191" y="1130046"/>
                    <a:pt x="0" y="881634"/>
                    <a:pt x="0" y="565023"/>
                  </a:cubicBezTo>
                  <a:lnTo>
                    <a:pt x="9017" y="565023"/>
                  </a:lnTo>
                  <a:lnTo>
                    <a:pt x="18034" y="565023"/>
                  </a:lnTo>
                  <a:lnTo>
                    <a:pt x="9017" y="565023"/>
                  </a:lnTo>
                  <a:lnTo>
                    <a:pt x="0" y="565023"/>
                  </a:lnTo>
                  <a:moveTo>
                    <a:pt x="18034" y="565023"/>
                  </a:moveTo>
                  <a:cubicBezTo>
                    <a:pt x="18034" y="569976"/>
                    <a:pt x="13970" y="574040"/>
                    <a:pt x="9017" y="574040"/>
                  </a:cubicBezTo>
                  <a:cubicBezTo>
                    <a:pt x="4064" y="574040"/>
                    <a:pt x="0" y="569976"/>
                    <a:pt x="0" y="565023"/>
                  </a:cubicBezTo>
                  <a:cubicBezTo>
                    <a:pt x="0" y="560070"/>
                    <a:pt x="4064" y="556006"/>
                    <a:pt x="9017" y="556006"/>
                  </a:cubicBezTo>
                  <a:cubicBezTo>
                    <a:pt x="13970" y="556006"/>
                    <a:pt x="18034" y="560070"/>
                    <a:pt x="18034" y="565023"/>
                  </a:cubicBezTo>
                  <a:cubicBezTo>
                    <a:pt x="18034" y="862584"/>
                    <a:pt x="509524" y="1112012"/>
                    <a:pt x="1129919" y="1112012"/>
                  </a:cubicBezTo>
                  <a:cubicBezTo>
                    <a:pt x="1750314" y="1112012"/>
                    <a:pt x="2241804" y="862584"/>
                    <a:pt x="2241804" y="565023"/>
                  </a:cubicBezTo>
                  <a:cubicBezTo>
                    <a:pt x="2241804" y="267462"/>
                    <a:pt x="1750314" y="18034"/>
                    <a:pt x="1129919" y="18034"/>
                  </a:cubicBezTo>
                  <a:lnTo>
                    <a:pt x="1129919" y="9017"/>
                  </a:lnTo>
                  <a:lnTo>
                    <a:pt x="1129919" y="18034"/>
                  </a:lnTo>
                  <a:cubicBezTo>
                    <a:pt x="509524" y="18034"/>
                    <a:pt x="18034" y="267462"/>
                    <a:pt x="18034" y="56502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2260145" cy="118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Auditeur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414546" y="2892292"/>
            <a:ext cx="1695109" cy="850288"/>
            <a:chOff x="0" y="0"/>
            <a:chExt cx="2260145" cy="1133718"/>
          </a:xfrm>
        </p:grpSpPr>
        <p:sp>
          <p:nvSpPr>
            <p:cNvPr id="27" name="Freeform 27"/>
            <p:cNvSpPr/>
            <p:nvPr/>
          </p:nvSpPr>
          <p:spPr>
            <a:xfrm>
              <a:off x="9017" y="9017"/>
              <a:ext cx="2241804" cy="1112012"/>
            </a:xfrm>
            <a:custGeom>
              <a:avLst/>
              <a:gdLst/>
              <a:ahLst/>
              <a:cxnLst/>
              <a:rect l="l" t="t" r="r" b="b"/>
              <a:pathLst>
                <a:path w="2241804" h="1112012">
                  <a:moveTo>
                    <a:pt x="0" y="556006"/>
                  </a:moveTo>
                  <a:cubicBezTo>
                    <a:pt x="0" y="248920"/>
                    <a:pt x="501904" y="0"/>
                    <a:pt x="1120902" y="0"/>
                  </a:cubicBezTo>
                  <a:cubicBezTo>
                    <a:pt x="1739900" y="0"/>
                    <a:pt x="2241804" y="248920"/>
                    <a:pt x="2241804" y="556006"/>
                  </a:cubicBezTo>
                  <a:cubicBezTo>
                    <a:pt x="2241804" y="863092"/>
                    <a:pt x="1740027" y="1112012"/>
                    <a:pt x="1120902" y="1112012"/>
                  </a:cubicBezTo>
                  <a:cubicBezTo>
                    <a:pt x="501777" y="1112012"/>
                    <a:pt x="0" y="863092"/>
                    <a:pt x="0" y="556006"/>
                  </a:cubicBezTo>
                  <a:close/>
                </a:path>
              </a:pathLst>
            </a:custGeom>
            <a:solidFill>
              <a:srgbClr val="EC987D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2259838" cy="1130046"/>
            </a:xfrm>
            <a:custGeom>
              <a:avLst/>
              <a:gdLst/>
              <a:ahLst/>
              <a:cxnLst/>
              <a:rect l="l" t="t" r="r" b="b"/>
              <a:pathLst>
                <a:path w="2259838" h="1130046">
                  <a:moveTo>
                    <a:pt x="0" y="565023"/>
                  </a:moveTo>
                  <a:cubicBezTo>
                    <a:pt x="0" y="248412"/>
                    <a:pt x="512191" y="0"/>
                    <a:pt x="1129919" y="0"/>
                  </a:cubicBezTo>
                  <a:cubicBezTo>
                    <a:pt x="1747647" y="0"/>
                    <a:pt x="2259838" y="248412"/>
                    <a:pt x="2259838" y="565023"/>
                  </a:cubicBezTo>
                  <a:lnTo>
                    <a:pt x="2250821" y="565023"/>
                  </a:lnTo>
                  <a:lnTo>
                    <a:pt x="2259838" y="565023"/>
                  </a:lnTo>
                  <a:cubicBezTo>
                    <a:pt x="2259838" y="881634"/>
                    <a:pt x="1747647" y="1130046"/>
                    <a:pt x="1129919" y="1130046"/>
                  </a:cubicBezTo>
                  <a:lnTo>
                    <a:pt x="1129919" y="1121029"/>
                  </a:lnTo>
                  <a:lnTo>
                    <a:pt x="1129919" y="1130046"/>
                  </a:lnTo>
                  <a:cubicBezTo>
                    <a:pt x="512191" y="1130046"/>
                    <a:pt x="0" y="881634"/>
                    <a:pt x="0" y="565023"/>
                  </a:cubicBezTo>
                  <a:lnTo>
                    <a:pt x="9017" y="565023"/>
                  </a:lnTo>
                  <a:lnTo>
                    <a:pt x="18034" y="565023"/>
                  </a:lnTo>
                  <a:lnTo>
                    <a:pt x="9017" y="565023"/>
                  </a:lnTo>
                  <a:lnTo>
                    <a:pt x="0" y="565023"/>
                  </a:lnTo>
                  <a:moveTo>
                    <a:pt x="18034" y="565023"/>
                  </a:moveTo>
                  <a:cubicBezTo>
                    <a:pt x="18034" y="569976"/>
                    <a:pt x="13970" y="574040"/>
                    <a:pt x="9017" y="574040"/>
                  </a:cubicBezTo>
                  <a:cubicBezTo>
                    <a:pt x="4064" y="574040"/>
                    <a:pt x="0" y="569976"/>
                    <a:pt x="0" y="565023"/>
                  </a:cubicBezTo>
                  <a:cubicBezTo>
                    <a:pt x="0" y="560070"/>
                    <a:pt x="4064" y="556006"/>
                    <a:pt x="9017" y="556006"/>
                  </a:cubicBezTo>
                  <a:cubicBezTo>
                    <a:pt x="13970" y="556006"/>
                    <a:pt x="18034" y="560070"/>
                    <a:pt x="18034" y="565023"/>
                  </a:cubicBezTo>
                  <a:cubicBezTo>
                    <a:pt x="18034" y="862584"/>
                    <a:pt x="509524" y="1112012"/>
                    <a:pt x="1129919" y="1112012"/>
                  </a:cubicBezTo>
                  <a:cubicBezTo>
                    <a:pt x="1750314" y="1112012"/>
                    <a:pt x="2241804" y="862584"/>
                    <a:pt x="2241804" y="565023"/>
                  </a:cubicBezTo>
                  <a:cubicBezTo>
                    <a:pt x="2241804" y="267462"/>
                    <a:pt x="1750314" y="18034"/>
                    <a:pt x="1129919" y="18034"/>
                  </a:cubicBezTo>
                  <a:lnTo>
                    <a:pt x="1129919" y="9017"/>
                  </a:lnTo>
                  <a:lnTo>
                    <a:pt x="1129919" y="18034"/>
                  </a:lnTo>
                  <a:cubicBezTo>
                    <a:pt x="509524" y="18034"/>
                    <a:pt x="18034" y="267462"/>
                    <a:pt x="18034" y="56502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2260145" cy="118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Audité</a:t>
              </a:r>
            </a:p>
          </p:txBody>
        </p:sp>
      </p:grpSp>
      <p:sp>
        <p:nvSpPr>
          <p:cNvPr id="30" name="AutoShape 30"/>
          <p:cNvSpPr/>
          <p:nvPr/>
        </p:nvSpPr>
        <p:spPr>
          <a:xfrm rot="75534">
            <a:off x="3600975" y="3317436"/>
            <a:ext cx="557884" cy="0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1" name="AutoShape 31"/>
          <p:cNvSpPr/>
          <p:nvPr/>
        </p:nvSpPr>
        <p:spPr>
          <a:xfrm rot="70587">
            <a:off x="5829701" y="3317436"/>
            <a:ext cx="596976" cy="0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2" name="AutoShape 32"/>
          <p:cNvSpPr/>
          <p:nvPr/>
        </p:nvSpPr>
        <p:spPr>
          <a:xfrm flipV="1">
            <a:off x="5836862" y="3734091"/>
            <a:ext cx="1430318" cy="883616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3" name="AutoShape 33"/>
          <p:cNvSpPr/>
          <p:nvPr/>
        </p:nvSpPr>
        <p:spPr>
          <a:xfrm flipH="1" flipV="1">
            <a:off x="2755250" y="3723143"/>
            <a:ext cx="1423500" cy="894564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4" name="Freeform 34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id="{2E202029-B4F9-414C-6728-C6956862F8DE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23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81197" y="939854"/>
            <a:ext cx="5569806" cy="64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1920" b="1" u="sng" spc="320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Audit </a:t>
            </a:r>
            <a:r>
              <a:rPr lang="en-US" sz="1920" b="1" u="sng" spc="320" dirty="0" err="1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seconde</a:t>
            </a:r>
            <a:r>
              <a:rPr lang="en-US" sz="1920" b="1" u="sng" spc="320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partie ou audit externe</a:t>
            </a:r>
          </a:p>
          <a:p>
            <a:pPr algn="ctr">
              <a:lnSpc>
                <a:spcPts val="2304"/>
              </a:lnSpc>
            </a:pPr>
            <a:endParaRPr lang="en-US" sz="1920" b="1" u="sng" spc="320" dirty="0">
              <a:solidFill>
                <a:srgbClr val="FF404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413642" y="1884230"/>
            <a:ext cx="4238017" cy="1319292"/>
            <a:chOff x="0" y="0"/>
            <a:chExt cx="5650689" cy="1759056"/>
          </a:xfrm>
        </p:grpSpPr>
        <p:sp>
          <p:nvSpPr>
            <p:cNvPr id="10" name="Freeform 10"/>
            <p:cNvSpPr/>
            <p:nvPr/>
          </p:nvSpPr>
          <p:spPr>
            <a:xfrm>
              <a:off x="9017" y="9017"/>
              <a:ext cx="5632704" cy="1741043"/>
            </a:xfrm>
            <a:custGeom>
              <a:avLst/>
              <a:gdLst/>
              <a:ahLst/>
              <a:cxnLst/>
              <a:rect l="l" t="t" r="r" b="b"/>
              <a:pathLst>
                <a:path w="5632704" h="1741043">
                  <a:moveTo>
                    <a:pt x="0" y="0"/>
                  </a:moveTo>
                  <a:lnTo>
                    <a:pt x="5632704" y="0"/>
                  </a:lnTo>
                  <a:lnTo>
                    <a:pt x="5632704" y="1741043"/>
                  </a:lnTo>
                  <a:lnTo>
                    <a:pt x="0" y="17410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650738" cy="1759077"/>
            </a:xfrm>
            <a:custGeom>
              <a:avLst/>
              <a:gdLst/>
              <a:ahLst/>
              <a:cxnLst/>
              <a:rect l="l" t="t" r="r" b="b"/>
              <a:pathLst>
                <a:path w="5650738" h="1759077">
                  <a:moveTo>
                    <a:pt x="9017" y="0"/>
                  </a:moveTo>
                  <a:lnTo>
                    <a:pt x="5641721" y="0"/>
                  </a:lnTo>
                  <a:cubicBezTo>
                    <a:pt x="5646674" y="0"/>
                    <a:pt x="5650738" y="4064"/>
                    <a:pt x="5650738" y="9017"/>
                  </a:cubicBezTo>
                  <a:lnTo>
                    <a:pt x="5650738" y="1750060"/>
                  </a:lnTo>
                  <a:cubicBezTo>
                    <a:pt x="5650738" y="1755013"/>
                    <a:pt x="5646674" y="1759077"/>
                    <a:pt x="5641721" y="1759077"/>
                  </a:cubicBezTo>
                  <a:lnTo>
                    <a:pt x="9017" y="1759077"/>
                  </a:lnTo>
                  <a:cubicBezTo>
                    <a:pt x="4064" y="1759077"/>
                    <a:pt x="0" y="1755013"/>
                    <a:pt x="0" y="1750060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750060"/>
                  </a:lnTo>
                  <a:lnTo>
                    <a:pt x="9017" y="1750060"/>
                  </a:lnTo>
                  <a:lnTo>
                    <a:pt x="9017" y="1741043"/>
                  </a:lnTo>
                  <a:lnTo>
                    <a:pt x="5641721" y="1741043"/>
                  </a:lnTo>
                  <a:lnTo>
                    <a:pt x="5641721" y="1750060"/>
                  </a:lnTo>
                  <a:lnTo>
                    <a:pt x="5632704" y="1750060"/>
                  </a:lnTo>
                  <a:lnTo>
                    <a:pt x="5632704" y="9017"/>
                  </a:lnTo>
                  <a:lnTo>
                    <a:pt x="5641721" y="9017"/>
                  </a:lnTo>
                  <a:lnTo>
                    <a:pt x="5641721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9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198094" y="4631714"/>
            <a:ext cx="3280464" cy="1209489"/>
            <a:chOff x="0" y="0"/>
            <a:chExt cx="4373952" cy="1612652"/>
          </a:xfrm>
        </p:grpSpPr>
        <p:sp>
          <p:nvSpPr>
            <p:cNvPr id="13" name="Freeform 13"/>
            <p:cNvSpPr/>
            <p:nvPr/>
          </p:nvSpPr>
          <p:spPr>
            <a:xfrm>
              <a:off x="9017" y="9017"/>
              <a:ext cx="4355846" cy="1594612"/>
            </a:xfrm>
            <a:custGeom>
              <a:avLst/>
              <a:gdLst/>
              <a:ahLst/>
              <a:cxnLst/>
              <a:rect l="l" t="t" r="r" b="b"/>
              <a:pathLst>
                <a:path w="4355846" h="1594612">
                  <a:moveTo>
                    <a:pt x="0" y="0"/>
                  </a:moveTo>
                  <a:lnTo>
                    <a:pt x="4355846" y="0"/>
                  </a:lnTo>
                  <a:lnTo>
                    <a:pt x="4355846" y="1594612"/>
                  </a:lnTo>
                  <a:lnTo>
                    <a:pt x="0" y="15946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373880" cy="1612646"/>
            </a:xfrm>
            <a:custGeom>
              <a:avLst/>
              <a:gdLst/>
              <a:ahLst/>
              <a:cxnLst/>
              <a:rect l="l" t="t" r="r" b="b"/>
              <a:pathLst>
                <a:path w="4373880" h="1612646">
                  <a:moveTo>
                    <a:pt x="9017" y="0"/>
                  </a:moveTo>
                  <a:lnTo>
                    <a:pt x="4364863" y="0"/>
                  </a:lnTo>
                  <a:cubicBezTo>
                    <a:pt x="4369816" y="0"/>
                    <a:pt x="4373880" y="4064"/>
                    <a:pt x="4373880" y="9017"/>
                  </a:cubicBezTo>
                  <a:lnTo>
                    <a:pt x="4373880" y="1603629"/>
                  </a:lnTo>
                  <a:cubicBezTo>
                    <a:pt x="4373880" y="1608582"/>
                    <a:pt x="4369816" y="1612646"/>
                    <a:pt x="4364863" y="1612646"/>
                  </a:cubicBezTo>
                  <a:lnTo>
                    <a:pt x="9017" y="1612646"/>
                  </a:lnTo>
                  <a:cubicBezTo>
                    <a:pt x="4064" y="1612646"/>
                    <a:pt x="0" y="1608582"/>
                    <a:pt x="0" y="1603629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603629"/>
                  </a:lnTo>
                  <a:lnTo>
                    <a:pt x="9017" y="1603629"/>
                  </a:lnTo>
                  <a:lnTo>
                    <a:pt x="9017" y="1594612"/>
                  </a:lnTo>
                  <a:lnTo>
                    <a:pt x="4364863" y="1594612"/>
                  </a:lnTo>
                  <a:lnTo>
                    <a:pt x="4364863" y="1603629"/>
                  </a:lnTo>
                  <a:lnTo>
                    <a:pt x="4355846" y="1603629"/>
                  </a:lnTo>
                  <a:lnTo>
                    <a:pt x="4355846" y="9017"/>
                  </a:lnTo>
                  <a:lnTo>
                    <a:pt x="4364863" y="9017"/>
                  </a:lnTo>
                  <a:lnTo>
                    <a:pt x="4364863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567136" y="2266875"/>
            <a:ext cx="1695109" cy="850288"/>
            <a:chOff x="0" y="0"/>
            <a:chExt cx="2260145" cy="1133718"/>
          </a:xfrm>
        </p:grpSpPr>
        <p:sp>
          <p:nvSpPr>
            <p:cNvPr id="16" name="Freeform 16"/>
            <p:cNvSpPr/>
            <p:nvPr/>
          </p:nvSpPr>
          <p:spPr>
            <a:xfrm>
              <a:off x="9017" y="9017"/>
              <a:ext cx="2241804" cy="1112012"/>
            </a:xfrm>
            <a:custGeom>
              <a:avLst/>
              <a:gdLst/>
              <a:ahLst/>
              <a:cxnLst/>
              <a:rect l="l" t="t" r="r" b="b"/>
              <a:pathLst>
                <a:path w="2241804" h="1112012">
                  <a:moveTo>
                    <a:pt x="0" y="556006"/>
                  </a:moveTo>
                  <a:cubicBezTo>
                    <a:pt x="0" y="248920"/>
                    <a:pt x="501904" y="0"/>
                    <a:pt x="1120902" y="0"/>
                  </a:cubicBezTo>
                  <a:cubicBezTo>
                    <a:pt x="1739900" y="0"/>
                    <a:pt x="2241804" y="248920"/>
                    <a:pt x="2241804" y="556006"/>
                  </a:cubicBezTo>
                  <a:cubicBezTo>
                    <a:pt x="2241804" y="863092"/>
                    <a:pt x="1740027" y="1112012"/>
                    <a:pt x="1120902" y="1112012"/>
                  </a:cubicBezTo>
                  <a:cubicBezTo>
                    <a:pt x="501777" y="1112012"/>
                    <a:pt x="0" y="863092"/>
                    <a:pt x="0" y="556006"/>
                  </a:cubicBezTo>
                  <a:close/>
                </a:path>
              </a:pathLst>
            </a:custGeom>
            <a:solidFill>
              <a:srgbClr val="D5505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2259838" cy="1130046"/>
            </a:xfrm>
            <a:custGeom>
              <a:avLst/>
              <a:gdLst/>
              <a:ahLst/>
              <a:cxnLst/>
              <a:rect l="l" t="t" r="r" b="b"/>
              <a:pathLst>
                <a:path w="2259838" h="1130046">
                  <a:moveTo>
                    <a:pt x="0" y="565023"/>
                  </a:moveTo>
                  <a:cubicBezTo>
                    <a:pt x="0" y="248412"/>
                    <a:pt x="512191" y="0"/>
                    <a:pt x="1129919" y="0"/>
                  </a:cubicBezTo>
                  <a:cubicBezTo>
                    <a:pt x="1747647" y="0"/>
                    <a:pt x="2259838" y="248412"/>
                    <a:pt x="2259838" y="565023"/>
                  </a:cubicBezTo>
                  <a:lnTo>
                    <a:pt x="2250821" y="565023"/>
                  </a:lnTo>
                  <a:lnTo>
                    <a:pt x="2259838" y="565023"/>
                  </a:lnTo>
                  <a:cubicBezTo>
                    <a:pt x="2259838" y="881634"/>
                    <a:pt x="1747647" y="1130046"/>
                    <a:pt x="1129919" y="1130046"/>
                  </a:cubicBezTo>
                  <a:lnTo>
                    <a:pt x="1129919" y="1121029"/>
                  </a:lnTo>
                  <a:lnTo>
                    <a:pt x="1129919" y="1130046"/>
                  </a:lnTo>
                  <a:cubicBezTo>
                    <a:pt x="512191" y="1130046"/>
                    <a:pt x="0" y="881634"/>
                    <a:pt x="0" y="565023"/>
                  </a:cubicBezTo>
                  <a:lnTo>
                    <a:pt x="9017" y="565023"/>
                  </a:lnTo>
                  <a:lnTo>
                    <a:pt x="18034" y="565023"/>
                  </a:lnTo>
                  <a:lnTo>
                    <a:pt x="9017" y="565023"/>
                  </a:lnTo>
                  <a:lnTo>
                    <a:pt x="0" y="565023"/>
                  </a:lnTo>
                  <a:moveTo>
                    <a:pt x="18034" y="565023"/>
                  </a:moveTo>
                  <a:cubicBezTo>
                    <a:pt x="18034" y="569976"/>
                    <a:pt x="13970" y="574040"/>
                    <a:pt x="9017" y="574040"/>
                  </a:cubicBezTo>
                  <a:cubicBezTo>
                    <a:pt x="4064" y="574040"/>
                    <a:pt x="0" y="569976"/>
                    <a:pt x="0" y="565023"/>
                  </a:cubicBezTo>
                  <a:cubicBezTo>
                    <a:pt x="0" y="560070"/>
                    <a:pt x="4064" y="556006"/>
                    <a:pt x="9017" y="556006"/>
                  </a:cubicBezTo>
                  <a:cubicBezTo>
                    <a:pt x="13970" y="556006"/>
                    <a:pt x="18034" y="560070"/>
                    <a:pt x="18034" y="565023"/>
                  </a:cubicBezTo>
                  <a:cubicBezTo>
                    <a:pt x="18034" y="862584"/>
                    <a:pt x="509524" y="1112012"/>
                    <a:pt x="1129919" y="1112012"/>
                  </a:cubicBezTo>
                  <a:cubicBezTo>
                    <a:pt x="1750314" y="1112012"/>
                    <a:pt x="2241804" y="862584"/>
                    <a:pt x="2241804" y="565023"/>
                  </a:cubicBezTo>
                  <a:cubicBezTo>
                    <a:pt x="2241804" y="267462"/>
                    <a:pt x="1750314" y="18034"/>
                    <a:pt x="1129919" y="18034"/>
                  </a:cubicBezTo>
                  <a:lnTo>
                    <a:pt x="1129919" y="9017"/>
                  </a:lnTo>
                  <a:lnTo>
                    <a:pt x="1129919" y="18034"/>
                  </a:lnTo>
                  <a:cubicBezTo>
                    <a:pt x="509524" y="18034"/>
                    <a:pt x="18034" y="267462"/>
                    <a:pt x="18034" y="5650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260145" cy="118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Client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801085" y="2277823"/>
            <a:ext cx="1695109" cy="850288"/>
            <a:chOff x="0" y="0"/>
            <a:chExt cx="2260145" cy="1133718"/>
          </a:xfrm>
        </p:grpSpPr>
        <p:sp>
          <p:nvSpPr>
            <p:cNvPr id="20" name="Freeform 20"/>
            <p:cNvSpPr/>
            <p:nvPr/>
          </p:nvSpPr>
          <p:spPr>
            <a:xfrm>
              <a:off x="9017" y="9017"/>
              <a:ext cx="2241804" cy="1112012"/>
            </a:xfrm>
            <a:custGeom>
              <a:avLst/>
              <a:gdLst/>
              <a:ahLst/>
              <a:cxnLst/>
              <a:rect l="l" t="t" r="r" b="b"/>
              <a:pathLst>
                <a:path w="2241804" h="1112012">
                  <a:moveTo>
                    <a:pt x="0" y="556006"/>
                  </a:moveTo>
                  <a:cubicBezTo>
                    <a:pt x="0" y="248920"/>
                    <a:pt x="501904" y="0"/>
                    <a:pt x="1120902" y="0"/>
                  </a:cubicBezTo>
                  <a:cubicBezTo>
                    <a:pt x="1739900" y="0"/>
                    <a:pt x="2241804" y="248920"/>
                    <a:pt x="2241804" y="556006"/>
                  </a:cubicBezTo>
                  <a:cubicBezTo>
                    <a:pt x="2241804" y="863092"/>
                    <a:pt x="1740027" y="1112012"/>
                    <a:pt x="1120902" y="1112012"/>
                  </a:cubicBezTo>
                  <a:cubicBezTo>
                    <a:pt x="501777" y="1112012"/>
                    <a:pt x="0" y="863092"/>
                    <a:pt x="0" y="556006"/>
                  </a:cubicBezTo>
                  <a:close/>
                </a:path>
              </a:pathLst>
            </a:custGeom>
            <a:solidFill>
              <a:srgbClr val="900000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2259838" cy="1130046"/>
            </a:xfrm>
            <a:custGeom>
              <a:avLst/>
              <a:gdLst/>
              <a:ahLst/>
              <a:cxnLst/>
              <a:rect l="l" t="t" r="r" b="b"/>
              <a:pathLst>
                <a:path w="2259838" h="1130046">
                  <a:moveTo>
                    <a:pt x="0" y="565023"/>
                  </a:moveTo>
                  <a:cubicBezTo>
                    <a:pt x="0" y="248412"/>
                    <a:pt x="512191" y="0"/>
                    <a:pt x="1129919" y="0"/>
                  </a:cubicBezTo>
                  <a:cubicBezTo>
                    <a:pt x="1747647" y="0"/>
                    <a:pt x="2259838" y="248412"/>
                    <a:pt x="2259838" y="565023"/>
                  </a:cubicBezTo>
                  <a:lnTo>
                    <a:pt x="2250821" y="565023"/>
                  </a:lnTo>
                  <a:lnTo>
                    <a:pt x="2259838" y="565023"/>
                  </a:lnTo>
                  <a:cubicBezTo>
                    <a:pt x="2259838" y="881634"/>
                    <a:pt x="1747647" y="1130046"/>
                    <a:pt x="1129919" y="1130046"/>
                  </a:cubicBezTo>
                  <a:lnTo>
                    <a:pt x="1129919" y="1121029"/>
                  </a:lnTo>
                  <a:lnTo>
                    <a:pt x="1129919" y="1130046"/>
                  </a:lnTo>
                  <a:cubicBezTo>
                    <a:pt x="512191" y="1130046"/>
                    <a:pt x="0" y="881634"/>
                    <a:pt x="0" y="565023"/>
                  </a:cubicBezTo>
                  <a:lnTo>
                    <a:pt x="9017" y="565023"/>
                  </a:lnTo>
                  <a:lnTo>
                    <a:pt x="18034" y="565023"/>
                  </a:lnTo>
                  <a:lnTo>
                    <a:pt x="9017" y="565023"/>
                  </a:lnTo>
                  <a:lnTo>
                    <a:pt x="0" y="565023"/>
                  </a:lnTo>
                  <a:moveTo>
                    <a:pt x="18034" y="565023"/>
                  </a:moveTo>
                  <a:cubicBezTo>
                    <a:pt x="18034" y="569976"/>
                    <a:pt x="13970" y="574040"/>
                    <a:pt x="9017" y="574040"/>
                  </a:cubicBezTo>
                  <a:cubicBezTo>
                    <a:pt x="4064" y="574040"/>
                    <a:pt x="0" y="569976"/>
                    <a:pt x="0" y="565023"/>
                  </a:cubicBezTo>
                  <a:cubicBezTo>
                    <a:pt x="0" y="560070"/>
                    <a:pt x="4064" y="556006"/>
                    <a:pt x="9017" y="556006"/>
                  </a:cubicBezTo>
                  <a:cubicBezTo>
                    <a:pt x="13970" y="556006"/>
                    <a:pt x="18034" y="560070"/>
                    <a:pt x="18034" y="565023"/>
                  </a:cubicBezTo>
                  <a:cubicBezTo>
                    <a:pt x="18034" y="862584"/>
                    <a:pt x="509524" y="1112012"/>
                    <a:pt x="1129919" y="1112012"/>
                  </a:cubicBezTo>
                  <a:cubicBezTo>
                    <a:pt x="1750314" y="1112012"/>
                    <a:pt x="2241804" y="862584"/>
                    <a:pt x="2241804" y="565023"/>
                  </a:cubicBezTo>
                  <a:cubicBezTo>
                    <a:pt x="2241804" y="267462"/>
                    <a:pt x="1750314" y="18034"/>
                    <a:pt x="1129919" y="18034"/>
                  </a:cubicBezTo>
                  <a:lnTo>
                    <a:pt x="1129919" y="9017"/>
                  </a:lnTo>
                  <a:lnTo>
                    <a:pt x="1129919" y="18034"/>
                  </a:lnTo>
                  <a:cubicBezTo>
                    <a:pt x="509524" y="18034"/>
                    <a:pt x="18034" y="267462"/>
                    <a:pt x="18034" y="5650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260145" cy="118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Auditeur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 rot="75534">
            <a:off x="3255336" y="2702967"/>
            <a:ext cx="557884" cy="0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24" name="Group 24"/>
          <p:cNvGrpSpPr/>
          <p:nvPr/>
        </p:nvGrpSpPr>
        <p:grpSpPr>
          <a:xfrm>
            <a:off x="4255558" y="3497210"/>
            <a:ext cx="1664930" cy="704823"/>
            <a:chOff x="0" y="0"/>
            <a:chExt cx="2219907" cy="939765"/>
          </a:xfrm>
        </p:grpSpPr>
        <p:sp>
          <p:nvSpPr>
            <p:cNvPr id="25" name="Freeform 25"/>
            <p:cNvSpPr/>
            <p:nvPr/>
          </p:nvSpPr>
          <p:spPr>
            <a:xfrm>
              <a:off x="9017" y="9017"/>
              <a:ext cx="2201799" cy="921766"/>
            </a:xfrm>
            <a:custGeom>
              <a:avLst/>
              <a:gdLst/>
              <a:ahLst/>
              <a:cxnLst/>
              <a:rect l="l" t="t" r="r" b="b"/>
              <a:pathLst>
                <a:path w="2201799" h="921766">
                  <a:moveTo>
                    <a:pt x="0" y="460883"/>
                  </a:moveTo>
                  <a:cubicBezTo>
                    <a:pt x="0" y="206375"/>
                    <a:pt x="492887" y="0"/>
                    <a:pt x="1100963" y="0"/>
                  </a:cubicBezTo>
                  <a:cubicBezTo>
                    <a:pt x="1709039" y="0"/>
                    <a:pt x="2201799" y="206375"/>
                    <a:pt x="2201799" y="460883"/>
                  </a:cubicBezTo>
                  <a:cubicBezTo>
                    <a:pt x="2201799" y="715391"/>
                    <a:pt x="1708912" y="921766"/>
                    <a:pt x="1100963" y="921766"/>
                  </a:cubicBezTo>
                  <a:cubicBezTo>
                    <a:pt x="493014" y="921766"/>
                    <a:pt x="0" y="715391"/>
                    <a:pt x="0" y="460883"/>
                  </a:cubicBezTo>
                  <a:close/>
                </a:path>
              </a:pathLst>
            </a:custGeom>
            <a:solidFill>
              <a:srgbClr val="FFFF66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2219960" cy="939800"/>
            </a:xfrm>
            <a:custGeom>
              <a:avLst/>
              <a:gdLst/>
              <a:ahLst/>
              <a:cxnLst/>
              <a:rect l="l" t="t" r="r" b="b"/>
              <a:pathLst>
                <a:path w="2219960" h="939800">
                  <a:moveTo>
                    <a:pt x="0" y="469900"/>
                  </a:moveTo>
                  <a:cubicBezTo>
                    <a:pt x="0" y="205232"/>
                    <a:pt x="504698" y="0"/>
                    <a:pt x="1109980" y="0"/>
                  </a:cubicBezTo>
                  <a:cubicBezTo>
                    <a:pt x="1715262" y="0"/>
                    <a:pt x="2219960" y="205232"/>
                    <a:pt x="2219960" y="469900"/>
                  </a:cubicBezTo>
                  <a:lnTo>
                    <a:pt x="2210943" y="469900"/>
                  </a:lnTo>
                  <a:lnTo>
                    <a:pt x="2219960" y="469900"/>
                  </a:lnTo>
                  <a:cubicBezTo>
                    <a:pt x="2219960" y="734568"/>
                    <a:pt x="1715262" y="939800"/>
                    <a:pt x="1109980" y="939800"/>
                  </a:cubicBezTo>
                  <a:lnTo>
                    <a:pt x="1109980" y="930783"/>
                  </a:lnTo>
                  <a:lnTo>
                    <a:pt x="1109980" y="939800"/>
                  </a:lnTo>
                  <a:cubicBezTo>
                    <a:pt x="504698" y="939800"/>
                    <a:pt x="0" y="734568"/>
                    <a:pt x="0" y="469900"/>
                  </a:cubicBezTo>
                  <a:lnTo>
                    <a:pt x="9017" y="469900"/>
                  </a:lnTo>
                  <a:lnTo>
                    <a:pt x="18034" y="469900"/>
                  </a:lnTo>
                  <a:lnTo>
                    <a:pt x="9017" y="469900"/>
                  </a:lnTo>
                  <a:lnTo>
                    <a:pt x="0" y="469900"/>
                  </a:lnTo>
                  <a:moveTo>
                    <a:pt x="18034" y="469900"/>
                  </a:moveTo>
                  <a:cubicBezTo>
                    <a:pt x="18034" y="474853"/>
                    <a:pt x="13970" y="478917"/>
                    <a:pt x="9017" y="478917"/>
                  </a:cubicBezTo>
                  <a:cubicBezTo>
                    <a:pt x="4064" y="478917"/>
                    <a:pt x="0" y="474853"/>
                    <a:pt x="0" y="469900"/>
                  </a:cubicBezTo>
                  <a:cubicBezTo>
                    <a:pt x="0" y="464947"/>
                    <a:pt x="4064" y="460883"/>
                    <a:pt x="9017" y="460883"/>
                  </a:cubicBezTo>
                  <a:cubicBezTo>
                    <a:pt x="13970" y="460883"/>
                    <a:pt x="18034" y="464947"/>
                    <a:pt x="18034" y="469900"/>
                  </a:cubicBezTo>
                  <a:cubicBezTo>
                    <a:pt x="18034" y="714248"/>
                    <a:pt x="499110" y="921766"/>
                    <a:pt x="1109980" y="921766"/>
                  </a:cubicBezTo>
                  <a:cubicBezTo>
                    <a:pt x="1720850" y="921766"/>
                    <a:pt x="2201799" y="714248"/>
                    <a:pt x="2201799" y="469900"/>
                  </a:cubicBezTo>
                  <a:cubicBezTo>
                    <a:pt x="2201799" y="225552"/>
                    <a:pt x="1720723" y="18034"/>
                    <a:pt x="1109980" y="18034"/>
                  </a:cubicBezTo>
                  <a:lnTo>
                    <a:pt x="1109980" y="9017"/>
                  </a:lnTo>
                  <a:lnTo>
                    <a:pt x="1109980" y="18034"/>
                  </a:lnTo>
                  <a:cubicBezTo>
                    <a:pt x="499237" y="18034"/>
                    <a:pt x="18034" y="225552"/>
                    <a:pt x="18034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2219907" cy="987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Auditeur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521410" y="4879763"/>
            <a:ext cx="1664930" cy="704823"/>
            <a:chOff x="0" y="0"/>
            <a:chExt cx="2219907" cy="939765"/>
          </a:xfrm>
        </p:grpSpPr>
        <p:sp>
          <p:nvSpPr>
            <p:cNvPr id="29" name="Freeform 29"/>
            <p:cNvSpPr/>
            <p:nvPr/>
          </p:nvSpPr>
          <p:spPr>
            <a:xfrm>
              <a:off x="9017" y="9017"/>
              <a:ext cx="2201799" cy="921766"/>
            </a:xfrm>
            <a:custGeom>
              <a:avLst/>
              <a:gdLst/>
              <a:ahLst/>
              <a:cxnLst/>
              <a:rect l="l" t="t" r="r" b="b"/>
              <a:pathLst>
                <a:path w="2201799" h="921766">
                  <a:moveTo>
                    <a:pt x="0" y="460883"/>
                  </a:moveTo>
                  <a:cubicBezTo>
                    <a:pt x="0" y="206375"/>
                    <a:pt x="492887" y="0"/>
                    <a:pt x="1100963" y="0"/>
                  </a:cubicBezTo>
                  <a:cubicBezTo>
                    <a:pt x="1709039" y="0"/>
                    <a:pt x="2201799" y="206375"/>
                    <a:pt x="2201799" y="460883"/>
                  </a:cubicBezTo>
                  <a:cubicBezTo>
                    <a:pt x="2201799" y="715391"/>
                    <a:pt x="1708912" y="921766"/>
                    <a:pt x="1100963" y="921766"/>
                  </a:cubicBezTo>
                  <a:cubicBezTo>
                    <a:pt x="493014" y="921766"/>
                    <a:pt x="0" y="715391"/>
                    <a:pt x="0" y="460883"/>
                  </a:cubicBezTo>
                  <a:close/>
                </a:path>
              </a:pathLst>
            </a:custGeom>
            <a:solidFill>
              <a:srgbClr val="B70000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2219960" cy="939800"/>
            </a:xfrm>
            <a:custGeom>
              <a:avLst/>
              <a:gdLst/>
              <a:ahLst/>
              <a:cxnLst/>
              <a:rect l="l" t="t" r="r" b="b"/>
              <a:pathLst>
                <a:path w="2219960" h="939800">
                  <a:moveTo>
                    <a:pt x="0" y="469900"/>
                  </a:moveTo>
                  <a:cubicBezTo>
                    <a:pt x="0" y="205232"/>
                    <a:pt x="504698" y="0"/>
                    <a:pt x="1109980" y="0"/>
                  </a:cubicBezTo>
                  <a:cubicBezTo>
                    <a:pt x="1715262" y="0"/>
                    <a:pt x="2219960" y="205232"/>
                    <a:pt x="2219960" y="469900"/>
                  </a:cubicBezTo>
                  <a:lnTo>
                    <a:pt x="2210943" y="469900"/>
                  </a:lnTo>
                  <a:lnTo>
                    <a:pt x="2219960" y="469900"/>
                  </a:lnTo>
                  <a:cubicBezTo>
                    <a:pt x="2219960" y="734568"/>
                    <a:pt x="1715262" y="939800"/>
                    <a:pt x="1109980" y="939800"/>
                  </a:cubicBezTo>
                  <a:lnTo>
                    <a:pt x="1109980" y="930783"/>
                  </a:lnTo>
                  <a:lnTo>
                    <a:pt x="1109980" y="939800"/>
                  </a:lnTo>
                  <a:cubicBezTo>
                    <a:pt x="504698" y="939800"/>
                    <a:pt x="0" y="734568"/>
                    <a:pt x="0" y="469900"/>
                  </a:cubicBezTo>
                  <a:lnTo>
                    <a:pt x="9017" y="469900"/>
                  </a:lnTo>
                  <a:lnTo>
                    <a:pt x="18034" y="469900"/>
                  </a:lnTo>
                  <a:lnTo>
                    <a:pt x="9017" y="469900"/>
                  </a:lnTo>
                  <a:lnTo>
                    <a:pt x="0" y="469900"/>
                  </a:lnTo>
                  <a:moveTo>
                    <a:pt x="18034" y="469900"/>
                  </a:moveTo>
                  <a:cubicBezTo>
                    <a:pt x="18034" y="474853"/>
                    <a:pt x="13970" y="478917"/>
                    <a:pt x="9017" y="478917"/>
                  </a:cubicBezTo>
                  <a:cubicBezTo>
                    <a:pt x="4064" y="478917"/>
                    <a:pt x="0" y="474853"/>
                    <a:pt x="0" y="469900"/>
                  </a:cubicBezTo>
                  <a:cubicBezTo>
                    <a:pt x="0" y="464947"/>
                    <a:pt x="4064" y="460883"/>
                    <a:pt x="9017" y="460883"/>
                  </a:cubicBezTo>
                  <a:cubicBezTo>
                    <a:pt x="13970" y="460883"/>
                    <a:pt x="18034" y="464947"/>
                    <a:pt x="18034" y="469900"/>
                  </a:cubicBezTo>
                  <a:cubicBezTo>
                    <a:pt x="18034" y="714248"/>
                    <a:pt x="499110" y="921766"/>
                    <a:pt x="1109980" y="921766"/>
                  </a:cubicBezTo>
                  <a:cubicBezTo>
                    <a:pt x="1720850" y="921766"/>
                    <a:pt x="2201799" y="714248"/>
                    <a:pt x="2201799" y="469900"/>
                  </a:cubicBezTo>
                  <a:cubicBezTo>
                    <a:pt x="2201799" y="225552"/>
                    <a:pt x="1720723" y="18034"/>
                    <a:pt x="1109980" y="18034"/>
                  </a:cubicBezTo>
                  <a:lnTo>
                    <a:pt x="1109980" y="9017"/>
                  </a:lnTo>
                  <a:lnTo>
                    <a:pt x="1109980" y="18034"/>
                  </a:lnTo>
                  <a:cubicBezTo>
                    <a:pt x="499237" y="18034"/>
                    <a:pt x="18034" y="225552"/>
                    <a:pt x="18034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2219907" cy="987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Audité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296307" y="5461293"/>
            <a:ext cx="1468503" cy="350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 b="1">
                <a:solidFill>
                  <a:srgbClr val="BF9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Organisation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743963" y="1932072"/>
            <a:ext cx="1477198" cy="307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b="1" dirty="0">
                <a:solidFill>
                  <a:srgbClr val="6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Partie prenante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554543" y="6200499"/>
            <a:ext cx="4223113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b="1" dirty="0">
                <a:solidFill>
                  <a:srgbClr val="0070C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Note :  </a:t>
            </a:r>
            <a:r>
              <a:rPr lang="en-US" sz="1706" b="1" dirty="0">
                <a:solidFill>
                  <a:schemeClr val="tx2">
                    <a:lumMod val="50000"/>
                  </a:schemeClr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(</a:t>
            </a:r>
            <a:r>
              <a:rPr lang="en-US" sz="170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client / fournisseur </a:t>
            </a:r>
            <a:r>
              <a:rPr lang="en-US" sz="1706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170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commanditaire de l’audit</a:t>
            </a:r>
          </a:p>
        </p:txBody>
      </p:sp>
      <p:sp>
        <p:nvSpPr>
          <p:cNvPr id="38" name="Freeform 38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cxnSp>
        <p:nvCxnSpPr>
          <p:cNvPr id="40" name="Connecteur : en angle 39">
            <a:extLst>
              <a:ext uri="{FF2B5EF4-FFF2-40B4-BE49-F238E27FC236}">
                <a16:creationId xmlns:a16="http://schemas.microsoft.com/office/drawing/2014/main" id="{EEFCBCA8-7DF1-C38B-D768-DB176846E786}"/>
              </a:ext>
            </a:extLst>
          </p:cNvPr>
          <p:cNvCxnSpPr/>
          <p:nvPr/>
        </p:nvCxnSpPr>
        <p:spPr>
          <a:xfrm rot="16200000" flipH="1">
            <a:off x="4990542" y="3976083"/>
            <a:ext cx="972108" cy="1350150"/>
          </a:xfrm>
          <a:prstGeom prst="bent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425A282F-2204-F2A7-BBBA-1F1C825D313A}"/>
              </a:ext>
            </a:extLst>
          </p:cNvPr>
          <p:cNvCxnSpPr>
            <a:cxnSpLocks/>
          </p:cNvCxnSpPr>
          <p:nvPr/>
        </p:nvCxnSpPr>
        <p:spPr>
          <a:xfrm>
            <a:off x="5484746" y="2754757"/>
            <a:ext cx="1730039" cy="2047096"/>
          </a:xfrm>
          <a:prstGeom prst="bent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 : en angle 42">
            <a:extLst>
              <a:ext uri="{FF2B5EF4-FFF2-40B4-BE49-F238E27FC236}">
                <a16:creationId xmlns:a16="http://schemas.microsoft.com/office/drawing/2014/main" id="{B4D1B0E0-96F5-054B-C0DA-CD257768024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30727" y="2615964"/>
            <a:ext cx="694340" cy="1732163"/>
          </a:xfrm>
          <a:prstGeom prst="bentConnector2">
            <a:avLst/>
          </a:prstGeom>
          <a:ln>
            <a:solidFill>
              <a:srgbClr val="B3A2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0">
            <a:extLst>
              <a:ext uri="{FF2B5EF4-FFF2-40B4-BE49-F238E27FC236}">
                <a16:creationId xmlns:a16="http://schemas.microsoft.com/office/drawing/2014/main" id="{BA54D0C8-F7A3-BE8C-AA07-4BD26456C9F3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24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2368D8A-46C5-9557-72BE-80536B1EF03A}"/>
              </a:ext>
            </a:extLst>
          </p:cNvPr>
          <p:cNvSpPr txBox="1"/>
          <p:nvPr/>
        </p:nvSpPr>
        <p:spPr>
          <a:xfrm>
            <a:off x="1558219" y="23578"/>
            <a:ext cx="6180610" cy="55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buClr>
                <a:srgbClr val="0070C0"/>
              </a:buClr>
              <a:buSzPct val="150000"/>
            </a:pPr>
            <a:r>
              <a:rPr lang="fr-FR" sz="2990" b="1" u="sng" spc="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Différents types d’audits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32451" y="1038860"/>
            <a:ext cx="5688697" cy="123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1920" b="1" u="sng" spc="320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Audit de certification, dit audit de tierce partie</a:t>
            </a:r>
          </a:p>
          <a:p>
            <a:pPr algn="ctr">
              <a:lnSpc>
                <a:spcPts val="2304"/>
              </a:lnSpc>
            </a:pPr>
            <a:endParaRPr lang="en-US" sz="1920" b="1" u="sng" spc="320" dirty="0">
              <a:solidFill>
                <a:srgbClr val="FF404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2304"/>
              </a:lnSpc>
            </a:pPr>
            <a:endParaRPr lang="en-US" sz="1920" b="1" u="sng" spc="320" dirty="0">
              <a:solidFill>
                <a:srgbClr val="FF404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54014" y="82723"/>
            <a:ext cx="6521711" cy="46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buClr>
                <a:srgbClr val="0070C0"/>
              </a:buClr>
              <a:buSzPct val="150000"/>
            </a:pPr>
            <a:r>
              <a:rPr lang="fr-FR" sz="2990" b="1" u="sng" spc="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Différents types d’audits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641089" y="2037847"/>
            <a:ext cx="4178272" cy="1330205"/>
            <a:chOff x="0" y="0"/>
            <a:chExt cx="5571029" cy="1773606"/>
          </a:xfrm>
        </p:grpSpPr>
        <p:sp>
          <p:nvSpPr>
            <p:cNvPr id="10" name="Freeform 10"/>
            <p:cNvSpPr/>
            <p:nvPr/>
          </p:nvSpPr>
          <p:spPr>
            <a:xfrm>
              <a:off x="9017" y="9017"/>
              <a:ext cx="5552948" cy="1755521"/>
            </a:xfrm>
            <a:custGeom>
              <a:avLst/>
              <a:gdLst/>
              <a:ahLst/>
              <a:cxnLst/>
              <a:rect l="l" t="t" r="r" b="b"/>
              <a:pathLst>
                <a:path w="5552948" h="1755521">
                  <a:moveTo>
                    <a:pt x="0" y="0"/>
                  </a:moveTo>
                  <a:lnTo>
                    <a:pt x="5552948" y="0"/>
                  </a:lnTo>
                  <a:lnTo>
                    <a:pt x="5552948" y="1755521"/>
                  </a:lnTo>
                  <a:lnTo>
                    <a:pt x="0" y="17555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570982" cy="1773555"/>
            </a:xfrm>
            <a:custGeom>
              <a:avLst/>
              <a:gdLst/>
              <a:ahLst/>
              <a:cxnLst/>
              <a:rect l="l" t="t" r="r" b="b"/>
              <a:pathLst>
                <a:path w="5570982" h="1773555">
                  <a:moveTo>
                    <a:pt x="9017" y="0"/>
                  </a:moveTo>
                  <a:lnTo>
                    <a:pt x="5561965" y="0"/>
                  </a:lnTo>
                  <a:cubicBezTo>
                    <a:pt x="5566918" y="0"/>
                    <a:pt x="5570982" y="4064"/>
                    <a:pt x="5570982" y="9017"/>
                  </a:cubicBezTo>
                  <a:lnTo>
                    <a:pt x="5570982" y="1764538"/>
                  </a:lnTo>
                  <a:cubicBezTo>
                    <a:pt x="5570982" y="1769491"/>
                    <a:pt x="5566918" y="1773555"/>
                    <a:pt x="5561965" y="1773555"/>
                  </a:cubicBezTo>
                  <a:lnTo>
                    <a:pt x="9017" y="1773555"/>
                  </a:lnTo>
                  <a:cubicBezTo>
                    <a:pt x="4064" y="1773555"/>
                    <a:pt x="0" y="1769491"/>
                    <a:pt x="0" y="1764538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764538"/>
                  </a:lnTo>
                  <a:lnTo>
                    <a:pt x="9017" y="1764538"/>
                  </a:lnTo>
                  <a:lnTo>
                    <a:pt x="9017" y="1755521"/>
                  </a:lnTo>
                  <a:lnTo>
                    <a:pt x="5561965" y="1755521"/>
                  </a:lnTo>
                  <a:lnTo>
                    <a:pt x="5561965" y="1764538"/>
                  </a:lnTo>
                  <a:lnTo>
                    <a:pt x="5552948" y="1764538"/>
                  </a:lnTo>
                  <a:lnTo>
                    <a:pt x="5552948" y="9017"/>
                  </a:lnTo>
                  <a:lnTo>
                    <a:pt x="5561965" y="9017"/>
                  </a:lnTo>
                  <a:lnTo>
                    <a:pt x="5561965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92D05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794583" y="2420492"/>
            <a:ext cx="1695109" cy="850288"/>
            <a:chOff x="0" y="0"/>
            <a:chExt cx="2260145" cy="1133718"/>
          </a:xfrm>
        </p:grpSpPr>
        <p:sp>
          <p:nvSpPr>
            <p:cNvPr id="13" name="Freeform 13"/>
            <p:cNvSpPr/>
            <p:nvPr/>
          </p:nvSpPr>
          <p:spPr>
            <a:xfrm>
              <a:off x="9017" y="9017"/>
              <a:ext cx="2241804" cy="1112012"/>
            </a:xfrm>
            <a:custGeom>
              <a:avLst/>
              <a:gdLst/>
              <a:ahLst/>
              <a:cxnLst/>
              <a:rect l="l" t="t" r="r" b="b"/>
              <a:pathLst>
                <a:path w="2241804" h="1112012">
                  <a:moveTo>
                    <a:pt x="0" y="556006"/>
                  </a:moveTo>
                  <a:cubicBezTo>
                    <a:pt x="0" y="248920"/>
                    <a:pt x="501904" y="0"/>
                    <a:pt x="1120902" y="0"/>
                  </a:cubicBezTo>
                  <a:cubicBezTo>
                    <a:pt x="1739900" y="0"/>
                    <a:pt x="2241804" y="248920"/>
                    <a:pt x="2241804" y="556006"/>
                  </a:cubicBezTo>
                  <a:cubicBezTo>
                    <a:pt x="2241804" y="863092"/>
                    <a:pt x="1740027" y="1112012"/>
                    <a:pt x="1120902" y="1112012"/>
                  </a:cubicBezTo>
                  <a:cubicBezTo>
                    <a:pt x="501777" y="1112012"/>
                    <a:pt x="0" y="863092"/>
                    <a:pt x="0" y="556006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259838" cy="1130046"/>
            </a:xfrm>
            <a:custGeom>
              <a:avLst/>
              <a:gdLst/>
              <a:ahLst/>
              <a:cxnLst/>
              <a:rect l="l" t="t" r="r" b="b"/>
              <a:pathLst>
                <a:path w="2259838" h="1130046">
                  <a:moveTo>
                    <a:pt x="0" y="565023"/>
                  </a:moveTo>
                  <a:cubicBezTo>
                    <a:pt x="0" y="248412"/>
                    <a:pt x="512191" y="0"/>
                    <a:pt x="1129919" y="0"/>
                  </a:cubicBezTo>
                  <a:cubicBezTo>
                    <a:pt x="1747647" y="0"/>
                    <a:pt x="2259838" y="248412"/>
                    <a:pt x="2259838" y="565023"/>
                  </a:cubicBezTo>
                  <a:lnTo>
                    <a:pt x="2250821" y="565023"/>
                  </a:lnTo>
                  <a:lnTo>
                    <a:pt x="2259838" y="565023"/>
                  </a:lnTo>
                  <a:cubicBezTo>
                    <a:pt x="2259838" y="881634"/>
                    <a:pt x="1747647" y="1130046"/>
                    <a:pt x="1129919" y="1130046"/>
                  </a:cubicBezTo>
                  <a:lnTo>
                    <a:pt x="1129919" y="1121029"/>
                  </a:lnTo>
                  <a:lnTo>
                    <a:pt x="1129919" y="1130046"/>
                  </a:lnTo>
                  <a:cubicBezTo>
                    <a:pt x="512191" y="1130046"/>
                    <a:pt x="0" y="881634"/>
                    <a:pt x="0" y="565023"/>
                  </a:cubicBezTo>
                  <a:lnTo>
                    <a:pt x="9017" y="565023"/>
                  </a:lnTo>
                  <a:lnTo>
                    <a:pt x="18034" y="565023"/>
                  </a:lnTo>
                  <a:lnTo>
                    <a:pt x="9017" y="565023"/>
                  </a:lnTo>
                  <a:lnTo>
                    <a:pt x="0" y="565023"/>
                  </a:lnTo>
                  <a:moveTo>
                    <a:pt x="18034" y="565023"/>
                  </a:moveTo>
                  <a:cubicBezTo>
                    <a:pt x="18034" y="569976"/>
                    <a:pt x="13970" y="574040"/>
                    <a:pt x="9017" y="574040"/>
                  </a:cubicBezTo>
                  <a:cubicBezTo>
                    <a:pt x="4064" y="574040"/>
                    <a:pt x="0" y="569976"/>
                    <a:pt x="0" y="565023"/>
                  </a:cubicBezTo>
                  <a:cubicBezTo>
                    <a:pt x="0" y="560070"/>
                    <a:pt x="4064" y="556006"/>
                    <a:pt x="9017" y="556006"/>
                  </a:cubicBezTo>
                  <a:cubicBezTo>
                    <a:pt x="13970" y="556006"/>
                    <a:pt x="18034" y="560070"/>
                    <a:pt x="18034" y="565023"/>
                  </a:cubicBezTo>
                  <a:cubicBezTo>
                    <a:pt x="18034" y="862584"/>
                    <a:pt x="509524" y="1112012"/>
                    <a:pt x="1129919" y="1112012"/>
                  </a:cubicBezTo>
                  <a:cubicBezTo>
                    <a:pt x="1750314" y="1112012"/>
                    <a:pt x="2241804" y="862584"/>
                    <a:pt x="2241804" y="565023"/>
                  </a:cubicBezTo>
                  <a:cubicBezTo>
                    <a:pt x="2241804" y="267462"/>
                    <a:pt x="1750314" y="18034"/>
                    <a:pt x="1129919" y="18034"/>
                  </a:cubicBezTo>
                  <a:lnTo>
                    <a:pt x="1129919" y="9017"/>
                  </a:lnTo>
                  <a:lnTo>
                    <a:pt x="1129919" y="18034"/>
                  </a:lnTo>
                  <a:cubicBezTo>
                    <a:pt x="509524" y="18034"/>
                    <a:pt x="18034" y="267462"/>
                    <a:pt x="18034" y="5650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260145" cy="118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Client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028533" y="2431440"/>
            <a:ext cx="1695109" cy="850288"/>
            <a:chOff x="0" y="0"/>
            <a:chExt cx="2260145" cy="1133718"/>
          </a:xfrm>
        </p:grpSpPr>
        <p:sp>
          <p:nvSpPr>
            <p:cNvPr id="17" name="Freeform 17"/>
            <p:cNvSpPr/>
            <p:nvPr/>
          </p:nvSpPr>
          <p:spPr>
            <a:xfrm>
              <a:off x="9017" y="9017"/>
              <a:ext cx="2241804" cy="1112012"/>
            </a:xfrm>
            <a:custGeom>
              <a:avLst/>
              <a:gdLst/>
              <a:ahLst/>
              <a:cxnLst/>
              <a:rect l="l" t="t" r="r" b="b"/>
              <a:pathLst>
                <a:path w="2241804" h="1112012">
                  <a:moveTo>
                    <a:pt x="0" y="556006"/>
                  </a:moveTo>
                  <a:cubicBezTo>
                    <a:pt x="0" y="248920"/>
                    <a:pt x="501904" y="0"/>
                    <a:pt x="1120902" y="0"/>
                  </a:cubicBezTo>
                  <a:cubicBezTo>
                    <a:pt x="1739900" y="0"/>
                    <a:pt x="2241804" y="248920"/>
                    <a:pt x="2241804" y="556006"/>
                  </a:cubicBezTo>
                  <a:cubicBezTo>
                    <a:pt x="2241804" y="863092"/>
                    <a:pt x="1740027" y="1112012"/>
                    <a:pt x="1120902" y="1112012"/>
                  </a:cubicBezTo>
                  <a:cubicBezTo>
                    <a:pt x="501777" y="1112012"/>
                    <a:pt x="0" y="863092"/>
                    <a:pt x="0" y="556006"/>
                  </a:cubicBezTo>
                  <a:close/>
                </a:path>
              </a:pathLst>
            </a:custGeom>
            <a:solidFill>
              <a:srgbClr val="FF404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2259838" cy="1130046"/>
            </a:xfrm>
            <a:custGeom>
              <a:avLst/>
              <a:gdLst/>
              <a:ahLst/>
              <a:cxnLst/>
              <a:rect l="l" t="t" r="r" b="b"/>
              <a:pathLst>
                <a:path w="2259838" h="1130046">
                  <a:moveTo>
                    <a:pt x="0" y="565023"/>
                  </a:moveTo>
                  <a:cubicBezTo>
                    <a:pt x="0" y="248412"/>
                    <a:pt x="512191" y="0"/>
                    <a:pt x="1129919" y="0"/>
                  </a:cubicBezTo>
                  <a:cubicBezTo>
                    <a:pt x="1747647" y="0"/>
                    <a:pt x="2259838" y="248412"/>
                    <a:pt x="2259838" y="565023"/>
                  </a:cubicBezTo>
                  <a:lnTo>
                    <a:pt x="2250821" y="565023"/>
                  </a:lnTo>
                  <a:lnTo>
                    <a:pt x="2259838" y="565023"/>
                  </a:lnTo>
                  <a:cubicBezTo>
                    <a:pt x="2259838" y="881634"/>
                    <a:pt x="1747647" y="1130046"/>
                    <a:pt x="1129919" y="1130046"/>
                  </a:cubicBezTo>
                  <a:lnTo>
                    <a:pt x="1129919" y="1121029"/>
                  </a:lnTo>
                  <a:lnTo>
                    <a:pt x="1129919" y="1130046"/>
                  </a:lnTo>
                  <a:cubicBezTo>
                    <a:pt x="512191" y="1130046"/>
                    <a:pt x="0" y="881634"/>
                    <a:pt x="0" y="565023"/>
                  </a:cubicBezTo>
                  <a:lnTo>
                    <a:pt x="9017" y="565023"/>
                  </a:lnTo>
                  <a:lnTo>
                    <a:pt x="18034" y="565023"/>
                  </a:lnTo>
                  <a:lnTo>
                    <a:pt x="9017" y="565023"/>
                  </a:lnTo>
                  <a:lnTo>
                    <a:pt x="0" y="565023"/>
                  </a:lnTo>
                  <a:moveTo>
                    <a:pt x="18034" y="565023"/>
                  </a:moveTo>
                  <a:cubicBezTo>
                    <a:pt x="18034" y="569976"/>
                    <a:pt x="13970" y="574040"/>
                    <a:pt x="9017" y="574040"/>
                  </a:cubicBezTo>
                  <a:cubicBezTo>
                    <a:pt x="4064" y="574040"/>
                    <a:pt x="0" y="569976"/>
                    <a:pt x="0" y="565023"/>
                  </a:cubicBezTo>
                  <a:cubicBezTo>
                    <a:pt x="0" y="560070"/>
                    <a:pt x="4064" y="556006"/>
                    <a:pt x="9017" y="556006"/>
                  </a:cubicBezTo>
                  <a:cubicBezTo>
                    <a:pt x="13970" y="556006"/>
                    <a:pt x="18034" y="560070"/>
                    <a:pt x="18034" y="565023"/>
                  </a:cubicBezTo>
                  <a:cubicBezTo>
                    <a:pt x="18034" y="862584"/>
                    <a:pt x="509524" y="1112012"/>
                    <a:pt x="1129919" y="1112012"/>
                  </a:cubicBezTo>
                  <a:cubicBezTo>
                    <a:pt x="1750314" y="1112012"/>
                    <a:pt x="2241804" y="862584"/>
                    <a:pt x="2241804" y="565023"/>
                  </a:cubicBezTo>
                  <a:cubicBezTo>
                    <a:pt x="2241804" y="267462"/>
                    <a:pt x="1750314" y="18034"/>
                    <a:pt x="1129919" y="18034"/>
                  </a:cubicBezTo>
                  <a:lnTo>
                    <a:pt x="1129919" y="9017"/>
                  </a:lnTo>
                  <a:lnTo>
                    <a:pt x="1129919" y="18034"/>
                  </a:lnTo>
                  <a:cubicBezTo>
                    <a:pt x="509524" y="18034"/>
                    <a:pt x="18034" y="267462"/>
                    <a:pt x="18034" y="5650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260145" cy="118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Auditeur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 rot="75534">
            <a:off x="5486029" y="2856584"/>
            <a:ext cx="557883" cy="0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1" name="TextBox 21"/>
          <p:cNvSpPr txBox="1"/>
          <p:nvPr/>
        </p:nvSpPr>
        <p:spPr>
          <a:xfrm>
            <a:off x="4353772" y="2042716"/>
            <a:ext cx="2818284" cy="350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 b="1" dirty="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Organisme de certification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761227" y="4649338"/>
            <a:ext cx="3203529" cy="1319292"/>
            <a:chOff x="0" y="0"/>
            <a:chExt cx="4271371" cy="1759056"/>
          </a:xfrm>
        </p:grpSpPr>
        <p:sp>
          <p:nvSpPr>
            <p:cNvPr id="23" name="Freeform 23"/>
            <p:cNvSpPr/>
            <p:nvPr/>
          </p:nvSpPr>
          <p:spPr>
            <a:xfrm>
              <a:off x="9017" y="9017"/>
              <a:ext cx="4253357" cy="1741043"/>
            </a:xfrm>
            <a:custGeom>
              <a:avLst/>
              <a:gdLst/>
              <a:ahLst/>
              <a:cxnLst/>
              <a:rect l="l" t="t" r="r" b="b"/>
              <a:pathLst>
                <a:path w="4253357" h="1741043">
                  <a:moveTo>
                    <a:pt x="0" y="0"/>
                  </a:moveTo>
                  <a:lnTo>
                    <a:pt x="4253357" y="0"/>
                  </a:lnTo>
                  <a:lnTo>
                    <a:pt x="4253357" y="1741043"/>
                  </a:lnTo>
                  <a:lnTo>
                    <a:pt x="0" y="17410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4271391" cy="1759077"/>
            </a:xfrm>
            <a:custGeom>
              <a:avLst/>
              <a:gdLst/>
              <a:ahLst/>
              <a:cxnLst/>
              <a:rect l="l" t="t" r="r" b="b"/>
              <a:pathLst>
                <a:path w="4271391" h="1759077">
                  <a:moveTo>
                    <a:pt x="9017" y="0"/>
                  </a:moveTo>
                  <a:lnTo>
                    <a:pt x="4262374" y="0"/>
                  </a:lnTo>
                  <a:cubicBezTo>
                    <a:pt x="4267327" y="0"/>
                    <a:pt x="4271391" y="4064"/>
                    <a:pt x="4271391" y="9017"/>
                  </a:cubicBezTo>
                  <a:lnTo>
                    <a:pt x="4271391" y="1750060"/>
                  </a:lnTo>
                  <a:cubicBezTo>
                    <a:pt x="4271391" y="1755013"/>
                    <a:pt x="4267327" y="1759077"/>
                    <a:pt x="4262374" y="1759077"/>
                  </a:cubicBezTo>
                  <a:lnTo>
                    <a:pt x="9017" y="1759077"/>
                  </a:lnTo>
                  <a:cubicBezTo>
                    <a:pt x="4064" y="1759077"/>
                    <a:pt x="0" y="1755013"/>
                    <a:pt x="0" y="1750060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750060"/>
                  </a:lnTo>
                  <a:lnTo>
                    <a:pt x="9017" y="1750060"/>
                  </a:lnTo>
                  <a:lnTo>
                    <a:pt x="9017" y="1741043"/>
                  </a:lnTo>
                  <a:lnTo>
                    <a:pt x="4262374" y="1741043"/>
                  </a:lnTo>
                  <a:lnTo>
                    <a:pt x="4262374" y="1750060"/>
                  </a:lnTo>
                  <a:lnTo>
                    <a:pt x="4253357" y="1750060"/>
                  </a:lnTo>
                  <a:lnTo>
                    <a:pt x="4253357" y="9017"/>
                  </a:lnTo>
                  <a:lnTo>
                    <a:pt x="4262374" y="9017"/>
                  </a:lnTo>
                  <a:lnTo>
                    <a:pt x="4262374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6069399" y="4956572"/>
            <a:ext cx="1664930" cy="704823"/>
            <a:chOff x="0" y="0"/>
            <a:chExt cx="2219907" cy="939765"/>
          </a:xfrm>
        </p:grpSpPr>
        <p:sp>
          <p:nvSpPr>
            <p:cNvPr id="26" name="Freeform 26"/>
            <p:cNvSpPr/>
            <p:nvPr/>
          </p:nvSpPr>
          <p:spPr>
            <a:xfrm>
              <a:off x="9017" y="9017"/>
              <a:ext cx="2201799" cy="921766"/>
            </a:xfrm>
            <a:custGeom>
              <a:avLst/>
              <a:gdLst/>
              <a:ahLst/>
              <a:cxnLst/>
              <a:rect l="l" t="t" r="r" b="b"/>
              <a:pathLst>
                <a:path w="2201799" h="921766">
                  <a:moveTo>
                    <a:pt x="0" y="460883"/>
                  </a:moveTo>
                  <a:cubicBezTo>
                    <a:pt x="0" y="206375"/>
                    <a:pt x="492887" y="0"/>
                    <a:pt x="1100963" y="0"/>
                  </a:cubicBezTo>
                  <a:cubicBezTo>
                    <a:pt x="1709039" y="0"/>
                    <a:pt x="2201799" y="206375"/>
                    <a:pt x="2201799" y="460883"/>
                  </a:cubicBezTo>
                  <a:cubicBezTo>
                    <a:pt x="2201799" y="715391"/>
                    <a:pt x="1708912" y="921766"/>
                    <a:pt x="1100963" y="921766"/>
                  </a:cubicBezTo>
                  <a:cubicBezTo>
                    <a:pt x="493014" y="921766"/>
                    <a:pt x="0" y="715391"/>
                    <a:pt x="0" y="460883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2219960" cy="939800"/>
            </a:xfrm>
            <a:custGeom>
              <a:avLst/>
              <a:gdLst/>
              <a:ahLst/>
              <a:cxnLst/>
              <a:rect l="l" t="t" r="r" b="b"/>
              <a:pathLst>
                <a:path w="2219960" h="939800">
                  <a:moveTo>
                    <a:pt x="0" y="469900"/>
                  </a:moveTo>
                  <a:cubicBezTo>
                    <a:pt x="0" y="205232"/>
                    <a:pt x="504698" y="0"/>
                    <a:pt x="1109980" y="0"/>
                  </a:cubicBezTo>
                  <a:cubicBezTo>
                    <a:pt x="1715262" y="0"/>
                    <a:pt x="2219960" y="205232"/>
                    <a:pt x="2219960" y="469900"/>
                  </a:cubicBezTo>
                  <a:lnTo>
                    <a:pt x="2210943" y="469900"/>
                  </a:lnTo>
                  <a:lnTo>
                    <a:pt x="2219960" y="469900"/>
                  </a:lnTo>
                  <a:cubicBezTo>
                    <a:pt x="2219960" y="734568"/>
                    <a:pt x="1715262" y="939800"/>
                    <a:pt x="1109980" y="939800"/>
                  </a:cubicBezTo>
                  <a:lnTo>
                    <a:pt x="1109980" y="930783"/>
                  </a:lnTo>
                  <a:lnTo>
                    <a:pt x="1109980" y="939800"/>
                  </a:lnTo>
                  <a:cubicBezTo>
                    <a:pt x="504698" y="939800"/>
                    <a:pt x="0" y="734568"/>
                    <a:pt x="0" y="469900"/>
                  </a:cubicBezTo>
                  <a:lnTo>
                    <a:pt x="9017" y="469900"/>
                  </a:lnTo>
                  <a:lnTo>
                    <a:pt x="18034" y="469900"/>
                  </a:lnTo>
                  <a:lnTo>
                    <a:pt x="9017" y="469900"/>
                  </a:lnTo>
                  <a:lnTo>
                    <a:pt x="0" y="469900"/>
                  </a:lnTo>
                  <a:moveTo>
                    <a:pt x="18034" y="469900"/>
                  </a:moveTo>
                  <a:cubicBezTo>
                    <a:pt x="18034" y="474853"/>
                    <a:pt x="13970" y="478917"/>
                    <a:pt x="9017" y="478917"/>
                  </a:cubicBezTo>
                  <a:cubicBezTo>
                    <a:pt x="4064" y="478917"/>
                    <a:pt x="0" y="474853"/>
                    <a:pt x="0" y="469900"/>
                  </a:cubicBezTo>
                  <a:cubicBezTo>
                    <a:pt x="0" y="464947"/>
                    <a:pt x="4064" y="460883"/>
                    <a:pt x="9017" y="460883"/>
                  </a:cubicBezTo>
                  <a:cubicBezTo>
                    <a:pt x="13970" y="460883"/>
                    <a:pt x="18034" y="464947"/>
                    <a:pt x="18034" y="469900"/>
                  </a:cubicBezTo>
                  <a:cubicBezTo>
                    <a:pt x="18034" y="714248"/>
                    <a:pt x="499110" y="921766"/>
                    <a:pt x="1109980" y="921766"/>
                  </a:cubicBezTo>
                  <a:cubicBezTo>
                    <a:pt x="1720850" y="921766"/>
                    <a:pt x="2201799" y="714248"/>
                    <a:pt x="2201799" y="469900"/>
                  </a:cubicBezTo>
                  <a:cubicBezTo>
                    <a:pt x="2201799" y="225552"/>
                    <a:pt x="1720723" y="18034"/>
                    <a:pt x="1109980" y="18034"/>
                  </a:cubicBezTo>
                  <a:lnTo>
                    <a:pt x="1109980" y="9017"/>
                  </a:lnTo>
                  <a:lnTo>
                    <a:pt x="1109980" y="18034"/>
                  </a:lnTo>
                  <a:cubicBezTo>
                    <a:pt x="499237" y="18034"/>
                    <a:pt x="18034" y="225552"/>
                    <a:pt x="18034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2219907" cy="987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Audité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859440" y="5555084"/>
            <a:ext cx="1515748" cy="350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 b="1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Organisation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4946835" y="3650827"/>
            <a:ext cx="1664930" cy="704823"/>
            <a:chOff x="0" y="0"/>
            <a:chExt cx="2219907" cy="939765"/>
          </a:xfrm>
        </p:grpSpPr>
        <p:sp>
          <p:nvSpPr>
            <p:cNvPr id="31" name="Freeform 31"/>
            <p:cNvSpPr/>
            <p:nvPr/>
          </p:nvSpPr>
          <p:spPr>
            <a:xfrm>
              <a:off x="9017" y="9017"/>
              <a:ext cx="2201799" cy="921766"/>
            </a:xfrm>
            <a:custGeom>
              <a:avLst/>
              <a:gdLst/>
              <a:ahLst/>
              <a:cxnLst/>
              <a:rect l="l" t="t" r="r" b="b"/>
              <a:pathLst>
                <a:path w="2201799" h="921766">
                  <a:moveTo>
                    <a:pt x="0" y="460883"/>
                  </a:moveTo>
                  <a:cubicBezTo>
                    <a:pt x="0" y="206375"/>
                    <a:pt x="492887" y="0"/>
                    <a:pt x="1100963" y="0"/>
                  </a:cubicBezTo>
                  <a:cubicBezTo>
                    <a:pt x="1709039" y="0"/>
                    <a:pt x="2201799" y="206375"/>
                    <a:pt x="2201799" y="460883"/>
                  </a:cubicBezTo>
                  <a:cubicBezTo>
                    <a:pt x="2201799" y="715391"/>
                    <a:pt x="1708912" y="921766"/>
                    <a:pt x="1100963" y="921766"/>
                  </a:cubicBezTo>
                  <a:cubicBezTo>
                    <a:pt x="493014" y="921766"/>
                    <a:pt x="0" y="715391"/>
                    <a:pt x="0" y="460883"/>
                  </a:cubicBezTo>
                  <a:close/>
                </a:path>
              </a:pathLst>
            </a:custGeom>
            <a:solidFill>
              <a:srgbClr val="FFFF66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2219960" cy="939800"/>
            </a:xfrm>
            <a:custGeom>
              <a:avLst/>
              <a:gdLst/>
              <a:ahLst/>
              <a:cxnLst/>
              <a:rect l="l" t="t" r="r" b="b"/>
              <a:pathLst>
                <a:path w="2219960" h="939800">
                  <a:moveTo>
                    <a:pt x="0" y="469900"/>
                  </a:moveTo>
                  <a:cubicBezTo>
                    <a:pt x="0" y="205232"/>
                    <a:pt x="504698" y="0"/>
                    <a:pt x="1109980" y="0"/>
                  </a:cubicBezTo>
                  <a:cubicBezTo>
                    <a:pt x="1715262" y="0"/>
                    <a:pt x="2219960" y="205232"/>
                    <a:pt x="2219960" y="469900"/>
                  </a:cubicBezTo>
                  <a:lnTo>
                    <a:pt x="2210943" y="469900"/>
                  </a:lnTo>
                  <a:lnTo>
                    <a:pt x="2219960" y="469900"/>
                  </a:lnTo>
                  <a:cubicBezTo>
                    <a:pt x="2219960" y="734568"/>
                    <a:pt x="1715262" y="939800"/>
                    <a:pt x="1109980" y="939800"/>
                  </a:cubicBezTo>
                  <a:lnTo>
                    <a:pt x="1109980" y="930783"/>
                  </a:lnTo>
                  <a:lnTo>
                    <a:pt x="1109980" y="939800"/>
                  </a:lnTo>
                  <a:cubicBezTo>
                    <a:pt x="504698" y="939800"/>
                    <a:pt x="0" y="734568"/>
                    <a:pt x="0" y="469900"/>
                  </a:cubicBezTo>
                  <a:lnTo>
                    <a:pt x="9017" y="469900"/>
                  </a:lnTo>
                  <a:lnTo>
                    <a:pt x="18034" y="469900"/>
                  </a:lnTo>
                  <a:lnTo>
                    <a:pt x="9017" y="469900"/>
                  </a:lnTo>
                  <a:lnTo>
                    <a:pt x="0" y="469900"/>
                  </a:lnTo>
                  <a:moveTo>
                    <a:pt x="18034" y="469900"/>
                  </a:moveTo>
                  <a:cubicBezTo>
                    <a:pt x="18034" y="474853"/>
                    <a:pt x="13970" y="478917"/>
                    <a:pt x="9017" y="478917"/>
                  </a:cubicBezTo>
                  <a:cubicBezTo>
                    <a:pt x="4064" y="478917"/>
                    <a:pt x="0" y="474853"/>
                    <a:pt x="0" y="469900"/>
                  </a:cubicBezTo>
                  <a:cubicBezTo>
                    <a:pt x="0" y="464947"/>
                    <a:pt x="4064" y="460883"/>
                    <a:pt x="9017" y="460883"/>
                  </a:cubicBezTo>
                  <a:cubicBezTo>
                    <a:pt x="13970" y="460883"/>
                    <a:pt x="18034" y="464947"/>
                    <a:pt x="18034" y="469900"/>
                  </a:cubicBezTo>
                  <a:cubicBezTo>
                    <a:pt x="18034" y="714248"/>
                    <a:pt x="499110" y="921766"/>
                    <a:pt x="1109980" y="921766"/>
                  </a:cubicBezTo>
                  <a:cubicBezTo>
                    <a:pt x="1720850" y="921766"/>
                    <a:pt x="2201799" y="714248"/>
                    <a:pt x="2201799" y="469900"/>
                  </a:cubicBezTo>
                  <a:cubicBezTo>
                    <a:pt x="2201799" y="225552"/>
                    <a:pt x="1720723" y="18034"/>
                    <a:pt x="1109980" y="18034"/>
                  </a:cubicBezTo>
                  <a:lnTo>
                    <a:pt x="1109980" y="9017"/>
                  </a:lnTo>
                  <a:lnTo>
                    <a:pt x="1109980" y="18034"/>
                  </a:lnTo>
                  <a:cubicBezTo>
                    <a:pt x="499237" y="18034"/>
                    <a:pt x="18034" y="225552"/>
                    <a:pt x="18034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2219907" cy="987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Auditeur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67882" y="2486384"/>
            <a:ext cx="2041861" cy="551206"/>
            <a:chOff x="0" y="0"/>
            <a:chExt cx="2722482" cy="734942"/>
          </a:xfrm>
        </p:grpSpPr>
        <p:sp>
          <p:nvSpPr>
            <p:cNvPr id="35" name="Freeform 35"/>
            <p:cNvSpPr/>
            <p:nvPr/>
          </p:nvSpPr>
          <p:spPr>
            <a:xfrm>
              <a:off x="9017" y="9017"/>
              <a:ext cx="2704465" cy="716915"/>
            </a:xfrm>
            <a:custGeom>
              <a:avLst/>
              <a:gdLst/>
              <a:ahLst/>
              <a:cxnLst/>
              <a:rect l="l" t="t" r="r" b="b"/>
              <a:pathLst>
                <a:path w="2704465" h="716915">
                  <a:moveTo>
                    <a:pt x="0" y="0"/>
                  </a:moveTo>
                  <a:lnTo>
                    <a:pt x="2704465" y="0"/>
                  </a:lnTo>
                  <a:lnTo>
                    <a:pt x="2704465" y="716915"/>
                  </a:lnTo>
                  <a:lnTo>
                    <a:pt x="0" y="7169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0"/>
              <a:ext cx="2722499" cy="734949"/>
            </a:xfrm>
            <a:custGeom>
              <a:avLst/>
              <a:gdLst/>
              <a:ahLst/>
              <a:cxnLst/>
              <a:rect l="l" t="t" r="r" b="b"/>
              <a:pathLst>
                <a:path w="2722499" h="734949">
                  <a:moveTo>
                    <a:pt x="9017" y="0"/>
                  </a:moveTo>
                  <a:lnTo>
                    <a:pt x="2713482" y="0"/>
                  </a:lnTo>
                  <a:cubicBezTo>
                    <a:pt x="2718435" y="0"/>
                    <a:pt x="2722499" y="4064"/>
                    <a:pt x="2722499" y="9017"/>
                  </a:cubicBezTo>
                  <a:lnTo>
                    <a:pt x="2722499" y="725932"/>
                  </a:lnTo>
                  <a:cubicBezTo>
                    <a:pt x="2722499" y="730885"/>
                    <a:pt x="2718435" y="734949"/>
                    <a:pt x="2713482" y="734949"/>
                  </a:cubicBezTo>
                  <a:lnTo>
                    <a:pt x="9017" y="734949"/>
                  </a:lnTo>
                  <a:cubicBezTo>
                    <a:pt x="4064" y="734949"/>
                    <a:pt x="0" y="730885"/>
                    <a:pt x="0" y="725932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725932"/>
                  </a:lnTo>
                  <a:lnTo>
                    <a:pt x="9017" y="725932"/>
                  </a:lnTo>
                  <a:lnTo>
                    <a:pt x="9017" y="716915"/>
                  </a:lnTo>
                  <a:lnTo>
                    <a:pt x="2713482" y="716915"/>
                  </a:lnTo>
                  <a:lnTo>
                    <a:pt x="2713482" y="725932"/>
                  </a:lnTo>
                  <a:lnTo>
                    <a:pt x="2704465" y="725932"/>
                  </a:lnTo>
                  <a:lnTo>
                    <a:pt x="2704465" y="9017"/>
                  </a:lnTo>
                  <a:lnTo>
                    <a:pt x="2713482" y="9017"/>
                  </a:lnTo>
                  <a:lnTo>
                    <a:pt x="2713482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404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987938" y="2563105"/>
            <a:ext cx="1657966" cy="350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 b="1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Partie prenante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765243" y="6319215"/>
            <a:ext cx="4223113" cy="307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b="1" dirty="0">
                <a:solidFill>
                  <a:srgbClr val="0070C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Note : </a:t>
            </a:r>
            <a:r>
              <a:rPr lang="en-US" sz="170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client est le commanditaire de l’audit</a:t>
            </a:r>
          </a:p>
        </p:txBody>
      </p:sp>
      <p:sp>
        <p:nvSpPr>
          <p:cNvPr id="42" name="Freeform 42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cxnSp>
        <p:nvCxnSpPr>
          <p:cNvPr id="44" name="Connecteur : en angle 43">
            <a:extLst>
              <a:ext uri="{FF2B5EF4-FFF2-40B4-BE49-F238E27FC236}">
                <a16:creationId xmlns:a16="http://schemas.microsoft.com/office/drawing/2014/main" id="{5EA52AB0-6909-D100-48A8-1F160CBECF86}"/>
              </a:ext>
            </a:extLst>
          </p:cNvPr>
          <p:cNvCxnSpPr/>
          <p:nvPr/>
        </p:nvCxnSpPr>
        <p:spPr>
          <a:xfrm rot="16200000" flipH="1">
            <a:off x="4459923" y="3488629"/>
            <a:ext cx="684076" cy="288032"/>
          </a:xfrm>
          <a:prstGeom prst="bentConnector2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FDBCB6B9-A863-DCBC-3FA4-55C1ABC0BF61}"/>
              </a:ext>
            </a:extLst>
          </p:cNvPr>
          <p:cNvCxnSpPr/>
          <p:nvPr/>
        </p:nvCxnSpPr>
        <p:spPr>
          <a:xfrm>
            <a:off x="6875972" y="3326413"/>
            <a:ext cx="0" cy="159444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FFE2E714-CA9D-A38E-1CCA-E117C9C1AEB0}"/>
              </a:ext>
            </a:extLst>
          </p:cNvPr>
          <p:cNvCxnSpPr>
            <a:cxnSpLocks/>
          </p:cNvCxnSpPr>
          <p:nvPr/>
        </p:nvCxnSpPr>
        <p:spPr>
          <a:xfrm>
            <a:off x="6580242" y="4020753"/>
            <a:ext cx="0" cy="9001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20">
            <a:extLst>
              <a:ext uri="{FF2B5EF4-FFF2-40B4-BE49-F238E27FC236}">
                <a16:creationId xmlns:a16="http://schemas.microsoft.com/office/drawing/2014/main" id="{4CF96E0F-7DE5-F882-F186-97557CB4E1AD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25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5239" y="389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37693" y="125389"/>
            <a:ext cx="5164924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fr-FR" sz="2990" b="1" u="sng" spc="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Différents types d’audits</a:t>
            </a:r>
          </a:p>
          <a:p>
            <a:pPr algn="l">
              <a:lnSpc>
                <a:spcPts val="3583"/>
              </a:lnSpc>
            </a:pPr>
            <a:endParaRPr lang="en-US" sz="2986" b="1" u="sng" dirty="0">
              <a:solidFill>
                <a:srgbClr val="C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574301" y="5503667"/>
            <a:ext cx="3928517" cy="1049533"/>
            <a:chOff x="0" y="0"/>
            <a:chExt cx="5238023" cy="1399377"/>
          </a:xfrm>
        </p:grpSpPr>
        <p:sp>
          <p:nvSpPr>
            <p:cNvPr id="9" name="Freeform 9"/>
            <p:cNvSpPr/>
            <p:nvPr/>
          </p:nvSpPr>
          <p:spPr>
            <a:xfrm>
              <a:off x="9017" y="9017"/>
              <a:ext cx="5219954" cy="1381379"/>
            </a:xfrm>
            <a:custGeom>
              <a:avLst/>
              <a:gdLst/>
              <a:ahLst/>
              <a:cxnLst/>
              <a:rect l="l" t="t" r="r" b="b"/>
              <a:pathLst>
                <a:path w="5219954" h="1381379">
                  <a:moveTo>
                    <a:pt x="0" y="0"/>
                  </a:moveTo>
                  <a:lnTo>
                    <a:pt x="5219954" y="0"/>
                  </a:lnTo>
                  <a:lnTo>
                    <a:pt x="5219954" y="1381379"/>
                  </a:lnTo>
                  <a:lnTo>
                    <a:pt x="0" y="13813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237988" cy="1399413"/>
            </a:xfrm>
            <a:custGeom>
              <a:avLst/>
              <a:gdLst/>
              <a:ahLst/>
              <a:cxnLst/>
              <a:rect l="l" t="t" r="r" b="b"/>
              <a:pathLst>
                <a:path w="5237988" h="1399413">
                  <a:moveTo>
                    <a:pt x="9017" y="0"/>
                  </a:moveTo>
                  <a:lnTo>
                    <a:pt x="5228971" y="0"/>
                  </a:lnTo>
                  <a:cubicBezTo>
                    <a:pt x="5233924" y="0"/>
                    <a:pt x="5237988" y="4064"/>
                    <a:pt x="5237988" y="9017"/>
                  </a:cubicBezTo>
                  <a:lnTo>
                    <a:pt x="5237988" y="1390396"/>
                  </a:lnTo>
                  <a:cubicBezTo>
                    <a:pt x="5237988" y="1395349"/>
                    <a:pt x="5233924" y="1399413"/>
                    <a:pt x="5228971" y="1399413"/>
                  </a:cubicBezTo>
                  <a:lnTo>
                    <a:pt x="9017" y="1399413"/>
                  </a:lnTo>
                  <a:cubicBezTo>
                    <a:pt x="4064" y="1399413"/>
                    <a:pt x="0" y="1395349"/>
                    <a:pt x="0" y="1390396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390396"/>
                  </a:lnTo>
                  <a:lnTo>
                    <a:pt x="9017" y="1390396"/>
                  </a:lnTo>
                  <a:lnTo>
                    <a:pt x="9017" y="1381379"/>
                  </a:lnTo>
                  <a:lnTo>
                    <a:pt x="5228971" y="1381379"/>
                  </a:lnTo>
                  <a:lnTo>
                    <a:pt x="5228971" y="1390396"/>
                  </a:lnTo>
                  <a:lnTo>
                    <a:pt x="5219954" y="1390396"/>
                  </a:lnTo>
                  <a:lnTo>
                    <a:pt x="5219954" y="9017"/>
                  </a:lnTo>
                  <a:lnTo>
                    <a:pt x="5228971" y="9017"/>
                  </a:lnTo>
                  <a:lnTo>
                    <a:pt x="5228971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E699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737693" y="6160506"/>
            <a:ext cx="2034206" cy="307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Organisme audité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570547" y="4362117"/>
            <a:ext cx="1933760" cy="781632"/>
            <a:chOff x="0" y="0"/>
            <a:chExt cx="2578347" cy="1042176"/>
          </a:xfrm>
        </p:grpSpPr>
        <p:sp>
          <p:nvSpPr>
            <p:cNvPr id="13" name="Freeform 13"/>
            <p:cNvSpPr/>
            <p:nvPr/>
          </p:nvSpPr>
          <p:spPr>
            <a:xfrm>
              <a:off x="9017" y="9017"/>
              <a:ext cx="2560320" cy="1024128"/>
            </a:xfrm>
            <a:custGeom>
              <a:avLst/>
              <a:gdLst/>
              <a:ahLst/>
              <a:cxnLst/>
              <a:rect l="l" t="t" r="r" b="b"/>
              <a:pathLst>
                <a:path w="2560320" h="1024128">
                  <a:moveTo>
                    <a:pt x="0" y="0"/>
                  </a:moveTo>
                  <a:lnTo>
                    <a:pt x="2560320" y="0"/>
                  </a:lnTo>
                  <a:lnTo>
                    <a:pt x="2560320" y="1024128"/>
                  </a:lnTo>
                  <a:lnTo>
                    <a:pt x="0" y="1024128"/>
                  </a:lnTo>
                  <a:close/>
                </a:path>
              </a:pathLst>
            </a:custGeom>
            <a:solidFill>
              <a:srgbClr val="AB3C19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578354" cy="1042162"/>
            </a:xfrm>
            <a:custGeom>
              <a:avLst/>
              <a:gdLst/>
              <a:ahLst/>
              <a:cxnLst/>
              <a:rect l="l" t="t" r="r" b="b"/>
              <a:pathLst>
                <a:path w="2578354" h="1042162">
                  <a:moveTo>
                    <a:pt x="9017" y="0"/>
                  </a:moveTo>
                  <a:lnTo>
                    <a:pt x="2569337" y="0"/>
                  </a:lnTo>
                  <a:cubicBezTo>
                    <a:pt x="2574290" y="0"/>
                    <a:pt x="2578354" y="4064"/>
                    <a:pt x="2578354" y="9017"/>
                  </a:cubicBezTo>
                  <a:lnTo>
                    <a:pt x="2578354" y="1033145"/>
                  </a:lnTo>
                  <a:cubicBezTo>
                    <a:pt x="2578354" y="1038098"/>
                    <a:pt x="2574290" y="1042162"/>
                    <a:pt x="2569337" y="1042162"/>
                  </a:cubicBezTo>
                  <a:lnTo>
                    <a:pt x="9017" y="1042162"/>
                  </a:lnTo>
                  <a:cubicBezTo>
                    <a:pt x="4064" y="1042162"/>
                    <a:pt x="0" y="1038098"/>
                    <a:pt x="0" y="1033145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033145"/>
                  </a:lnTo>
                  <a:lnTo>
                    <a:pt x="9017" y="1033145"/>
                  </a:lnTo>
                  <a:lnTo>
                    <a:pt x="9017" y="1024128"/>
                  </a:lnTo>
                  <a:lnTo>
                    <a:pt x="2569337" y="1024128"/>
                  </a:lnTo>
                  <a:lnTo>
                    <a:pt x="2569337" y="1033145"/>
                  </a:lnTo>
                  <a:lnTo>
                    <a:pt x="2560320" y="1033145"/>
                  </a:lnTo>
                  <a:lnTo>
                    <a:pt x="2560320" y="9017"/>
                  </a:lnTo>
                  <a:lnTo>
                    <a:pt x="2569337" y="9017"/>
                  </a:lnTo>
                  <a:lnTo>
                    <a:pt x="2569337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578347" cy="1089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Organisme de certification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6273" y="1034173"/>
            <a:ext cx="8056322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endParaRPr dirty="0"/>
          </a:p>
          <a:p>
            <a:pPr algn="l">
              <a:lnSpc>
                <a:spcPts val="2304"/>
              </a:lnSpc>
            </a:pPr>
            <a:r>
              <a:rPr lang="en-US" sz="1920" b="1" u="sng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Différents types d’audits :</a:t>
            </a:r>
          </a:p>
          <a:p>
            <a:pPr algn="l">
              <a:lnSpc>
                <a:spcPts val="2304"/>
              </a:lnSpc>
            </a:pPr>
            <a:endParaRPr lang="en-US" sz="1920" b="1" u="sng" dirty="0">
              <a:solidFill>
                <a:srgbClr val="FF404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734771" lvl="2" indent="-244924" algn="l">
              <a:lnSpc>
                <a:spcPts val="2304"/>
              </a:lnSpc>
              <a:buFont typeface="Arial"/>
              <a:buChar char="⚬"/>
            </a:pPr>
            <a:r>
              <a:rPr lang="en-US" sz="192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Audit combiné</a:t>
            </a:r>
          </a:p>
          <a:p>
            <a:pPr marL="1222451" lvl="3" indent="-305613" algn="l">
              <a:lnSpc>
                <a:spcPts val="2304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Audit simultané de plusieurs systèmes de management différents</a:t>
            </a:r>
          </a:p>
          <a:p>
            <a:pPr marL="1222451" lvl="3" indent="-305613" algn="l">
              <a:lnSpc>
                <a:spcPts val="2304"/>
              </a:lnSpc>
            </a:pPr>
            <a:r>
              <a:rPr lang="en-US" sz="1920" u="sng" dirty="0">
                <a:solidFill>
                  <a:srgbClr val="6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Exemple</a:t>
            </a: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Qualité + Sécurité 9001 ET 27001</a:t>
            </a:r>
          </a:p>
          <a:p>
            <a:pPr marL="1222451" lvl="3" indent="-305613" algn="l">
              <a:lnSpc>
                <a:spcPts val="2304"/>
              </a:lnSpc>
            </a:pP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4771" lvl="2" indent="-244924" algn="l">
              <a:lnSpc>
                <a:spcPts val="2304"/>
              </a:lnSpc>
              <a:buFont typeface="Arial"/>
              <a:buChar char="⚬"/>
            </a:pPr>
            <a:r>
              <a:rPr lang="en-US" sz="192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Audit conjoint</a:t>
            </a:r>
          </a:p>
          <a:p>
            <a:pPr marL="1222451" lvl="3" indent="-305613" algn="l">
              <a:lnSpc>
                <a:spcPts val="2304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Plusieurs organismes d’audit coopèrent lors d’un même audit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831740" y="5690780"/>
            <a:ext cx="1099125" cy="435065"/>
            <a:chOff x="0" y="0"/>
            <a:chExt cx="1465500" cy="580086"/>
          </a:xfrm>
        </p:grpSpPr>
        <p:sp>
          <p:nvSpPr>
            <p:cNvPr id="18" name="Freeform 18"/>
            <p:cNvSpPr/>
            <p:nvPr/>
          </p:nvSpPr>
          <p:spPr>
            <a:xfrm>
              <a:off x="9017" y="9017"/>
              <a:ext cx="1447419" cy="561975"/>
            </a:xfrm>
            <a:custGeom>
              <a:avLst/>
              <a:gdLst/>
              <a:ahLst/>
              <a:cxnLst/>
              <a:rect l="l" t="t" r="r" b="b"/>
              <a:pathLst>
                <a:path w="1447419" h="561975">
                  <a:moveTo>
                    <a:pt x="0" y="0"/>
                  </a:moveTo>
                  <a:lnTo>
                    <a:pt x="1447419" y="0"/>
                  </a:lnTo>
                  <a:lnTo>
                    <a:pt x="1447419" y="561975"/>
                  </a:lnTo>
                  <a:lnTo>
                    <a:pt x="0" y="561975"/>
                  </a:lnTo>
                  <a:close/>
                </a:path>
              </a:pathLst>
            </a:custGeom>
            <a:solidFill>
              <a:srgbClr val="FFD966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1465453" cy="580009"/>
            </a:xfrm>
            <a:custGeom>
              <a:avLst/>
              <a:gdLst/>
              <a:ahLst/>
              <a:cxnLst/>
              <a:rect l="l" t="t" r="r" b="b"/>
              <a:pathLst>
                <a:path w="1465453" h="580009">
                  <a:moveTo>
                    <a:pt x="9017" y="0"/>
                  </a:moveTo>
                  <a:lnTo>
                    <a:pt x="1456436" y="0"/>
                  </a:lnTo>
                  <a:cubicBezTo>
                    <a:pt x="1461389" y="0"/>
                    <a:pt x="1465453" y="4064"/>
                    <a:pt x="1465453" y="9017"/>
                  </a:cubicBezTo>
                  <a:lnTo>
                    <a:pt x="1465453" y="570992"/>
                  </a:lnTo>
                  <a:cubicBezTo>
                    <a:pt x="1465453" y="575945"/>
                    <a:pt x="1461389" y="580009"/>
                    <a:pt x="1456436" y="580009"/>
                  </a:cubicBezTo>
                  <a:lnTo>
                    <a:pt x="9017" y="580009"/>
                  </a:lnTo>
                  <a:cubicBezTo>
                    <a:pt x="4064" y="580009"/>
                    <a:pt x="0" y="575945"/>
                    <a:pt x="0" y="570992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570992"/>
                  </a:lnTo>
                  <a:lnTo>
                    <a:pt x="9017" y="570992"/>
                  </a:lnTo>
                  <a:lnTo>
                    <a:pt x="9017" y="561975"/>
                  </a:lnTo>
                  <a:lnTo>
                    <a:pt x="1456436" y="561975"/>
                  </a:lnTo>
                  <a:lnTo>
                    <a:pt x="1456436" y="570992"/>
                  </a:lnTo>
                  <a:lnTo>
                    <a:pt x="1447419" y="570992"/>
                  </a:lnTo>
                  <a:lnTo>
                    <a:pt x="1447419" y="9017"/>
                  </a:lnTo>
                  <a:lnTo>
                    <a:pt x="1456436" y="9017"/>
                  </a:lnTo>
                  <a:lnTo>
                    <a:pt x="1456436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465500" cy="627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SMQ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254557" y="5690780"/>
            <a:ext cx="973653" cy="435065"/>
            <a:chOff x="0" y="0"/>
            <a:chExt cx="1298204" cy="580086"/>
          </a:xfrm>
        </p:grpSpPr>
        <p:sp>
          <p:nvSpPr>
            <p:cNvPr id="22" name="Freeform 22"/>
            <p:cNvSpPr/>
            <p:nvPr/>
          </p:nvSpPr>
          <p:spPr>
            <a:xfrm>
              <a:off x="9017" y="9017"/>
              <a:ext cx="1280160" cy="561975"/>
            </a:xfrm>
            <a:custGeom>
              <a:avLst/>
              <a:gdLst/>
              <a:ahLst/>
              <a:cxnLst/>
              <a:rect l="l" t="t" r="r" b="b"/>
              <a:pathLst>
                <a:path w="1280160" h="561975">
                  <a:moveTo>
                    <a:pt x="0" y="0"/>
                  </a:moveTo>
                  <a:lnTo>
                    <a:pt x="1280160" y="0"/>
                  </a:lnTo>
                  <a:lnTo>
                    <a:pt x="1280160" y="561975"/>
                  </a:lnTo>
                  <a:lnTo>
                    <a:pt x="0" y="561975"/>
                  </a:lnTo>
                  <a:close/>
                </a:path>
              </a:pathLst>
            </a:custGeom>
            <a:solidFill>
              <a:srgbClr val="FFD966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298194" cy="580009"/>
            </a:xfrm>
            <a:custGeom>
              <a:avLst/>
              <a:gdLst/>
              <a:ahLst/>
              <a:cxnLst/>
              <a:rect l="l" t="t" r="r" b="b"/>
              <a:pathLst>
                <a:path w="1298194" h="580009">
                  <a:moveTo>
                    <a:pt x="9017" y="0"/>
                  </a:moveTo>
                  <a:lnTo>
                    <a:pt x="1289177" y="0"/>
                  </a:lnTo>
                  <a:cubicBezTo>
                    <a:pt x="1294130" y="0"/>
                    <a:pt x="1298194" y="4064"/>
                    <a:pt x="1298194" y="9017"/>
                  </a:cubicBezTo>
                  <a:lnTo>
                    <a:pt x="1298194" y="570992"/>
                  </a:lnTo>
                  <a:cubicBezTo>
                    <a:pt x="1298194" y="575945"/>
                    <a:pt x="1294130" y="580009"/>
                    <a:pt x="1289177" y="580009"/>
                  </a:cubicBezTo>
                  <a:lnTo>
                    <a:pt x="9017" y="580009"/>
                  </a:lnTo>
                  <a:cubicBezTo>
                    <a:pt x="4064" y="580009"/>
                    <a:pt x="0" y="575945"/>
                    <a:pt x="0" y="570992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570992"/>
                  </a:lnTo>
                  <a:lnTo>
                    <a:pt x="9017" y="570992"/>
                  </a:lnTo>
                  <a:lnTo>
                    <a:pt x="9017" y="561975"/>
                  </a:lnTo>
                  <a:lnTo>
                    <a:pt x="1289177" y="561975"/>
                  </a:lnTo>
                  <a:lnTo>
                    <a:pt x="1289177" y="570992"/>
                  </a:lnTo>
                  <a:lnTo>
                    <a:pt x="1280160" y="570992"/>
                  </a:lnTo>
                  <a:lnTo>
                    <a:pt x="1280160" y="9017"/>
                  </a:lnTo>
                  <a:lnTo>
                    <a:pt x="1289177" y="9017"/>
                  </a:lnTo>
                  <a:lnTo>
                    <a:pt x="1289177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298204" cy="627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SMSI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523922" y="4438926"/>
            <a:ext cx="1933760" cy="781632"/>
            <a:chOff x="0" y="0"/>
            <a:chExt cx="2578347" cy="1042176"/>
          </a:xfrm>
        </p:grpSpPr>
        <p:sp>
          <p:nvSpPr>
            <p:cNvPr id="26" name="Freeform 26"/>
            <p:cNvSpPr/>
            <p:nvPr/>
          </p:nvSpPr>
          <p:spPr>
            <a:xfrm>
              <a:off x="9017" y="9017"/>
              <a:ext cx="2560320" cy="1024128"/>
            </a:xfrm>
            <a:custGeom>
              <a:avLst/>
              <a:gdLst/>
              <a:ahLst/>
              <a:cxnLst/>
              <a:rect l="l" t="t" r="r" b="b"/>
              <a:pathLst>
                <a:path w="2560320" h="1024128">
                  <a:moveTo>
                    <a:pt x="0" y="0"/>
                  </a:moveTo>
                  <a:lnTo>
                    <a:pt x="2560320" y="0"/>
                  </a:lnTo>
                  <a:lnTo>
                    <a:pt x="2560320" y="1024128"/>
                  </a:lnTo>
                  <a:lnTo>
                    <a:pt x="0" y="1024128"/>
                  </a:lnTo>
                  <a:close/>
                </a:path>
              </a:pathLst>
            </a:custGeom>
            <a:solidFill>
              <a:srgbClr val="AB3C19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2578354" cy="1042162"/>
            </a:xfrm>
            <a:custGeom>
              <a:avLst/>
              <a:gdLst/>
              <a:ahLst/>
              <a:cxnLst/>
              <a:rect l="l" t="t" r="r" b="b"/>
              <a:pathLst>
                <a:path w="2578354" h="1042162">
                  <a:moveTo>
                    <a:pt x="9017" y="0"/>
                  </a:moveTo>
                  <a:lnTo>
                    <a:pt x="2569337" y="0"/>
                  </a:lnTo>
                  <a:cubicBezTo>
                    <a:pt x="2574290" y="0"/>
                    <a:pt x="2578354" y="4064"/>
                    <a:pt x="2578354" y="9017"/>
                  </a:cubicBezTo>
                  <a:lnTo>
                    <a:pt x="2578354" y="1033145"/>
                  </a:lnTo>
                  <a:cubicBezTo>
                    <a:pt x="2578354" y="1038098"/>
                    <a:pt x="2574290" y="1042162"/>
                    <a:pt x="2569337" y="1042162"/>
                  </a:cubicBezTo>
                  <a:lnTo>
                    <a:pt x="9017" y="1042162"/>
                  </a:lnTo>
                  <a:cubicBezTo>
                    <a:pt x="4064" y="1042162"/>
                    <a:pt x="0" y="1038098"/>
                    <a:pt x="0" y="1033145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033145"/>
                  </a:lnTo>
                  <a:lnTo>
                    <a:pt x="9017" y="1033145"/>
                  </a:lnTo>
                  <a:lnTo>
                    <a:pt x="9017" y="1024128"/>
                  </a:lnTo>
                  <a:lnTo>
                    <a:pt x="2569337" y="1024128"/>
                  </a:lnTo>
                  <a:lnTo>
                    <a:pt x="2569337" y="1033145"/>
                  </a:lnTo>
                  <a:lnTo>
                    <a:pt x="2560320" y="1033145"/>
                  </a:lnTo>
                  <a:lnTo>
                    <a:pt x="2560320" y="9017"/>
                  </a:lnTo>
                  <a:lnTo>
                    <a:pt x="2569337" y="9017"/>
                  </a:lnTo>
                  <a:lnTo>
                    <a:pt x="2569337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2578347" cy="1089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Organisme de certification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520944" y="4438926"/>
            <a:ext cx="1933760" cy="781632"/>
            <a:chOff x="0" y="0"/>
            <a:chExt cx="2578347" cy="1042176"/>
          </a:xfrm>
        </p:grpSpPr>
        <p:sp>
          <p:nvSpPr>
            <p:cNvPr id="30" name="Freeform 30"/>
            <p:cNvSpPr/>
            <p:nvPr/>
          </p:nvSpPr>
          <p:spPr>
            <a:xfrm>
              <a:off x="9017" y="9017"/>
              <a:ext cx="2560320" cy="1024128"/>
            </a:xfrm>
            <a:custGeom>
              <a:avLst/>
              <a:gdLst/>
              <a:ahLst/>
              <a:cxnLst/>
              <a:rect l="l" t="t" r="r" b="b"/>
              <a:pathLst>
                <a:path w="2560320" h="1024128">
                  <a:moveTo>
                    <a:pt x="0" y="0"/>
                  </a:moveTo>
                  <a:lnTo>
                    <a:pt x="2560320" y="0"/>
                  </a:lnTo>
                  <a:lnTo>
                    <a:pt x="2560320" y="1024128"/>
                  </a:lnTo>
                  <a:lnTo>
                    <a:pt x="0" y="1024128"/>
                  </a:lnTo>
                  <a:close/>
                </a:path>
              </a:pathLst>
            </a:custGeom>
            <a:solidFill>
              <a:srgbClr val="AB3C19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2578354" cy="1042162"/>
            </a:xfrm>
            <a:custGeom>
              <a:avLst/>
              <a:gdLst/>
              <a:ahLst/>
              <a:cxnLst/>
              <a:rect l="l" t="t" r="r" b="b"/>
              <a:pathLst>
                <a:path w="2578354" h="1042162">
                  <a:moveTo>
                    <a:pt x="9017" y="0"/>
                  </a:moveTo>
                  <a:lnTo>
                    <a:pt x="2569337" y="0"/>
                  </a:lnTo>
                  <a:cubicBezTo>
                    <a:pt x="2574290" y="0"/>
                    <a:pt x="2578354" y="4064"/>
                    <a:pt x="2578354" y="9017"/>
                  </a:cubicBezTo>
                  <a:lnTo>
                    <a:pt x="2578354" y="1033145"/>
                  </a:lnTo>
                  <a:cubicBezTo>
                    <a:pt x="2578354" y="1038098"/>
                    <a:pt x="2574290" y="1042162"/>
                    <a:pt x="2569337" y="1042162"/>
                  </a:cubicBezTo>
                  <a:lnTo>
                    <a:pt x="9017" y="1042162"/>
                  </a:lnTo>
                  <a:cubicBezTo>
                    <a:pt x="4064" y="1042162"/>
                    <a:pt x="0" y="1038098"/>
                    <a:pt x="0" y="1033145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033145"/>
                  </a:lnTo>
                  <a:lnTo>
                    <a:pt x="9017" y="1033145"/>
                  </a:lnTo>
                  <a:lnTo>
                    <a:pt x="9017" y="1024128"/>
                  </a:lnTo>
                  <a:lnTo>
                    <a:pt x="2569337" y="1024128"/>
                  </a:lnTo>
                  <a:lnTo>
                    <a:pt x="2569337" y="1033145"/>
                  </a:lnTo>
                  <a:lnTo>
                    <a:pt x="2560320" y="1033145"/>
                  </a:lnTo>
                  <a:lnTo>
                    <a:pt x="2560320" y="9017"/>
                  </a:lnTo>
                  <a:lnTo>
                    <a:pt x="2569337" y="9017"/>
                  </a:lnTo>
                  <a:lnTo>
                    <a:pt x="2569337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2578347" cy="1089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Organisme de certification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5625" y="5591054"/>
            <a:ext cx="2087377" cy="781632"/>
            <a:chOff x="0" y="0"/>
            <a:chExt cx="2783169" cy="1042176"/>
          </a:xfrm>
        </p:grpSpPr>
        <p:sp>
          <p:nvSpPr>
            <p:cNvPr id="34" name="Freeform 34"/>
            <p:cNvSpPr/>
            <p:nvPr/>
          </p:nvSpPr>
          <p:spPr>
            <a:xfrm>
              <a:off x="9017" y="9017"/>
              <a:ext cx="2765171" cy="1024128"/>
            </a:xfrm>
            <a:custGeom>
              <a:avLst/>
              <a:gdLst/>
              <a:ahLst/>
              <a:cxnLst/>
              <a:rect l="l" t="t" r="r" b="b"/>
              <a:pathLst>
                <a:path w="2765171" h="1024128">
                  <a:moveTo>
                    <a:pt x="0" y="0"/>
                  </a:moveTo>
                  <a:lnTo>
                    <a:pt x="2765171" y="0"/>
                  </a:lnTo>
                  <a:lnTo>
                    <a:pt x="2765171" y="1024128"/>
                  </a:lnTo>
                  <a:lnTo>
                    <a:pt x="0" y="1024128"/>
                  </a:lnTo>
                  <a:close/>
                </a:path>
              </a:pathLst>
            </a:custGeom>
            <a:solidFill>
              <a:srgbClr val="FF4040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2783205" cy="1042162"/>
            </a:xfrm>
            <a:custGeom>
              <a:avLst/>
              <a:gdLst/>
              <a:ahLst/>
              <a:cxnLst/>
              <a:rect l="l" t="t" r="r" b="b"/>
              <a:pathLst>
                <a:path w="2783205" h="1042162">
                  <a:moveTo>
                    <a:pt x="9017" y="0"/>
                  </a:moveTo>
                  <a:lnTo>
                    <a:pt x="2774188" y="0"/>
                  </a:lnTo>
                  <a:cubicBezTo>
                    <a:pt x="2779141" y="0"/>
                    <a:pt x="2783205" y="4064"/>
                    <a:pt x="2783205" y="9017"/>
                  </a:cubicBezTo>
                  <a:lnTo>
                    <a:pt x="2783205" y="1033145"/>
                  </a:lnTo>
                  <a:cubicBezTo>
                    <a:pt x="2783205" y="1038098"/>
                    <a:pt x="2779141" y="1042162"/>
                    <a:pt x="2774188" y="1042162"/>
                  </a:cubicBezTo>
                  <a:lnTo>
                    <a:pt x="9017" y="1042162"/>
                  </a:lnTo>
                  <a:cubicBezTo>
                    <a:pt x="4064" y="1042162"/>
                    <a:pt x="0" y="1038098"/>
                    <a:pt x="0" y="1033145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033145"/>
                  </a:lnTo>
                  <a:lnTo>
                    <a:pt x="9017" y="1033145"/>
                  </a:lnTo>
                  <a:lnTo>
                    <a:pt x="9017" y="1024128"/>
                  </a:lnTo>
                  <a:lnTo>
                    <a:pt x="2774188" y="1024128"/>
                  </a:lnTo>
                  <a:lnTo>
                    <a:pt x="2774188" y="1033145"/>
                  </a:lnTo>
                  <a:lnTo>
                    <a:pt x="2765171" y="1033145"/>
                  </a:lnTo>
                  <a:lnTo>
                    <a:pt x="2765171" y="9017"/>
                  </a:lnTo>
                  <a:lnTo>
                    <a:pt x="2774188" y="9017"/>
                  </a:lnTo>
                  <a:lnTo>
                    <a:pt x="277418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2783169" cy="1089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Organisme audité</a:t>
              </a:r>
            </a:p>
          </p:txBody>
        </p:sp>
      </p:grpSp>
      <p:sp>
        <p:nvSpPr>
          <p:cNvPr id="41" name="Freeform 41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128C5D8-23D2-BD89-A3DB-BB017B0E22B5}"/>
              </a:ext>
            </a:extLst>
          </p:cNvPr>
          <p:cNvCxnSpPr/>
          <p:nvPr/>
        </p:nvCxnSpPr>
        <p:spPr>
          <a:xfrm>
            <a:off x="2509507" y="5143035"/>
            <a:ext cx="1128709" cy="525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33A6B04D-AD97-8143-1F1B-0BA011C3F7A4}"/>
              </a:ext>
            </a:extLst>
          </p:cNvPr>
          <p:cNvCxnSpPr/>
          <p:nvPr/>
        </p:nvCxnSpPr>
        <p:spPr>
          <a:xfrm flipH="1">
            <a:off x="1420560" y="5141449"/>
            <a:ext cx="1083867" cy="525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54BFCF5F-EEBB-1EC8-C914-0D6FFC111515}"/>
              </a:ext>
            </a:extLst>
          </p:cNvPr>
          <p:cNvCxnSpPr/>
          <p:nvPr/>
        </p:nvCxnSpPr>
        <p:spPr>
          <a:xfrm>
            <a:off x="6453987" y="5213155"/>
            <a:ext cx="61206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3BD1719F-73BB-E79B-AC5D-78B32E26AF11}"/>
              </a:ext>
            </a:extLst>
          </p:cNvPr>
          <p:cNvCxnSpPr/>
          <p:nvPr/>
        </p:nvCxnSpPr>
        <p:spPr>
          <a:xfrm flipH="1">
            <a:off x="7698801" y="5224241"/>
            <a:ext cx="54006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20">
            <a:extLst>
              <a:ext uri="{FF2B5EF4-FFF2-40B4-BE49-F238E27FC236}">
                <a16:creationId xmlns:a16="http://schemas.microsoft.com/office/drawing/2014/main" id="{E63A5D95-0389-7AF2-76FF-A0881CA443F9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26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01644" y="96171"/>
            <a:ext cx="285248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Activités d’audit 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796196" y="1500188"/>
            <a:ext cx="5630054" cy="551206"/>
            <a:chOff x="0" y="0"/>
            <a:chExt cx="7506739" cy="734942"/>
          </a:xfrm>
        </p:grpSpPr>
        <p:sp>
          <p:nvSpPr>
            <p:cNvPr id="9" name="Freeform 9"/>
            <p:cNvSpPr/>
            <p:nvPr/>
          </p:nvSpPr>
          <p:spPr>
            <a:xfrm>
              <a:off x="9017" y="9017"/>
              <a:ext cx="7488682" cy="716915"/>
            </a:xfrm>
            <a:custGeom>
              <a:avLst/>
              <a:gdLst/>
              <a:ahLst/>
              <a:cxnLst/>
              <a:rect l="l" t="t" r="r" b="b"/>
              <a:pathLst>
                <a:path w="7488682" h="716915">
                  <a:moveTo>
                    <a:pt x="0" y="119507"/>
                  </a:moveTo>
                  <a:cubicBezTo>
                    <a:pt x="0" y="53467"/>
                    <a:pt x="54737" y="0"/>
                    <a:pt x="122174" y="0"/>
                  </a:cubicBezTo>
                  <a:lnTo>
                    <a:pt x="7366508" y="0"/>
                  </a:lnTo>
                  <a:cubicBezTo>
                    <a:pt x="7433945" y="0"/>
                    <a:pt x="7488682" y="53467"/>
                    <a:pt x="7488682" y="119507"/>
                  </a:cubicBezTo>
                  <a:lnTo>
                    <a:pt x="7488682" y="597408"/>
                  </a:lnTo>
                  <a:cubicBezTo>
                    <a:pt x="7488682" y="663448"/>
                    <a:pt x="7433945" y="716915"/>
                    <a:pt x="7366508" y="716915"/>
                  </a:cubicBezTo>
                  <a:lnTo>
                    <a:pt x="122174" y="716915"/>
                  </a:lnTo>
                  <a:cubicBezTo>
                    <a:pt x="54737" y="716915"/>
                    <a:pt x="0" y="663448"/>
                    <a:pt x="0" y="597408"/>
                  </a:cubicBezTo>
                  <a:close/>
                </a:path>
              </a:pathLst>
            </a:custGeom>
            <a:solidFill>
              <a:srgbClr val="C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7506716" cy="734949"/>
            </a:xfrm>
            <a:custGeom>
              <a:avLst/>
              <a:gdLst/>
              <a:ahLst/>
              <a:cxnLst/>
              <a:rect l="l" t="t" r="r" b="b"/>
              <a:pathLst>
                <a:path w="7506716" h="734949">
                  <a:moveTo>
                    <a:pt x="0" y="128524"/>
                  </a:moveTo>
                  <a:cubicBezTo>
                    <a:pt x="0" y="57404"/>
                    <a:pt x="58928" y="0"/>
                    <a:pt x="131191" y="0"/>
                  </a:cubicBezTo>
                  <a:lnTo>
                    <a:pt x="7375525" y="0"/>
                  </a:lnTo>
                  <a:lnTo>
                    <a:pt x="7375525" y="9017"/>
                  </a:lnTo>
                  <a:lnTo>
                    <a:pt x="7375525" y="0"/>
                  </a:lnTo>
                  <a:cubicBezTo>
                    <a:pt x="7447788" y="0"/>
                    <a:pt x="7506716" y="57404"/>
                    <a:pt x="7506716" y="128524"/>
                  </a:cubicBezTo>
                  <a:lnTo>
                    <a:pt x="7497699" y="128524"/>
                  </a:lnTo>
                  <a:lnTo>
                    <a:pt x="7506716" y="128524"/>
                  </a:lnTo>
                  <a:lnTo>
                    <a:pt x="7506716" y="606425"/>
                  </a:lnTo>
                  <a:lnTo>
                    <a:pt x="7497699" y="606425"/>
                  </a:lnTo>
                  <a:lnTo>
                    <a:pt x="7506716" y="606425"/>
                  </a:lnTo>
                  <a:cubicBezTo>
                    <a:pt x="7506716" y="677545"/>
                    <a:pt x="7447788" y="734949"/>
                    <a:pt x="7375525" y="734949"/>
                  </a:cubicBezTo>
                  <a:lnTo>
                    <a:pt x="7375525" y="725932"/>
                  </a:lnTo>
                  <a:lnTo>
                    <a:pt x="7375525" y="734949"/>
                  </a:lnTo>
                  <a:lnTo>
                    <a:pt x="131191" y="734949"/>
                  </a:lnTo>
                  <a:lnTo>
                    <a:pt x="131191" y="725932"/>
                  </a:lnTo>
                  <a:lnTo>
                    <a:pt x="131191" y="734949"/>
                  </a:lnTo>
                  <a:cubicBezTo>
                    <a:pt x="58928" y="734949"/>
                    <a:pt x="0" y="677545"/>
                    <a:pt x="0" y="606425"/>
                  </a:cubicBezTo>
                  <a:lnTo>
                    <a:pt x="0" y="128524"/>
                  </a:lnTo>
                  <a:lnTo>
                    <a:pt x="9017" y="128524"/>
                  </a:lnTo>
                  <a:lnTo>
                    <a:pt x="0" y="128524"/>
                  </a:lnTo>
                  <a:moveTo>
                    <a:pt x="18034" y="128524"/>
                  </a:moveTo>
                  <a:lnTo>
                    <a:pt x="18034" y="606425"/>
                  </a:lnTo>
                  <a:lnTo>
                    <a:pt x="9017" y="606425"/>
                  </a:lnTo>
                  <a:lnTo>
                    <a:pt x="18034" y="606425"/>
                  </a:lnTo>
                  <a:cubicBezTo>
                    <a:pt x="18034" y="667258"/>
                    <a:pt x="68453" y="716915"/>
                    <a:pt x="131191" y="716915"/>
                  </a:cubicBezTo>
                  <a:lnTo>
                    <a:pt x="7375525" y="716915"/>
                  </a:lnTo>
                  <a:cubicBezTo>
                    <a:pt x="7438263" y="716915"/>
                    <a:pt x="7488682" y="667258"/>
                    <a:pt x="7488682" y="606425"/>
                  </a:cubicBezTo>
                  <a:lnTo>
                    <a:pt x="7488682" y="128524"/>
                  </a:lnTo>
                  <a:cubicBezTo>
                    <a:pt x="7488682" y="67691"/>
                    <a:pt x="7438263" y="18034"/>
                    <a:pt x="7375525" y="18034"/>
                  </a:cubicBezTo>
                  <a:lnTo>
                    <a:pt x="131191" y="18034"/>
                  </a:lnTo>
                  <a:lnTo>
                    <a:pt x="131191" y="9017"/>
                  </a:lnTo>
                  <a:lnTo>
                    <a:pt x="131191" y="18034"/>
                  </a:lnTo>
                  <a:cubicBezTo>
                    <a:pt x="68453" y="18034"/>
                    <a:pt x="18034" y="67691"/>
                    <a:pt x="18034" y="1285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796196" y="2268273"/>
            <a:ext cx="5630054" cy="551206"/>
            <a:chOff x="0" y="0"/>
            <a:chExt cx="7506739" cy="734942"/>
          </a:xfrm>
        </p:grpSpPr>
        <p:sp>
          <p:nvSpPr>
            <p:cNvPr id="12" name="Freeform 12"/>
            <p:cNvSpPr/>
            <p:nvPr/>
          </p:nvSpPr>
          <p:spPr>
            <a:xfrm>
              <a:off x="9017" y="9017"/>
              <a:ext cx="7488682" cy="716915"/>
            </a:xfrm>
            <a:custGeom>
              <a:avLst/>
              <a:gdLst/>
              <a:ahLst/>
              <a:cxnLst/>
              <a:rect l="l" t="t" r="r" b="b"/>
              <a:pathLst>
                <a:path w="7488682" h="716915">
                  <a:moveTo>
                    <a:pt x="0" y="119507"/>
                  </a:moveTo>
                  <a:cubicBezTo>
                    <a:pt x="0" y="53467"/>
                    <a:pt x="54737" y="0"/>
                    <a:pt x="122174" y="0"/>
                  </a:cubicBezTo>
                  <a:lnTo>
                    <a:pt x="7366508" y="0"/>
                  </a:lnTo>
                  <a:cubicBezTo>
                    <a:pt x="7433945" y="0"/>
                    <a:pt x="7488682" y="53467"/>
                    <a:pt x="7488682" y="119507"/>
                  </a:cubicBezTo>
                  <a:lnTo>
                    <a:pt x="7488682" y="597408"/>
                  </a:lnTo>
                  <a:cubicBezTo>
                    <a:pt x="7488682" y="663448"/>
                    <a:pt x="7433945" y="716915"/>
                    <a:pt x="7366508" y="716915"/>
                  </a:cubicBezTo>
                  <a:lnTo>
                    <a:pt x="122174" y="716915"/>
                  </a:lnTo>
                  <a:cubicBezTo>
                    <a:pt x="54737" y="716915"/>
                    <a:pt x="0" y="663448"/>
                    <a:pt x="0" y="597408"/>
                  </a:cubicBezTo>
                  <a:close/>
                </a:path>
              </a:pathLst>
            </a:custGeom>
            <a:solidFill>
              <a:srgbClr val="C29401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7506716" cy="734949"/>
            </a:xfrm>
            <a:custGeom>
              <a:avLst/>
              <a:gdLst/>
              <a:ahLst/>
              <a:cxnLst/>
              <a:rect l="l" t="t" r="r" b="b"/>
              <a:pathLst>
                <a:path w="7506716" h="734949">
                  <a:moveTo>
                    <a:pt x="0" y="128524"/>
                  </a:moveTo>
                  <a:cubicBezTo>
                    <a:pt x="0" y="57404"/>
                    <a:pt x="58928" y="0"/>
                    <a:pt x="131191" y="0"/>
                  </a:cubicBezTo>
                  <a:lnTo>
                    <a:pt x="7375525" y="0"/>
                  </a:lnTo>
                  <a:lnTo>
                    <a:pt x="7375525" y="9017"/>
                  </a:lnTo>
                  <a:lnTo>
                    <a:pt x="7375525" y="0"/>
                  </a:lnTo>
                  <a:cubicBezTo>
                    <a:pt x="7447788" y="0"/>
                    <a:pt x="7506716" y="57404"/>
                    <a:pt x="7506716" y="128524"/>
                  </a:cubicBezTo>
                  <a:lnTo>
                    <a:pt x="7497699" y="128524"/>
                  </a:lnTo>
                  <a:lnTo>
                    <a:pt x="7506716" y="128524"/>
                  </a:lnTo>
                  <a:lnTo>
                    <a:pt x="7506716" y="606425"/>
                  </a:lnTo>
                  <a:lnTo>
                    <a:pt x="7497699" y="606425"/>
                  </a:lnTo>
                  <a:lnTo>
                    <a:pt x="7506716" y="606425"/>
                  </a:lnTo>
                  <a:cubicBezTo>
                    <a:pt x="7506716" y="677545"/>
                    <a:pt x="7447788" y="734949"/>
                    <a:pt x="7375525" y="734949"/>
                  </a:cubicBezTo>
                  <a:lnTo>
                    <a:pt x="7375525" y="725932"/>
                  </a:lnTo>
                  <a:lnTo>
                    <a:pt x="7375525" y="734949"/>
                  </a:lnTo>
                  <a:lnTo>
                    <a:pt x="131191" y="734949"/>
                  </a:lnTo>
                  <a:lnTo>
                    <a:pt x="131191" y="725932"/>
                  </a:lnTo>
                  <a:lnTo>
                    <a:pt x="131191" y="734949"/>
                  </a:lnTo>
                  <a:cubicBezTo>
                    <a:pt x="58928" y="734949"/>
                    <a:pt x="0" y="677545"/>
                    <a:pt x="0" y="606425"/>
                  </a:cubicBezTo>
                  <a:lnTo>
                    <a:pt x="0" y="128524"/>
                  </a:lnTo>
                  <a:lnTo>
                    <a:pt x="9017" y="128524"/>
                  </a:lnTo>
                  <a:lnTo>
                    <a:pt x="0" y="128524"/>
                  </a:lnTo>
                  <a:moveTo>
                    <a:pt x="18034" y="128524"/>
                  </a:moveTo>
                  <a:lnTo>
                    <a:pt x="18034" y="606425"/>
                  </a:lnTo>
                  <a:lnTo>
                    <a:pt x="9017" y="606425"/>
                  </a:lnTo>
                  <a:lnTo>
                    <a:pt x="18034" y="606425"/>
                  </a:lnTo>
                  <a:cubicBezTo>
                    <a:pt x="18034" y="667258"/>
                    <a:pt x="68453" y="716915"/>
                    <a:pt x="131191" y="716915"/>
                  </a:cubicBezTo>
                  <a:lnTo>
                    <a:pt x="7375525" y="716915"/>
                  </a:lnTo>
                  <a:cubicBezTo>
                    <a:pt x="7438263" y="716915"/>
                    <a:pt x="7488682" y="667258"/>
                    <a:pt x="7488682" y="606425"/>
                  </a:cubicBezTo>
                  <a:lnTo>
                    <a:pt x="7488682" y="128524"/>
                  </a:lnTo>
                  <a:cubicBezTo>
                    <a:pt x="7488682" y="67691"/>
                    <a:pt x="7438263" y="18034"/>
                    <a:pt x="7375525" y="18034"/>
                  </a:cubicBezTo>
                  <a:lnTo>
                    <a:pt x="131191" y="18034"/>
                  </a:lnTo>
                  <a:lnTo>
                    <a:pt x="131191" y="9017"/>
                  </a:lnTo>
                  <a:lnTo>
                    <a:pt x="131191" y="18034"/>
                  </a:lnTo>
                  <a:cubicBezTo>
                    <a:pt x="68453" y="18034"/>
                    <a:pt x="18034" y="67691"/>
                    <a:pt x="18034" y="1285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796196" y="2952829"/>
            <a:ext cx="5635129" cy="632539"/>
            <a:chOff x="0" y="0"/>
            <a:chExt cx="7506741" cy="842626"/>
          </a:xfrm>
        </p:grpSpPr>
        <p:sp>
          <p:nvSpPr>
            <p:cNvPr id="15" name="Freeform 15"/>
            <p:cNvSpPr/>
            <p:nvPr/>
          </p:nvSpPr>
          <p:spPr>
            <a:xfrm>
              <a:off x="9017" y="10338"/>
              <a:ext cx="7488682" cy="821958"/>
            </a:xfrm>
            <a:custGeom>
              <a:avLst/>
              <a:gdLst/>
              <a:ahLst/>
              <a:cxnLst/>
              <a:rect l="l" t="t" r="r" b="b"/>
              <a:pathLst>
                <a:path w="7488682" h="821958">
                  <a:moveTo>
                    <a:pt x="0" y="137017"/>
                  </a:moveTo>
                  <a:cubicBezTo>
                    <a:pt x="0" y="61301"/>
                    <a:pt x="54737" y="0"/>
                    <a:pt x="122174" y="0"/>
                  </a:cubicBezTo>
                  <a:lnTo>
                    <a:pt x="7366508" y="0"/>
                  </a:lnTo>
                  <a:cubicBezTo>
                    <a:pt x="7433945" y="0"/>
                    <a:pt x="7488682" y="61301"/>
                    <a:pt x="7488682" y="137017"/>
                  </a:cubicBezTo>
                  <a:lnTo>
                    <a:pt x="7488682" y="684941"/>
                  </a:lnTo>
                  <a:cubicBezTo>
                    <a:pt x="7488682" y="760657"/>
                    <a:pt x="7433945" y="821958"/>
                    <a:pt x="7366508" y="821958"/>
                  </a:cubicBezTo>
                  <a:lnTo>
                    <a:pt x="122174" y="821958"/>
                  </a:lnTo>
                  <a:cubicBezTo>
                    <a:pt x="54737" y="821958"/>
                    <a:pt x="0" y="760657"/>
                    <a:pt x="0" y="684941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7506716" cy="842633"/>
            </a:xfrm>
            <a:custGeom>
              <a:avLst/>
              <a:gdLst/>
              <a:ahLst/>
              <a:cxnLst/>
              <a:rect l="l" t="t" r="r" b="b"/>
              <a:pathLst>
                <a:path w="7506716" h="842633">
                  <a:moveTo>
                    <a:pt x="0" y="147355"/>
                  </a:moveTo>
                  <a:cubicBezTo>
                    <a:pt x="0" y="65815"/>
                    <a:pt x="58928" y="0"/>
                    <a:pt x="131191" y="0"/>
                  </a:cubicBezTo>
                  <a:lnTo>
                    <a:pt x="7375525" y="0"/>
                  </a:lnTo>
                  <a:lnTo>
                    <a:pt x="7375525" y="10338"/>
                  </a:lnTo>
                  <a:lnTo>
                    <a:pt x="7375525" y="0"/>
                  </a:lnTo>
                  <a:cubicBezTo>
                    <a:pt x="7447788" y="0"/>
                    <a:pt x="7506716" y="65815"/>
                    <a:pt x="7506716" y="147355"/>
                  </a:cubicBezTo>
                  <a:lnTo>
                    <a:pt x="7497699" y="147355"/>
                  </a:lnTo>
                  <a:lnTo>
                    <a:pt x="7506716" y="147355"/>
                  </a:lnTo>
                  <a:lnTo>
                    <a:pt x="7506716" y="695279"/>
                  </a:lnTo>
                  <a:lnTo>
                    <a:pt x="7497699" y="695279"/>
                  </a:lnTo>
                  <a:lnTo>
                    <a:pt x="7506716" y="695279"/>
                  </a:lnTo>
                  <a:cubicBezTo>
                    <a:pt x="7506716" y="776820"/>
                    <a:pt x="7447788" y="842633"/>
                    <a:pt x="7375525" y="842633"/>
                  </a:cubicBezTo>
                  <a:lnTo>
                    <a:pt x="7375525" y="832296"/>
                  </a:lnTo>
                  <a:lnTo>
                    <a:pt x="7375525" y="842633"/>
                  </a:lnTo>
                  <a:lnTo>
                    <a:pt x="131191" y="842633"/>
                  </a:lnTo>
                  <a:lnTo>
                    <a:pt x="131191" y="832296"/>
                  </a:lnTo>
                  <a:lnTo>
                    <a:pt x="131191" y="842633"/>
                  </a:lnTo>
                  <a:cubicBezTo>
                    <a:pt x="58928" y="842633"/>
                    <a:pt x="0" y="776820"/>
                    <a:pt x="0" y="695279"/>
                  </a:cubicBezTo>
                  <a:lnTo>
                    <a:pt x="0" y="147355"/>
                  </a:lnTo>
                  <a:lnTo>
                    <a:pt x="9017" y="147355"/>
                  </a:lnTo>
                  <a:lnTo>
                    <a:pt x="0" y="147355"/>
                  </a:lnTo>
                  <a:moveTo>
                    <a:pt x="18034" y="147355"/>
                  </a:moveTo>
                  <a:lnTo>
                    <a:pt x="18034" y="695279"/>
                  </a:lnTo>
                  <a:lnTo>
                    <a:pt x="9017" y="695279"/>
                  </a:lnTo>
                  <a:lnTo>
                    <a:pt x="18034" y="695279"/>
                  </a:lnTo>
                  <a:cubicBezTo>
                    <a:pt x="18034" y="765025"/>
                    <a:pt x="68453" y="821958"/>
                    <a:pt x="131191" y="821958"/>
                  </a:cubicBezTo>
                  <a:lnTo>
                    <a:pt x="7375525" y="821958"/>
                  </a:lnTo>
                  <a:cubicBezTo>
                    <a:pt x="7438263" y="821958"/>
                    <a:pt x="7488682" y="765025"/>
                    <a:pt x="7488682" y="695279"/>
                  </a:cubicBezTo>
                  <a:lnTo>
                    <a:pt x="7488682" y="147355"/>
                  </a:lnTo>
                  <a:cubicBezTo>
                    <a:pt x="7488682" y="77609"/>
                    <a:pt x="7438263" y="20676"/>
                    <a:pt x="7375525" y="20676"/>
                  </a:cubicBezTo>
                  <a:lnTo>
                    <a:pt x="131191" y="20676"/>
                  </a:lnTo>
                  <a:lnTo>
                    <a:pt x="131191" y="10338"/>
                  </a:lnTo>
                  <a:lnTo>
                    <a:pt x="131191" y="20676"/>
                  </a:lnTo>
                  <a:cubicBezTo>
                    <a:pt x="68453" y="20676"/>
                    <a:pt x="18034" y="77609"/>
                    <a:pt x="18034" y="14735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796196" y="3804444"/>
            <a:ext cx="5630054" cy="551206"/>
            <a:chOff x="0" y="0"/>
            <a:chExt cx="7506739" cy="734942"/>
          </a:xfrm>
        </p:grpSpPr>
        <p:sp>
          <p:nvSpPr>
            <p:cNvPr id="18" name="Freeform 18"/>
            <p:cNvSpPr/>
            <p:nvPr/>
          </p:nvSpPr>
          <p:spPr>
            <a:xfrm>
              <a:off x="9017" y="9017"/>
              <a:ext cx="7488682" cy="716915"/>
            </a:xfrm>
            <a:custGeom>
              <a:avLst/>
              <a:gdLst/>
              <a:ahLst/>
              <a:cxnLst/>
              <a:rect l="l" t="t" r="r" b="b"/>
              <a:pathLst>
                <a:path w="7488682" h="716915">
                  <a:moveTo>
                    <a:pt x="0" y="119507"/>
                  </a:moveTo>
                  <a:cubicBezTo>
                    <a:pt x="0" y="53467"/>
                    <a:pt x="54737" y="0"/>
                    <a:pt x="122174" y="0"/>
                  </a:cubicBezTo>
                  <a:lnTo>
                    <a:pt x="7366508" y="0"/>
                  </a:lnTo>
                  <a:cubicBezTo>
                    <a:pt x="7433945" y="0"/>
                    <a:pt x="7488682" y="53467"/>
                    <a:pt x="7488682" y="119507"/>
                  </a:cubicBezTo>
                  <a:lnTo>
                    <a:pt x="7488682" y="597408"/>
                  </a:lnTo>
                  <a:cubicBezTo>
                    <a:pt x="7488682" y="663448"/>
                    <a:pt x="7433945" y="716915"/>
                    <a:pt x="7366508" y="716915"/>
                  </a:cubicBezTo>
                  <a:lnTo>
                    <a:pt x="122174" y="716915"/>
                  </a:lnTo>
                  <a:cubicBezTo>
                    <a:pt x="54737" y="716915"/>
                    <a:pt x="0" y="663448"/>
                    <a:pt x="0" y="597408"/>
                  </a:cubicBezTo>
                  <a:close/>
                </a:path>
              </a:pathLst>
            </a:custGeom>
            <a:solidFill>
              <a:srgbClr val="BF9000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7506716" cy="734949"/>
            </a:xfrm>
            <a:custGeom>
              <a:avLst/>
              <a:gdLst/>
              <a:ahLst/>
              <a:cxnLst/>
              <a:rect l="l" t="t" r="r" b="b"/>
              <a:pathLst>
                <a:path w="7506716" h="734949">
                  <a:moveTo>
                    <a:pt x="0" y="128524"/>
                  </a:moveTo>
                  <a:cubicBezTo>
                    <a:pt x="0" y="57404"/>
                    <a:pt x="58928" y="0"/>
                    <a:pt x="131191" y="0"/>
                  </a:cubicBezTo>
                  <a:lnTo>
                    <a:pt x="7375525" y="0"/>
                  </a:lnTo>
                  <a:lnTo>
                    <a:pt x="7375525" y="9017"/>
                  </a:lnTo>
                  <a:lnTo>
                    <a:pt x="7375525" y="0"/>
                  </a:lnTo>
                  <a:cubicBezTo>
                    <a:pt x="7447788" y="0"/>
                    <a:pt x="7506716" y="57404"/>
                    <a:pt x="7506716" y="128524"/>
                  </a:cubicBezTo>
                  <a:lnTo>
                    <a:pt x="7497699" y="128524"/>
                  </a:lnTo>
                  <a:lnTo>
                    <a:pt x="7506716" y="128524"/>
                  </a:lnTo>
                  <a:lnTo>
                    <a:pt x="7506716" y="606425"/>
                  </a:lnTo>
                  <a:lnTo>
                    <a:pt x="7497699" y="606425"/>
                  </a:lnTo>
                  <a:lnTo>
                    <a:pt x="7506716" y="606425"/>
                  </a:lnTo>
                  <a:cubicBezTo>
                    <a:pt x="7506716" y="677545"/>
                    <a:pt x="7447788" y="734949"/>
                    <a:pt x="7375525" y="734949"/>
                  </a:cubicBezTo>
                  <a:lnTo>
                    <a:pt x="7375525" y="725932"/>
                  </a:lnTo>
                  <a:lnTo>
                    <a:pt x="7375525" y="734949"/>
                  </a:lnTo>
                  <a:lnTo>
                    <a:pt x="131191" y="734949"/>
                  </a:lnTo>
                  <a:lnTo>
                    <a:pt x="131191" y="725932"/>
                  </a:lnTo>
                  <a:lnTo>
                    <a:pt x="131191" y="734949"/>
                  </a:lnTo>
                  <a:cubicBezTo>
                    <a:pt x="58928" y="734949"/>
                    <a:pt x="0" y="677545"/>
                    <a:pt x="0" y="606425"/>
                  </a:cubicBezTo>
                  <a:lnTo>
                    <a:pt x="0" y="128524"/>
                  </a:lnTo>
                  <a:lnTo>
                    <a:pt x="9017" y="128524"/>
                  </a:lnTo>
                  <a:lnTo>
                    <a:pt x="0" y="128524"/>
                  </a:lnTo>
                  <a:moveTo>
                    <a:pt x="18034" y="128524"/>
                  </a:moveTo>
                  <a:lnTo>
                    <a:pt x="18034" y="606425"/>
                  </a:lnTo>
                  <a:lnTo>
                    <a:pt x="9017" y="606425"/>
                  </a:lnTo>
                  <a:lnTo>
                    <a:pt x="18034" y="606425"/>
                  </a:lnTo>
                  <a:cubicBezTo>
                    <a:pt x="18034" y="667258"/>
                    <a:pt x="68453" y="716915"/>
                    <a:pt x="131191" y="716915"/>
                  </a:cubicBezTo>
                  <a:lnTo>
                    <a:pt x="7375525" y="716915"/>
                  </a:lnTo>
                  <a:cubicBezTo>
                    <a:pt x="7438263" y="716915"/>
                    <a:pt x="7488682" y="667258"/>
                    <a:pt x="7488682" y="606425"/>
                  </a:cubicBezTo>
                  <a:lnTo>
                    <a:pt x="7488682" y="128524"/>
                  </a:lnTo>
                  <a:cubicBezTo>
                    <a:pt x="7488682" y="67691"/>
                    <a:pt x="7438263" y="18034"/>
                    <a:pt x="7375525" y="18034"/>
                  </a:cubicBezTo>
                  <a:lnTo>
                    <a:pt x="131191" y="18034"/>
                  </a:lnTo>
                  <a:lnTo>
                    <a:pt x="131191" y="9017"/>
                  </a:lnTo>
                  <a:lnTo>
                    <a:pt x="131191" y="18034"/>
                  </a:lnTo>
                  <a:cubicBezTo>
                    <a:pt x="68453" y="18034"/>
                    <a:pt x="18034" y="67691"/>
                    <a:pt x="18034" y="1285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2796196" y="4572529"/>
            <a:ext cx="5630054" cy="551206"/>
            <a:chOff x="0" y="0"/>
            <a:chExt cx="7506739" cy="734942"/>
          </a:xfrm>
        </p:grpSpPr>
        <p:sp>
          <p:nvSpPr>
            <p:cNvPr id="21" name="Freeform 21"/>
            <p:cNvSpPr/>
            <p:nvPr/>
          </p:nvSpPr>
          <p:spPr>
            <a:xfrm>
              <a:off x="9017" y="9017"/>
              <a:ext cx="7488682" cy="716915"/>
            </a:xfrm>
            <a:custGeom>
              <a:avLst/>
              <a:gdLst/>
              <a:ahLst/>
              <a:cxnLst/>
              <a:rect l="l" t="t" r="r" b="b"/>
              <a:pathLst>
                <a:path w="7488682" h="716915">
                  <a:moveTo>
                    <a:pt x="0" y="119507"/>
                  </a:moveTo>
                  <a:cubicBezTo>
                    <a:pt x="0" y="53467"/>
                    <a:pt x="54737" y="0"/>
                    <a:pt x="122174" y="0"/>
                  </a:cubicBezTo>
                  <a:lnTo>
                    <a:pt x="7366508" y="0"/>
                  </a:lnTo>
                  <a:cubicBezTo>
                    <a:pt x="7433945" y="0"/>
                    <a:pt x="7488682" y="53467"/>
                    <a:pt x="7488682" y="119507"/>
                  </a:cubicBezTo>
                  <a:lnTo>
                    <a:pt x="7488682" y="597408"/>
                  </a:lnTo>
                  <a:cubicBezTo>
                    <a:pt x="7488682" y="663448"/>
                    <a:pt x="7433945" y="716915"/>
                    <a:pt x="7366508" y="716915"/>
                  </a:cubicBezTo>
                  <a:lnTo>
                    <a:pt x="122174" y="716915"/>
                  </a:lnTo>
                  <a:cubicBezTo>
                    <a:pt x="54737" y="716915"/>
                    <a:pt x="0" y="663448"/>
                    <a:pt x="0" y="597408"/>
                  </a:cubicBezTo>
                  <a:close/>
                </a:path>
              </a:pathLst>
            </a:custGeom>
            <a:solidFill>
              <a:srgbClr val="AB3C19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7506716" cy="734949"/>
            </a:xfrm>
            <a:custGeom>
              <a:avLst/>
              <a:gdLst/>
              <a:ahLst/>
              <a:cxnLst/>
              <a:rect l="l" t="t" r="r" b="b"/>
              <a:pathLst>
                <a:path w="7506716" h="734949">
                  <a:moveTo>
                    <a:pt x="0" y="128524"/>
                  </a:moveTo>
                  <a:cubicBezTo>
                    <a:pt x="0" y="57404"/>
                    <a:pt x="58928" y="0"/>
                    <a:pt x="131191" y="0"/>
                  </a:cubicBezTo>
                  <a:lnTo>
                    <a:pt x="7375525" y="0"/>
                  </a:lnTo>
                  <a:lnTo>
                    <a:pt x="7375525" y="9017"/>
                  </a:lnTo>
                  <a:lnTo>
                    <a:pt x="7375525" y="0"/>
                  </a:lnTo>
                  <a:cubicBezTo>
                    <a:pt x="7447788" y="0"/>
                    <a:pt x="7506716" y="57404"/>
                    <a:pt x="7506716" y="128524"/>
                  </a:cubicBezTo>
                  <a:lnTo>
                    <a:pt x="7497699" y="128524"/>
                  </a:lnTo>
                  <a:lnTo>
                    <a:pt x="7506716" y="128524"/>
                  </a:lnTo>
                  <a:lnTo>
                    <a:pt x="7506716" y="606425"/>
                  </a:lnTo>
                  <a:lnTo>
                    <a:pt x="7497699" y="606425"/>
                  </a:lnTo>
                  <a:lnTo>
                    <a:pt x="7506716" y="606425"/>
                  </a:lnTo>
                  <a:cubicBezTo>
                    <a:pt x="7506716" y="677545"/>
                    <a:pt x="7447788" y="734949"/>
                    <a:pt x="7375525" y="734949"/>
                  </a:cubicBezTo>
                  <a:lnTo>
                    <a:pt x="7375525" y="725932"/>
                  </a:lnTo>
                  <a:lnTo>
                    <a:pt x="7375525" y="734949"/>
                  </a:lnTo>
                  <a:lnTo>
                    <a:pt x="131191" y="734949"/>
                  </a:lnTo>
                  <a:lnTo>
                    <a:pt x="131191" y="725932"/>
                  </a:lnTo>
                  <a:lnTo>
                    <a:pt x="131191" y="734949"/>
                  </a:lnTo>
                  <a:cubicBezTo>
                    <a:pt x="58928" y="734949"/>
                    <a:pt x="0" y="677545"/>
                    <a:pt x="0" y="606425"/>
                  </a:cubicBezTo>
                  <a:lnTo>
                    <a:pt x="0" y="128524"/>
                  </a:lnTo>
                  <a:lnTo>
                    <a:pt x="9017" y="128524"/>
                  </a:lnTo>
                  <a:lnTo>
                    <a:pt x="0" y="128524"/>
                  </a:lnTo>
                  <a:moveTo>
                    <a:pt x="18034" y="128524"/>
                  </a:moveTo>
                  <a:lnTo>
                    <a:pt x="18034" y="606425"/>
                  </a:lnTo>
                  <a:lnTo>
                    <a:pt x="9017" y="606425"/>
                  </a:lnTo>
                  <a:lnTo>
                    <a:pt x="18034" y="606425"/>
                  </a:lnTo>
                  <a:cubicBezTo>
                    <a:pt x="18034" y="667258"/>
                    <a:pt x="68453" y="716915"/>
                    <a:pt x="131191" y="716915"/>
                  </a:cubicBezTo>
                  <a:lnTo>
                    <a:pt x="7375525" y="716915"/>
                  </a:lnTo>
                  <a:cubicBezTo>
                    <a:pt x="7438263" y="716915"/>
                    <a:pt x="7488682" y="667258"/>
                    <a:pt x="7488682" y="606425"/>
                  </a:cubicBezTo>
                  <a:lnTo>
                    <a:pt x="7488682" y="128524"/>
                  </a:lnTo>
                  <a:cubicBezTo>
                    <a:pt x="7488682" y="67691"/>
                    <a:pt x="7438263" y="18034"/>
                    <a:pt x="7375525" y="18034"/>
                  </a:cubicBezTo>
                  <a:lnTo>
                    <a:pt x="131191" y="18034"/>
                  </a:lnTo>
                  <a:lnTo>
                    <a:pt x="131191" y="9017"/>
                  </a:lnTo>
                  <a:lnTo>
                    <a:pt x="131191" y="18034"/>
                  </a:lnTo>
                  <a:cubicBezTo>
                    <a:pt x="68453" y="18034"/>
                    <a:pt x="18034" y="67691"/>
                    <a:pt x="18034" y="1285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2796196" y="5340614"/>
            <a:ext cx="5630054" cy="551206"/>
            <a:chOff x="0" y="0"/>
            <a:chExt cx="7506739" cy="734942"/>
          </a:xfrm>
        </p:grpSpPr>
        <p:sp>
          <p:nvSpPr>
            <p:cNvPr id="24" name="Freeform 24"/>
            <p:cNvSpPr/>
            <p:nvPr/>
          </p:nvSpPr>
          <p:spPr>
            <a:xfrm>
              <a:off x="9017" y="9017"/>
              <a:ext cx="7488682" cy="716915"/>
            </a:xfrm>
            <a:custGeom>
              <a:avLst/>
              <a:gdLst/>
              <a:ahLst/>
              <a:cxnLst/>
              <a:rect l="l" t="t" r="r" b="b"/>
              <a:pathLst>
                <a:path w="7488682" h="716915">
                  <a:moveTo>
                    <a:pt x="0" y="119507"/>
                  </a:moveTo>
                  <a:cubicBezTo>
                    <a:pt x="0" y="53467"/>
                    <a:pt x="54737" y="0"/>
                    <a:pt x="122174" y="0"/>
                  </a:cubicBezTo>
                  <a:lnTo>
                    <a:pt x="7366508" y="0"/>
                  </a:lnTo>
                  <a:cubicBezTo>
                    <a:pt x="7433945" y="0"/>
                    <a:pt x="7488682" y="53467"/>
                    <a:pt x="7488682" y="119507"/>
                  </a:cubicBezTo>
                  <a:lnTo>
                    <a:pt x="7488682" y="597408"/>
                  </a:lnTo>
                  <a:cubicBezTo>
                    <a:pt x="7488682" y="663448"/>
                    <a:pt x="7433945" y="716915"/>
                    <a:pt x="7366508" y="716915"/>
                  </a:cubicBezTo>
                  <a:lnTo>
                    <a:pt x="122174" y="716915"/>
                  </a:lnTo>
                  <a:cubicBezTo>
                    <a:pt x="54737" y="716915"/>
                    <a:pt x="0" y="663448"/>
                    <a:pt x="0" y="597408"/>
                  </a:cubicBezTo>
                  <a:close/>
                </a:path>
              </a:pathLst>
            </a:custGeom>
            <a:solidFill>
              <a:srgbClr val="FFFF66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7506716" cy="734949"/>
            </a:xfrm>
            <a:custGeom>
              <a:avLst/>
              <a:gdLst/>
              <a:ahLst/>
              <a:cxnLst/>
              <a:rect l="l" t="t" r="r" b="b"/>
              <a:pathLst>
                <a:path w="7506716" h="734949">
                  <a:moveTo>
                    <a:pt x="0" y="128524"/>
                  </a:moveTo>
                  <a:cubicBezTo>
                    <a:pt x="0" y="57404"/>
                    <a:pt x="58928" y="0"/>
                    <a:pt x="131191" y="0"/>
                  </a:cubicBezTo>
                  <a:lnTo>
                    <a:pt x="7375525" y="0"/>
                  </a:lnTo>
                  <a:lnTo>
                    <a:pt x="7375525" y="9017"/>
                  </a:lnTo>
                  <a:lnTo>
                    <a:pt x="7375525" y="0"/>
                  </a:lnTo>
                  <a:cubicBezTo>
                    <a:pt x="7447788" y="0"/>
                    <a:pt x="7506716" y="57404"/>
                    <a:pt x="7506716" y="128524"/>
                  </a:cubicBezTo>
                  <a:lnTo>
                    <a:pt x="7497699" y="128524"/>
                  </a:lnTo>
                  <a:lnTo>
                    <a:pt x="7506716" y="128524"/>
                  </a:lnTo>
                  <a:lnTo>
                    <a:pt x="7506716" y="606425"/>
                  </a:lnTo>
                  <a:lnTo>
                    <a:pt x="7497699" y="606425"/>
                  </a:lnTo>
                  <a:lnTo>
                    <a:pt x="7506716" y="606425"/>
                  </a:lnTo>
                  <a:cubicBezTo>
                    <a:pt x="7506716" y="677545"/>
                    <a:pt x="7447788" y="734949"/>
                    <a:pt x="7375525" y="734949"/>
                  </a:cubicBezTo>
                  <a:lnTo>
                    <a:pt x="7375525" y="725932"/>
                  </a:lnTo>
                  <a:lnTo>
                    <a:pt x="7375525" y="734949"/>
                  </a:lnTo>
                  <a:lnTo>
                    <a:pt x="131191" y="734949"/>
                  </a:lnTo>
                  <a:lnTo>
                    <a:pt x="131191" y="725932"/>
                  </a:lnTo>
                  <a:lnTo>
                    <a:pt x="131191" y="734949"/>
                  </a:lnTo>
                  <a:cubicBezTo>
                    <a:pt x="58928" y="734949"/>
                    <a:pt x="0" y="677545"/>
                    <a:pt x="0" y="606425"/>
                  </a:cubicBezTo>
                  <a:lnTo>
                    <a:pt x="0" y="128524"/>
                  </a:lnTo>
                  <a:lnTo>
                    <a:pt x="9017" y="128524"/>
                  </a:lnTo>
                  <a:lnTo>
                    <a:pt x="0" y="128524"/>
                  </a:lnTo>
                  <a:moveTo>
                    <a:pt x="18034" y="128524"/>
                  </a:moveTo>
                  <a:lnTo>
                    <a:pt x="18034" y="606425"/>
                  </a:lnTo>
                  <a:lnTo>
                    <a:pt x="9017" y="606425"/>
                  </a:lnTo>
                  <a:lnTo>
                    <a:pt x="18034" y="606425"/>
                  </a:lnTo>
                  <a:cubicBezTo>
                    <a:pt x="18034" y="667258"/>
                    <a:pt x="68453" y="716915"/>
                    <a:pt x="131191" y="716915"/>
                  </a:cubicBezTo>
                  <a:lnTo>
                    <a:pt x="7375525" y="716915"/>
                  </a:lnTo>
                  <a:cubicBezTo>
                    <a:pt x="7438263" y="716915"/>
                    <a:pt x="7488682" y="667258"/>
                    <a:pt x="7488682" y="606425"/>
                  </a:cubicBezTo>
                  <a:lnTo>
                    <a:pt x="7488682" y="128524"/>
                  </a:lnTo>
                  <a:cubicBezTo>
                    <a:pt x="7488682" y="67691"/>
                    <a:pt x="7438263" y="18034"/>
                    <a:pt x="7375525" y="18034"/>
                  </a:cubicBezTo>
                  <a:lnTo>
                    <a:pt x="131191" y="18034"/>
                  </a:lnTo>
                  <a:lnTo>
                    <a:pt x="131191" y="9017"/>
                  </a:lnTo>
                  <a:lnTo>
                    <a:pt x="131191" y="18034"/>
                  </a:lnTo>
                  <a:cubicBezTo>
                    <a:pt x="68453" y="18034"/>
                    <a:pt x="18034" y="67691"/>
                    <a:pt x="18034" y="1285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2796196" y="6108700"/>
            <a:ext cx="5630054" cy="551206"/>
            <a:chOff x="0" y="0"/>
            <a:chExt cx="7506739" cy="734942"/>
          </a:xfrm>
        </p:grpSpPr>
        <p:sp>
          <p:nvSpPr>
            <p:cNvPr id="27" name="Freeform 27"/>
            <p:cNvSpPr/>
            <p:nvPr/>
          </p:nvSpPr>
          <p:spPr>
            <a:xfrm>
              <a:off x="9017" y="9017"/>
              <a:ext cx="7488682" cy="716915"/>
            </a:xfrm>
            <a:custGeom>
              <a:avLst/>
              <a:gdLst/>
              <a:ahLst/>
              <a:cxnLst/>
              <a:rect l="l" t="t" r="r" b="b"/>
              <a:pathLst>
                <a:path w="7488682" h="716915">
                  <a:moveTo>
                    <a:pt x="0" y="119507"/>
                  </a:moveTo>
                  <a:cubicBezTo>
                    <a:pt x="0" y="53467"/>
                    <a:pt x="54737" y="0"/>
                    <a:pt x="122174" y="0"/>
                  </a:cubicBezTo>
                  <a:lnTo>
                    <a:pt x="7366508" y="0"/>
                  </a:lnTo>
                  <a:cubicBezTo>
                    <a:pt x="7433945" y="0"/>
                    <a:pt x="7488682" y="53467"/>
                    <a:pt x="7488682" y="119507"/>
                  </a:cubicBezTo>
                  <a:lnTo>
                    <a:pt x="7488682" y="597408"/>
                  </a:lnTo>
                  <a:cubicBezTo>
                    <a:pt x="7488682" y="663448"/>
                    <a:pt x="7433945" y="716915"/>
                    <a:pt x="7366508" y="716915"/>
                  </a:cubicBezTo>
                  <a:lnTo>
                    <a:pt x="122174" y="716915"/>
                  </a:lnTo>
                  <a:cubicBezTo>
                    <a:pt x="54737" y="716915"/>
                    <a:pt x="0" y="663448"/>
                    <a:pt x="0" y="597408"/>
                  </a:cubicBezTo>
                  <a:close/>
                </a:path>
              </a:pathLst>
            </a:custGeom>
            <a:solidFill>
              <a:srgbClr val="C29401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7506716" cy="734949"/>
            </a:xfrm>
            <a:custGeom>
              <a:avLst/>
              <a:gdLst/>
              <a:ahLst/>
              <a:cxnLst/>
              <a:rect l="l" t="t" r="r" b="b"/>
              <a:pathLst>
                <a:path w="7506716" h="734949">
                  <a:moveTo>
                    <a:pt x="0" y="128524"/>
                  </a:moveTo>
                  <a:cubicBezTo>
                    <a:pt x="0" y="57404"/>
                    <a:pt x="58928" y="0"/>
                    <a:pt x="131191" y="0"/>
                  </a:cubicBezTo>
                  <a:lnTo>
                    <a:pt x="7375525" y="0"/>
                  </a:lnTo>
                  <a:lnTo>
                    <a:pt x="7375525" y="9017"/>
                  </a:lnTo>
                  <a:lnTo>
                    <a:pt x="7375525" y="0"/>
                  </a:lnTo>
                  <a:cubicBezTo>
                    <a:pt x="7447788" y="0"/>
                    <a:pt x="7506716" y="57404"/>
                    <a:pt x="7506716" y="128524"/>
                  </a:cubicBezTo>
                  <a:lnTo>
                    <a:pt x="7497699" y="128524"/>
                  </a:lnTo>
                  <a:lnTo>
                    <a:pt x="7506716" y="128524"/>
                  </a:lnTo>
                  <a:lnTo>
                    <a:pt x="7506716" y="606425"/>
                  </a:lnTo>
                  <a:lnTo>
                    <a:pt x="7497699" y="606425"/>
                  </a:lnTo>
                  <a:lnTo>
                    <a:pt x="7506716" y="606425"/>
                  </a:lnTo>
                  <a:cubicBezTo>
                    <a:pt x="7506716" y="677545"/>
                    <a:pt x="7447788" y="734949"/>
                    <a:pt x="7375525" y="734949"/>
                  </a:cubicBezTo>
                  <a:lnTo>
                    <a:pt x="7375525" y="725932"/>
                  </a:lnTo>
                  <a:lnTo>
                    <a:pt x="7375525" y="734949"/>
                  </a:lnTo>
                  <a:lnTo>
                    <a:pt x="131191" y="734949"/>
                  </a:lnTo>
                  <a:lnTo>
                    <a:pt x="131191" y="725932"/>
                  </a:lnTo>
                  <a:lnTo>
                    <a:pt x="131191" y="734949"/>
                  </a:lnTo>
                  <a:cubicBezTo>
                    <a:pt x="58928" y="734949"/>
                    <a:pt x="0" y="677545"/>
                    <a:pt x="0" y="606425"/>
                  </a:cubicBezTo>
                  <a:lnTo>
                    <a:pt x="0" y="128524"/>
                  </a:lnTo>
                  <a:lnTo>
                    <a:pt x="9017" y="128524"/>
                  </a:lnTo>
                  <a:lnTo>
                    <a:pt x="0" y="128524"/>
                  </a:lnTo>
                  <a:moveTo>
                    <a:pt x="18034" y="128524"/>
                  </a:moveTo>
                  <a:lnTo>
                    <a:pt x="18034" y="606425"/>
                  </a:lnTo>
                  <a:lnTo>
                    <a:pt x="9017" y="606425"/>
                  </a:lnTo>
                  <a:lnTo>
                    <a:pt x="18034" y="606425"/>
                  </a:lnTo>
                  <a:cubicBezTo>
                    <a:pt x="18034" y="667258"/>
                    <a:pt x="68453" y="716915"/>
                    <a:pt x="131191" y="716915"/>
                  </a:cubicBezTo>
                  <a:lnTo>
                    <a:pt x="7375525" y="716915"/>
                  </a:lnTo>
                  <a:cubicBezTo>
                    <a:pt x="7438263" y="716915"/>
                    <a:pt x="7488682" y="667258"/>
                    <a:pt x="7488682" y="606425"/>
                  </a:cubicBezTo>
                  <a:lnTo>
                    <a:pt x="7488682" y="128524"/>
                  </a:lnTo>
                  <a:cubicBezTo>
                    <a:pt x="7488682" y="67691"/>
                    <a:pt x="7438263" y="18034"/>
                    <a:pt x="7375525" y="18034"/>
                  </a:cubicBezTo>
                  <a:lnTo>
                    <a:pt x="131191" y="18034"/>
                  </a:lnTo>
                  <a:lnTo>
                    <a:pt x="131191" y="9017"/>
                  </a:lnTo>
                  <a:lnTo>
                    <a:pt x="131191" y="18034"/>
                  </a:lnTo>
                  <a:cubicBezTo>
                    <a:pt x="68453" y="18034"/>
                    <a:pt x="18034" y="67691"/>
                    <a:pt x="18034" y="1285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3745653" y="1505056"/>
            <a:ext cx="3632181" cy="448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Déclenchement de l'audit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021006" y="2252700"/>
            <a:ext cx="3040566" cy="448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Revue de documents 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808115" y="2964418"/>
            <a:ext cx="5888389" cy="514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Préparation des activités d’audit sur site 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594629" y="3777721"/>
            <a:ext cx="3509961" cy="448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Activités d’audit sur site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201644" y="4577397"/>
            <a:ext cx="5116349" cy="448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Préparation et diffusion du rapport 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11134" y="5345483"/>
            <a:ext cx="2629377" cy="448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Clôture de l’audit 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21987" y="6093126"/>
            <a:ext cx="1953089" cy="448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Suivi d’audit  </a:t>
            </a:r>
          </a:p>
        </p:txBody>
      </p:sp>
      <p:sp>
        <p:nvSpPr>
          <p:cNvPr id="36" name="AutoShape 36"/>
          <p:cNvSpPr/>
          <p:nvPr/>
        </p:nvSpPr>
        <p:spPr>
          <a:xfrm rot="5352354">
            <a:off x="967572" y="1683187"/>
            <a:ext cx="733099" cy="0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37" name="AutoShape 37"/>
          <p:cNvSpPr/>
          <p:nvPr/>
        </p:nvSpPr>
        <p:spPr>
          <a:xfrm rot="5378054">
            <a:off x="538332" y="2866906"/>
            <a:ext cx="1591580" cy="0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38" name="AutoShape 38"/>
          <p:cNvSpPr/>
          <p:nvPr/>
        </p:nvSpPr>
        <p:spPr>
          <a:xfrm rot="5362520">
            <a:off x="868163" y="4118451"/>
            <a:ext cx="931918" cy="0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39" name="AutoShape 39"/>
          <p:cNvSpPr/>
          <p:nvPr/>
        </p:nvSpPr>
        <p:spPr>
          <a:xfrm rot="5374548">
            <a:off x="647967" y="5260358"/>
            <a:ext cx="1372310" cy="0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40" name="AutoShape 40"/>
          <p:cNvSpPr/>
          <p:nvPr/>
        </p:nvSpPr>
        <p:spPr>
          <a:xfrm rot="5344500">
            <a:off x="1019443" y="6271413"/>
            <a:ext cx="629357" cy="0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41" name="AutoShape 41"/>
          <p:cNvSpPr/>
          <p:nvPr/>
        </p:nvSpPr>
        <p:spPr>
          <a:xfrm rot="5031">
            <a:off x="1482655" y="5961856"/>
            <a:ext cx="6941906" cy="0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 rot="5031">
            <a:off x="1405846" y="2121429"/>
            <a:ext cx="6941906" cy="0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TextBox 43"/>
          <p:cNvSpPr txBox="1"/>
          <p:nvPr/>
        </p:nvSpPr>
        <p:spPr>
          <a:xfrm>
            <a:off x="1579179" y="1427861"/>
            <a:ext cx="815631" cy="57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b="1" dirty="0">
                <a:solidFill>
                  <a:srgbClr val="0020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Avant l’audit</a:t>
            </a:r>
            <a:r>
              <a:rPr lang="en-US" sz="1706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 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55987" y="2580609"/>
            <a:ext cx="815631" cy="833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b="1" dirty="0">
                <a:solidFill>
                  <a:srgbClr val="0020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Avant l’audit sur site</a:t>
            </a:r>
            <a:r>
              <a:rPr lang="en-US" sz="1706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 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579179" y="3700526"/>
            <a:ext cx="815631" cy="833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b="1" dirty="0">
                <a:solidFill>
                  <a:srgbClr val="0020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Pendant</a:t>
            </a:r>
          </a:p>
          <a:p>
            <a:pPr algn="l">
              <a:lnSpc>
                <a:spcPts val="2047"/>
              </a:lnSpc>
            </a:pPr>
            <a:r>
              <a:rPr lang="en-US" sz="1706" b="1" dirty="0">
                <a:solidFill>
                  <a:srgbClr val="0020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l’audit</a:t>
            </a:r>
            <a:r>
              <a:rPr lang="en-US" sz="1706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    sur site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55987" y="4961673"/>
            <a:ext cx="815631" cy="833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b="1" dirty="0" err="1">
                <a:solidFill>
                  <a:srgbClr val="0020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Apres</a:t>
            </a:r>
            <a:r>
              <a:rPr lang="en-US" sz="1706" b="1" dirty="0">
                <a:solidFill>
                  <a:srgbClr val="0020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l’audit sur site</a:t>
            </a:r>
            <a:r>
              <a:rPr lang="en-US" sz="1706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 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55987" y="5927973"/>
            <a:ext cx="815631" cy="833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b="1" dirty="0" err="1">
                <a:solidFill>
                  <a:srgbClr val="0020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Apres</a:t>
            </a:r>
            <a:r>
              <a:rPr lang="en-US" sz="1706" b="1" dirty="0">
                <a:solidFill>
                  <a:srgbClr val="0020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l’audit sur site</a:t>
            </a:r>
            <a:r>
              <a:rPr lang="en-US" sz="1706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  </a:t>
            </a:r>
          </a:p>
        </p:txBody>
      </p:sp>
      <p:sp>
        <p:nvSpPr>
          <p:cNvPr id="48" name="Freeform 48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0" name="TextBox 20">
            <a:extLst>
              <a:ext uri="{FF2B5EF4-FFF2-40B4-BE49-F238E27FC236}">
                <a16:creationId xmlns:a16="http://schemas.microsoft.com/office/drawing/2014/main" id="{282188E3-2DF5-0D1E-C62E-88D53DEE1AEB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27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941028" y="96171"/>
            <a:ext cx="520868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Audits de certification du SMSI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3925" y="1198788"/>
            <a:ext cx="7293954" cy="5637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buClr>
                <a:srgbClr val="0070C0"/>
              </a:buClr>
              <a:buSzPct val="150000"/>
            </a:pPr>
            <a:r>
              <a:rPr lang="fr-FR" b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 initial 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Durée fixée par l'annexe C de la norme ISO27006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Porte sur tout le SMSI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Porte sur toutes les clauses 4 a 10 de l ISO27001 et la DdA</a:t>
            </a:r>
          </a:p>
          <a:p>
            <a:pPr marL="0" lvl="3" algn="ctr" defTabSz="457200">
              <a:lnSpc>
                <a:spcPct val="150000"/>
              </a:lnSpc>
              <a:buClr>
                <a:srgbClr val="0070C0"/>
              </a:buClr>
              <a:buSzPct val="150000"/>
            </a:pPr>
            <a:r>
              <a:rPr lang="fr-FR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Audit complet</a:t>
            </a:r>
          </a:p>
          <a:p>
            <a:pPr algn="ctr" defTabSz="457200">
              <a:lnSpc>
                <a:spcPct val="150000"/>
              </a:lnSpc>
              <a:buClr>
                <a:srgbClr val="0070C0"/>
              </a:buClr>
              <a:buSzPct val="150000"/>
            </a:pPr>
            <a:r>
              <a:rPr lang="fr-FR" b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 de surveillance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Effectue généralement tous les 6mois9une fois par an minimum)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Porte généralement sur une partie du SMSI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 en priorité :</a:t>
            </a:r>
          </a:p>
          <a:p>
            <a:pPr marL="1073150" lvl="1" indent="-285750" defTabSz="457200">
              <a:lnSpc>
                <a:spcPct val="150000"/>
              </a:lnSpc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correction des causes de non-conformité mineure</a:t>
            </a:r>
          </a:p>
          <a:p>
            <a:pPr marL="1073150" lvl="1" indent="-285750" defTabSz="457200">
              <a:lnSpc>
                <a:spcPct val="150000"/>
              </a:lnSpc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prise en compte des remarques</a:t>
            </a:r>
          </a:p>
          <a:p>
            <a:pPr marL="0" lvl="3" algn="ctr" defTabSz="457200">
              <a:lnSpc>
                <a:spcPct val="150000"/>
              </a:lnSpc>
              <a:buClr>
                <a:srgbClr val="0070C0"/>
              </a:buClr>
              <a:buSzPct val="150000"/>
            </a:pPr>
            <a:r>
              <a:rPr lang="fr-FR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Audit partiel</a:t>
            </a:r>
          </a:p>
          <a:p>
            <a:pPr algn="ctr" defTabSz="457200">
              <a:lnSpc>
                <a:spcPct val="150000"/>
              </a:lnSpc>
              <a:buClr>
                <a:srgbClr val="0070C0"/>
              </a:buClr>
              <a:buSzPct val="150000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bout de trois ans : </a:t>
            </a:r>
          </a:p>
          <a:p>
            <a:pPr algn="ctr" defTabSz="457200">
              <a:lnSpc>
                <a:spcPct val="150000"/>
              </a:lnSpc>
              <a:buClr>
                <a:srgbClr val="0070C0"/>
              </a:buClr>
              <a:buSzPct val="150000"/>
            </a:pPr>
            <a:r>
              <a:rPr lang="fr-FR" b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 de renouvellement</a:t>
            </a:r>
            <a:endParaRPr lang="en-US" sz="1920" b="1" u="sng" spc="145" dirty="0">
              <a:solidFill>
                <a:srgbClr val="FF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BC2AEF8C-4C4C-624D-E95E-3B93081A1E71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28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58032" y="0"/>
            <a:ext cx="2495568" cy="7315200"/>
            <a:chOff x="0" y="0"/>
            <a:chExt cx="6238920" cy="18288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38875" cy="18288000"/>
            </a:xfrm>
            <a:custGeom>
              <a:avLst/>
              <a:gdLst/>
              <a:ahLst/>
              <a:cxnLst/>
              <a:rect l="l" t="t" r="r" b="b"/>
              <a:pathLst>
                <a:path w="6238875" h="18288000">
                  <a:moveTo>
                    <a:pt x="0" y="0"/>
                  </a:moveTo>
                  <a:lnTo>
                    <a:pt x="6238875" y="0"/>
                  </a:lnTo>
                  <a:lnTo>
                    <a:pt x="6238875" y="18288000"/>
                  </a:lnTo>
                  <a:lnTo>
                    <a:pt x="0" y="1828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0559" r="-210560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333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26820" y="312420"/>
            <a:ext cx="6845599" cy="98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60"/>
              </a:lnSpc>
            </a:pPr>
            <a:r>
              <a:rPr lang="en-US" sz="3840" b="1" u="sng" dirty="0">
                <a:solidFill>
                  <a:srgbClr val="C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Qui </a:t>
            </a:r>
            <a:r>
              <a:rPr lang="en-US" sz="384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sommes</a:t>
            </a:r>
            <a:r>
              <a:rPr lang="en-US" sz="3840" b="1" u="sng" dirty="0">
                <a:solidFill>
                  <a:srgbClr val="C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-nous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3412479"/>
            <a:ext cx="7155953" cy="2142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4746" lvl="1" indent="-152373" algn="l">
              <a:lnSpc>
                <a:spcPts val="3409"/>
              </a:lnSpc>
              <a:buFont typeface="Arial"/>
              <a:buChar char="•"/>
            </a:pPr>
            <a:r>
              <a:rPr lang="en-US" sz="2368" dirty="0">
                <a:solidFill>
                  <a:srgbClr val="2A09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OGSBC est un cabinet de Conseil, d’Audit en cyber sécurité, délivre des services de gestion des infrastructures et de sécurité de l’information.</a:t>
            </a:r>
          </a:p>
          <a:p>
            <a:pPr marL="304746" lvl="1" indent="-152373" algn="l">
              <a:lnSpc>
                <a:spcPts val="3409"/>
              </a:lnSpc>
            </a:pPr>
            <a:endParaRPr lang="en-US" sz="2368" dirty="0">
              <a:solidFill>
                <a:srgbClr val="2A09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746" lvl="1" indent="-152373" algn="l">
              <a:lnSpc>
                <a:spcPts val="3409"/>
              </a:lnSpc>
            </a:pPr>
            <a:endParaRPr lang="en-US" sz="2368" dirty="0">
              <a:solidFill>
                <a:srgbClr val="2A09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DFCE0F16-FE9E-1975-DECB-1E4EDEFD4B27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3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BAB0296-9B3B-46C6-6079-DF83E9632C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8376">
            <a:off x="6871358" y="2964449"/>
            <a:ext cx="3403115" cy="11740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94560" y="96171"/>
            <a:ext cx="354839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 err="1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Séquence</a:t>
            </a: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audit initial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19090" y="1359778"/>
            <a:ext cx="6115420" cy="556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Applicable tel quel aux audits internes du SMSI:</a:t>
            </a: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5241" y="1516980"/>
            <a:ext cx="9753600" cy="5041021"/>
            <a:chOff x="0" y="2"/>
            <a:chExt cx="20752950" cy="10473125"/>
          </a:xfrm>
        </p:grpSpPr>
        <p:sp>
          <p:nvSpPr>
            <p:cNvPr id="12" name="Freeform 12"/>
            <p:cNvSpPr/>
            <p:nvPr/>
          </p:nvSpPr>
          <p:spPr>
            <a:xfrm>
              <a:off x="0" y="2"/>
              <a:ext cx="20752950" cy="10473125"/>
            </a:xfrm>
            <a:custGeom>
              <a:avLst/>
              <a:gdLst/>
              <a:ahLst/>
              <a:cxnLst/>
              <a:rect l="l" t="t" r="r" b="b"/>
              <a:pathLst>
                <a:path w="22285071" h="12201017">
                  <a:moveTo>
                    <a:pt x="0" y="0"/>
                  </a:moveTo>
                  <a:lnTo>
                    <a:pt x="22285071" y="0"/>
                  </a:lnTo>
                  <a:lnTo>
                    <a:pt x="22285071" y="12201017"/>
                  </a:lnTo>
                  <a:lnTo>
                    <a:pt x="0" y="122010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55" b="-55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3" name="TextBox 20">
            <a:extLst>
              <a:ext uri="{FF2B5EF4-FFF2-40B4-BE49-F238E27FC236}">
                <a16:creationId xmlns:a16="http://schemas.microsoft.com/office/drawing/2014/main" id="{6C7EBFE1-A68D-4053-7A66-DCC6453BB818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29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09674" y="96171"/>
            <a:ext cx="419473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Matériel d'audit de SMSI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65473" y="1367753"/>
            <a:ext cx="6159927" cy="3038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2519" b="1" u="sng" spc="191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Matériel pendant l'audit</a:t>
            </a:r>
          </a:p>
          <a:p>
            <a:pPr algn="ctr">
              <a:lnSpc>
                <a:spcPts val="4919"/>
              </a:lnSpc>
            </a:pPr>
            <a:endParaRPr lang="en-US" sz="2519" b="1" u="sng" spc="191" dirty="0">
              <a:solidFill>
                <a:srgbClr val="FF404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976598" lvl="2" indent="-325533">
              <a:lnSpc>
                <a:spcPts val="4919"/>
              </a:lnSpc>
              <a:buFont typeface="Arial"/>
              <a:buChar char="⚬"/>
            </a:pPr>
            <a:r>
              <a:rPr lang="en-US" sz="2733" spc="20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Fiches de constat </a:t>
            </a:r>
          </a:p>
          <a:p>
            <a:pPr marL="976598" lvl="2" indent="-325533">
              <a:lnSpc>
                <a:spcPts val="4919"/>
              </a:lnSpc>
              <a:buFont typeface="Arial"/>
              <a:buChar char="⚬"/>
            </a:pPr>
            <a:r>
              <a:rPr lang="en-US" sz="2733" spc="20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Fiches d'écart </a:t>
            </a:r>
          </a:p>
          <a:p>
            <a:pPr marL="976598" lvl="2" indent="-325533">
              <a:lnSpc>
                <a:spcPts val="4919"/>
              </a:lnSpc>
              <a:buFont typeface="Arial"/>
              <a:buChar char="⚬"/>
            </a:pPr>
            <a:r>
              <a:rPr lang="en-US" sz="2733" spc="20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Stylo</a:t>
            </a: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2B658BC7-37F1-BD2C-5A51-1BFD9CBBB4D6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30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634806" y="96171"/>
            <a:ext cx="412455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Critères d'audit de SMSI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8137" y="2122233"/>
            <a:ext cx="3828947" cy="3758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133" b="1" u="sng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Critères d'audit</a:t>
            </a:r>
          </a:p>
          <a:p>
            <a:pPr algn="ctr">
              <a:lnSpc>
                <a:spcPts val="2304"/>
              </a:lnSpc>
            </a:pPr>
            <a:endParaRPr lang="en-US" sz="2133" b="1" u="sng" dirty="0">
              <a:solidFill>
                <a:srgbClr val="FF404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3456"/>
              </a:lnSpc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 27001 : 2022, qui impose :</a:t>
            </a:r>
          </a:p>
          <a:p>
            <a:pPr marL="247091" lvl="1" indent="-123546" algn="l">
              <a:lnSpc>
                <a:spcPts val="3456"/>
              </a:lnSpc>
              <a:buFont typeface="Arial"/>
              <a:buChar char="•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Politique de sécurité du SMSI</a:t>
            </a:r>
          </a:p>
          <a:p>
            <a:pPr marL="247091" lvl="1" indent="-123546" algn="l">
              <a:lnSpc>
                <a:spcPts val="3456"/>
              </a:lnSpc>
              <a:buFont typeface="Arial"/>
              <a:buChar char="•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Périmètre du SMSI</a:t>
            </a:r>
          </a:p>
          <a:p>
            <a:pPr marL="247091" lvl="1" indent="-123546" algn="l">
              <a:lnSpc>
                <a:spcPts val="3456"/>
              </a:lnSpc>
              <a:buFont typeface="Arial"/>
              <a:buChar char="•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Déclaration d'applicabilité (DdA, SoA)</a:t>
            </a:r>
          </a:p>
          <a:p>
            <a:pPr marL="247091" lvl="1" indent="-123546" algn="l">
              <a:lnSpc>
                <a:spcPts val="3456"/>
              </a:lnSpc>
              <a:buFont typeface="Arial"/>
              <a:buChar char="•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Règlement de certification dans le cas d'un audit de certification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982990" y="1505902"/>
            <a:ext cx="4081011" cy="5020993"/>
            <a:chOff x="0" y="0"/>
            <a:chExt cx="5441348" cy="66946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41315" cy="6694678"/>
            </a:xfrm>
            <a:custGeom>
              <a:avLst/>
              <a:gdLst/>
              <a:ahLst/>
              <a:cxnLst/>
              <a:rect l="l" t="t" r="r" b="b"/>
              <a:pathLst>
                <a:path w="5441315" h="6694678">
                  <a:moveTo>
                    <a:pt x="6731" y="0"/>
                  </a:moveTo>
                  <a:lnTo>
                    <a:pt x="5434584" y="0"/>
                  </a:lnTo>
                  <a:cubicBezTo>
                    <a:pt x="5438267" y="0"/>
                    <a:pt x="5441315" y="3048"/>
                    <a:pt x="5441315" y="6731"/>
                  </a:cubicBezTo>
                  <a:lnTo>
                    <a:pt x="5441315" y="6687947"/>
                  </a:lnTo>
                  <a:cubicBezTo>
                    <a:pt x="5441315" y="6691630"/>
                    <a:pt x="5438267" y="6694678"/>
                    <a:pt x="5434584" y="6694678"/>
                  </a:cubicBezTo>
                  <a:lnTo>
                    <a:pt x="6731" y="6694678"/>
                  </a:lnTo>
                  <a:cubicBezTo>
                    <a:pt x="3048" y="6694678"/>
                    <a:pt x="0" y="6691630"/>
                    <a:pt x="0" y="6687947"/>
                  </a:cubicBezTo>
                  <a:lnTo>
                    <a:pt x="0" y="6731"/>
                  </a:lnTo>
                  <a:cubicBezTo>
                    <a:pt x="0" y="3048"/>
                    <a:pt x="3048" y="0"/>
                    <a:pt x="6731" y="0"/>
                  </a:cubicBezTo>
                  <a:moveTo>
                    <a:pt x="6731" y="13589"/>
                  </a:moveTo>
                  <a:lnTo>
                    <a:pt x="6731" y="6731"/>
                  </a:lnTo>
                  <a:lnTo>
                    <a:pt x="13462" y="6731"/>
                  </a:lnTo>
                  <a:lnTo>
                    <a:pt x="13462" y="6687947"/>
                  </a:lnTo>
                  <a:lnTo>
                    <a:pt x="6731" y="6687947"/>
                  </a:lnTo>
                  <a:lnTo>
                    <a:pt x="6731" y="6681215"/>
                  </a:lnTo>
                  <a:lnTo>
                    <a:pt x="5434584" y="6681215"/>
                  </a:lnTo>
                  <a:lnTo>
                    <a:pt x="5434584" y="6687947"/>
                  </a:lnTo>
                  <a:lnTo>
                    <a:pt x="5427853" y="6687947"/>
                  </a:lnTo>
                  <a:lnTo>
                    <a:pt x="5427853" y="6731"/>
                  </a:lnTo>
                  <a:lnTo>
                    <a:pt x="5434584" y="6731"/>
                  </a:lnTo>
                  <a:lnTo>
                    <a:pt x="5434584" y="13462"/>
                  </a:lnTo>
                  <a:lnTo>
                    <a:pt x="6731" y="13462"/>
                  </a:ln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329389" y="4034869"/>
            <a:ext cx="1933760" cy="781632"/>
            <a:chOff x="0" y="0"/>
            <a:chExt cx="2578347" cy="1042176"/>
          </a:xfrm>
        </p:grpSpPr>
        <p:sp>
          <p:nvSpPr>
            <p:cNvPr id="12" name="Freeform 12"/>
            <p:cNvSpPr/>
            <p:nvPr/>
          </p:nvSpPr>
          <p:spPr>
            <a:xfrm>
              <a:off x="9017" y="9017"/>
              <a:ext cx="2560320" cy="1024128"/>
            </a:xfrm>
            <a:custGeom>
              <a:avLst/>
              <a:gdLst/>
              <a:ahLst/>
              <a:cxnLst/>
              <a:rect l="l" t="t" r="r" b="b"/>
              <a:pathLst>
                <a:path w="2560320" h="1024128">
                  <a:moveTo>
                    <a:pt x="0" y="0"/>
                  </a:moveTo>
                  <a:lnTo>
                    <a:pt x="2560320" y="0"/>
                  </a:lnTo>
                  <a:lnTo>
                    <a:pt x="2560320" y="1024128"/>
                  </a:lnTo>
                  <a:lnTo>
                    <a:pt x="0" y="1024128"/>
                  </a:lnTo>
                  <a:close/>
                </a:path>
              </a:pathLst>
            </a:custGeom>
            <a:solidFill>
              <a:srgbClr val="EC987D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2578354" cy="1042162"/>
            </a:xfrm>
            <a:custGeom>
              <a:avLst/>
              <a:gdLst/>
              <a:ahLst/>
              <a:cxnLst/>
              <a:rect l="l" t="t" r="r" b="b"/>
              <a:pathLst>
                <a:path w="2578354" h="1042162">
                  <a:moveTo>
                    <a:pt x="9017" y="0"/>
                  </a:moveTo>
                  <a:lnTo>
                    <a:pt x="2569337" y="0"/>
                  </a:lnTo>
                  <a:cubicBezTo>
                    <a:pt x="2574290" y="0"/>
                    <a:pt x="2578354" y="4064"/>
                    <a:pt x="2578354" y="9017"/>
                  </a:cubicBezTo>
                  <a:lnTo>
                    <a:pt x="2578354" y="1033145"/>
                  </a:lnTo>
                  <a:cubicBezTo>
                    <a:pt x="2578354" y="1038098"/>
                    <a:pt x="2574290" y="1042162"/>
                    <a:pt x="2569337" y="1042162"/>
                  </a:cubicBezTo>
                  <a:lnTo>
                    <a:pt x="9017" y="1042162"/>
                  </a:lnTo>
                  <a:cubicBezTo>
                    <a:pt x="4064" y="1042162"/>
                    <a:pt x="0" y="1038098"/>
                    <a:pt x="0" y="1033145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033145"/>
                  </a:lnTo>
                  <a:lnTo>
                    <a:pt x="9017" y="1033145"/>
                  </a:lnTo>
                  <a:lnTo>
                    <a:pt x="9017" y="1024128"/>
                  </a:lnTo>
                  <a:lnTo>
                    <a:pt x="2569337" y="1024128"/>
                  </a:lnTo>
                  <a:lnTo>
                    <a:pt x="2569337" y="1033145"/>
                  </a:lnTo>
                  <a:lnTo>
                    <a:pt x="2560320" y="1033145"/>
                  </a:lnTo>
                  <a:lnTo>
                    <a:pt x="2560320" y="9017"/>
                  </a:lnTo>
                  <a:lnTo>
                    <a:pt x="2569337" y="9017"/>
                  </a:lnTo>
                  <a:lnTo>
                    <a:pt x="2569337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578347" cy="1089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Déclaration d'applicabilité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329389" y="5186997"/>
            <a:ext cx="2087377" cy="781632"/>
            <a:chOff x="0" y="0"/>
            <a:chExt cx="2783169" cy="1042176"/>
          </a:xfrm>
        </p:grpSpPr>
        <p:sp>
          <p:nvSpPr>
            <p:cNvPr id="16" name="Freeform 16"/>
            <p:cNvSpPr/>
            <p:nvPr/>
          </p:nvSpPr>
          <p:spPr>
            <a:xfrm>
              <a:off x="9017" y="9017"/>
              <a:ext cx="2765171" cy="1024128"/>
            </a:xfrm>
            <a:custGeom>
              <a:avLst/>
              <a:gdLst/>
              <a:ahLst/>
              <a:cxnLst/>
              <a:rect l="l" t="t" r="r" b="b"/>
              <a:pathLst>
                <a:path w="2765171" h="1024128">
                  <a:moveTo>
                    <a:pt x="0" y="0"/>
                  </a:moveTo>
                  <a:lnTo>
                    <a:pt x="2765171" y="0"/>
                  </a:lnTo>
                  <a:lnTo>
                    <a:pt x="2765171" y="1024128"/>
                  </a:lnTo>
                  <a:lnTo>
                    <a:pt x="0" y="1024128"/>
                  </a:lnTo>
                  <a:close/>
                </a:path>
              </a:pathLst>
            </a:custGeom>
            <a:solidFill>
              <a:srgbClr val="B53632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2783205" cy="1042162"/>
            </a:xfrm>
            <a:custGeom>
              <a:avLst/>
              <a:gdLst/>
              <a:ahLst/>
              <a:cxnLst/>
              <a:rect l="l" t="t" r="r" b="b"/>
              <a:pathLst>
                <a:path w="2783205" h="1042162">
                  <a:moveTo>
                    <a:pt x="9017" y="0"/>
                  </a:moveTo>
                  <a:lnTo>
                    <a:pt x="2774188" y="0"/>
                  </a:lnTo>
                  <a:cubicBezTo>
                    <a:pt x="2779141" y="0"/>
                    <a:pt x="2783205" y="4064"/>
                    <a:pt x="2783205" y="9017"/>
                  </a:cubicBezTo>
                  <a:lnTo>
                    <a:pt x="2783205" y="1033145"/>
                  </a:lnTo>
                  <a:cubicBezTo>
                    <a:pt x="2783205" y="1038098"/>
                    <a:pt x="2779141" y="1042162"/>
                    <a:pt x="2774188" y="1042162"/>
                  </a:cubicBezTo>
                  <a:lnTo>
                    <a:pt x="9017" y="1042162"/>
                  </a:lnTo>
                  <a:cubicBezTo>
                    <a:pt x="4064" y="1042162"/>
                    <a:pt x="0" y="1038098"/>
                    <a:pt x="0" y="1033145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033145"/>
                  </a:lnTo>
                  <a:lnTo>
                    <a:pt x="9017" y="1033145"/>
                  </a:lnTo>
                  <a:lnTo>
                    <a:pt x="9017" y="1024128"/>
                  </a:lnTo>
                  <a:lnTo>
                    <a:pt x="2774188" y="1024128"/>
                  </a:lnTo>
                  <a:lnTo>
                    <a:pt x="2774188" y="1033145"/>
                  </a:lnTo>
                  <a:lnTo>
                    <a:pt x="2765171" y="1033145"/>
                  </a:lnTo>
                  <a:lnTo>
                    <a:pt x="2765171" y="9017"/>
                  </a:lnTo>
                  <a:lnTo>
                    <a:pt x="2774188" y="9017"/>
                  </a:lnTo>
                  <a:lnTo>
                    <a:pt x="277418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783169" cy="1089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Procédures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041427" y="1576996"/>
            <a:ext cx="1933760" cy="781632"/>
            <a:chOff x="0" y="0"/>
            <a:chExt cx="2578347" cy="1042176"/>
          </a:xfrm>
        </p:grpSpPr>
        <p:sp>
          <p:nvSpPr>
            <p:cNvPr id="20" name="Freeform 20"/>
            <p:cNvSpPr/>
            <p:nvPr/>
          </p:nvSpPr>
          <p:spPr>
            <a:xfrm>
              <a:off x="9017" y="9017"/>
              <a:ext cx="2560320" cy="1024128"/>
            </a:xfrm>
            <a:custGeom>
              <a:avLst/>
              <a:gdLst/>
              <a:ahLst/>
              <a:cxnLst/>
              <a:rect l="l" t="t" r="r" b="b"/>
              <a:pathLst>
                <a:path w="2560320" h="1024128">
                  <a:moveTo>
                    <a:pt x="0" y="0"/>
                  </a:moveTo>
                  <a:lnTo>
                    <a:pt x="2560320" y="0"/>
                  </a:lnTo>
                  <a:lnTo>
                    <a:pt x="2560320" y="1024128"/>
                  </a:lnTo>
                  <a:lnTo>
                    <a:pt x="0" y="1024128"/>
                  </a:ln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2578354" cy="1042162"/>
            </a:xfrm>
            <a:custGeom>
              <a:avLst/>
              <a:gdLst/>
              <a:ahLst/>
              <a:cxnLst/>
              <a:rect l="l" t="t" r="r" b="b"/>
              <a:pathLst>
                <a:path w="2578354" h="1042162">
                  <a:moveTo>
                    <a:pt x="9017" y="0"/>
                  </a:moveTo>
                  <a:lnTo>
                    <a:pt x="2569337" y="0"/>
                  </a:lnTo>
                  <a:cubicBezTo>
                    <a:pt x="2574290" y="0"/>
                    <a:pt x="2578354" y="4064"/>
                    <a:pt x="2578354" y="9017"/>
                  </a:cubicBezTo>
                  <a:lnTo>
                    <a:pt x="2578354" y="1033145"/>
                  </a:lnTo>
                  <a:cubicBezTo>
                    <a:pt x="2578354" y="1038098"/>
                    <a:pt x="2574290" y="1042162"/>
                    <a:pt x="2569337" y="1042162"/>
                  </a:cubicBezTo>
                  <a:lnTo>
                    <a:pt x="9017" y="1042162"/>
                  </a:lnTo>
                  <a:cubicBezTo>
                    <a:pt x="4064" y="1042162"/>
                    <a:pt x="0" y="1038098"/>
                    <a:pt x="0" y="1033145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033145"/>
                  </a:lnTo>
                  <a:lnTo>
                    <a:pt x="9017" y="1033145"/>
                  </a:lnTo>
                  <a:lnTo>
                    <a:pt x="9017" y="1024128"/>
                  </a:lnTo>
                  <a:lnTo>
                    <a:pt x="2569337" y="1024128"/>
                  </a:lnTo>
                  <a:lnTo>
                    <a:pt x="2569337" y="1033145"/>
                  </a:lnTo>
                  <a:lnTo>
                    <a:pt x="2560320" y="1033145"/>
                  </a:lnTo>
                  <a:lnTo>
                    <a:pt x="2560320" y="9017"/>
                  </a:lnTo>
                  <a:lnTo>
                    <a:pt x="2569337" y="9017"/>
                  </a:lnTo>
                  <a:lnTo>
                    <a:pt x="2569337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578347" cy="1089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ISO 27001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038449" y="1576996"/>
            <a:ext cx="1933760" cy="781632"/>
            <a:chOff x="0" y="0"/>
            <a:chExt cx="2578347" cy="1042176"/>
          </a:xfrm>
        </p:grpSpPr>
        <p:sp>
          <p:nvSpPr>
            <p:cNvPr id="24" name="Freeform 24"/>
            <p:cNvSpPr/>
            <p:nvPr/>
          </p:nvSpPr>
          <p:spPr>
            <a:xfrm>
              <a:off x="9017" y="9017"/>
              <a:ext cx="2560320" cy="1024128"/>
            </a:xfrm>
            <a:custGeom>
              <a:avLst/>
              <a:gdLst/>
              <a:ahLst/>
              <a:cxnLst/>
              <a:rect l="l" t="t" r="r" b="b"/>
              <a:pathLst>
                <a:path w="2560320" h="1024128">
                  <a:moveTo>
                    <a:pt x="0" y="0"/>
                  </a:moveTo>
                  <a:lnTo>
                    <a:pt x="2560320" y="0"/>
                  </a:lnTo>
                  <a:lnTo>
                    <a:pt x="2560320" y="1024128"/>
                  </a:lnTo>
                  <a:lnTo>
                    <a:pt x="0" y="1024128"/>
                  </a:lnTo>
                  <a:close/>
                </a:path>
              </a:pathLst>
            </a:custGeom>
            <a:solidFill>
              <a:srgbClr val="FFE699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578354" cy="1042162"/>
            </a:xfrm>
            <a:custGeom>
              <a:avLst/>
              <a:gdLst/>
              <a:ahLst/>
              <a:cxnLst/>
              <a:rect l="l" t="t" r="r" b="b"/>
              <a:pathLst>
                <a:path w="2578354" h="1042162">
                  <a:moveTo>
                    <a:pt x="9017" y="0"/>
                  </a:moveTo>
                  <a:lnTo>
                    <a:pt x="2569337" y="0"/>
                  </a:lnTo>
                  <a:cubicBezTo>
                    <a:pt x="2574290" y="0"/>
                    <a:pt x="2578354" y="4064"/>
                    <a:pt x="2578354" y="9017"/>
                  </a:cubicBezTo>
                  <a:lnTo>
                    <a:pt x="2578354" y="1033145"/>
                  </a:lnTo>
                  <a:cubicBezTo>
                    <a:pt x="2578354" y="1038098"/>
                    <a:pt x="2574290" y="1042162"/>
                    <a:pt x="2569337" y="1042162"/>
                  </a:cubicBezTo>
                  <a:lnTo>
                    <a:pt x="9017" y="1042162"/>
                  </a:lnTo>
                  <a:cubicBezTo>
                    <a:pt x="4064" y="1042162"/>
                    <a:pt x="0" y="1038098"/>
                    <a:pt x="0" y="1033145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033145"/>
                  </a:lnTo>
                  <a:lnTo>
                    <a:pt x="9017" y="1033145"/>
                  </a:lnTo>
                  <a:lnTo>
                    <a:pt x="9017" y="1024128"/>
                  </a:lnTo>
                  <a:lnTo>
                    <a:pt x="2569337" y="1024128"/>
                  </a:lnTo>
                  <a:lnTo>
                    <a:pt x="2569337" y="1033145"/>
                  </a:lnTo>
                  <a:lnTo>
                    <a:pt x="2560320" y="1033145"/>
                  </a:lnTo>
                  <a:lnTo>
                    <a:pt x="2560320" y="9017"/>
                  </a:lnTo>
                  <a:lnTo>
                    <a:pt x="2569337" y="9017"/>
                  </a:lnTo>
                  <a:lnTo>
                    <a:pt x="2569337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2578347" cy="1089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Règlement de certification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329389" y="2729124"/>
            <a:ext cx="2087377" cy="781632"/>
            <a:chOff x="0" y="0"/>
            <a:chExt cx="2783169" cy="1042176"/>
          </a:xfrm>
        </p:grpSpPr>
        <p:sp>
          <p:nvSpPr>
            <p:cNvPr id="28" name="Freeform 28"/>
            <p:cNvSpPr/>
            <p:nvPr/>
          </p:nvSpPr>
          <p:spPr>
            <a:xfrm>
              <a:off x="9017" y="9017"/>
              <a:ext cx="2765171" cy="1024128"/>
            </a:xfrm>
            <a:custGeom>
              <a:avLst/>
              <a:gdLst/>
              <a:ahLst/>
              <a:cxnLst/>
              <a:rect l="l" t="t" r="r" b="b"/>
              <a:pathLst>
                <a:path w="2765171" h="1024128">
                  <a:moveTo>
                    <a:pt x="0" y="0"/>
                  </a:moveTo>
                  <a:lnTo>
                    <a:pt x="2765171" y="0"/>
                  </a:lnTo>
                  <a:lnTo>
                    <a:pt x="2765171" y="1024128"/>
                  </a:lnTo>
                  <a:lnTo>
                    <a:pt x="0" y="1024128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2783205" cy="1042162"/>
            </a:xfrm>
            <a:custGeom>
              <a:avLst/>
              <a:gdLst/>
              <a:ahLst/>
              <a:cxnLst/>
              <a:rect l="l" t="t" r="r" b="b"/>
              <a:pathLst>
                <a:path w="2783205" h="1042162">
                  <a:moveTo>
                    <a:pt x="9017" y="0"/>
                  </a:moveTo>
                  <a:lnTo>
                    <a:pt x="2774188" y="0"/>
                  </a:lnTo>
                  <a:cubicBezTo>
                    <a:pt x="2779141" y="0"/>
                    <a:pt x="2783205" y="4064"/>
                    <a:pt x="2783205" y="9017"/>
                  </a:cubicBezTo>
                  <a:lnTo>
                    <a:pt x="2783205" y="1033145"/>
                  </a:lnTo>
                  <a:cubicBezTo>
                    <a:pt x="2783205" y="1038098"/>
                    <a:pt x="2779141" y="1042162"/>
                    <a:pt x="2774188" y="1042162"/>
                  </a:cubicBezTo>
                  <a:lnTo>
                    <a:pt x="9017" y="1042162"/>
                  </a:lnTo>
                  <a:cubicBezTo>
                    <a:pt x="4064" y="1042162"/>
                    <a:pt x="0" y="1038098"/>
                    <a:pt x="0" y="1033145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1033145"/>
                  </a:lnTo>
                  <a:lnTo>
                    <a:pt x="9017" y="1033145"/>
                  </a:lnTo>
                  <a:lnTo>
                    <a:pt x="9017" y="1024128"/>
                  </a:lnTo>
                  <a:lnTo>
                    <a:pt x="2774188" y="1024128"/>
                  </a:lnTo>
                  <a:lnTo>
                    <a:pt x="2774188" y="1033145"/>
                  </a:lnTo>
                  <a:lnTo>
                    <a:pt x="2765171" y="1033145"/>
                  </a:lnTo>
                  <a:lnTo>
                    <a:pt x="2765171" y="9017"/>
                  </a:lnTo>
                  <a:lnTo>
                    <a:pt x="2774188" y="9017"/>
                  </a:lnTo>
                  <a:lnTo>
                    <a:pt x="2774188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2783169" cy="1089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z="1920" b="1" dirty="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Politique et périmètre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6304784" y="6110761"/>
            <a:ext cx="1867802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0"/>
              </a:lnSpc>
            </a:pPr>
            <a:r>
              <a:rPr lang="en-US" sz="2133" b="1" u="sng" dirty="0">
                <a:solidFill>
                  <a:srgbClr val="B7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Critères d'audit</a:t>
            </a:r>
          </a:p>
        </p:txBody>
      </p:sp>
      <p:sp>
        <p:nvSpPr>
          <p:cNvPr id="35" name="Freeform 35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cxnSp>
        <p:nvCxnSpPr>
          <p:cNvPr id="37" name="Connecteur : en angle 36">
            <a:extLst>
              <a:ext uri="{FF2B5EF4-FFF2-40B4-BE49-F238E27FC236}">
                <a16:creationId xmlns:a16="http://schemas.microsoft.com/office/drawing/2014/main" id="{FA89924A-FF4D-01D7-09E8-3661CA5EB8B9}"/>
              </a:ext>
            </a:extLst>
          </p:cNvPr>
          <p:cNvCxnSpPr/>
          <p:nvPr/>
        </p:nvCxnSpPr>
        <p:spPr>
          <a:xfrm rot="16200000" flipH="1">
            <a:off x="4527349" y="3717104"/>
            <a:ext cx="3024336" cy="3073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id="{90BE7586-0F0D-C47D-B23F-BFB77CF5574F}"/>
              </a:ext>
            </a:extLst>
          </p:cNvPr>
          <p:cNvCxnSpPr/>
          <p:nvPr/>
        </p:nvCxnSpPr>
        <p:spPr>
          <a:xfrm rot="16200000" flipH="1">
            <a:off x="5679477" y="2703787"/>
            <a:ext cx="720080" cy="3073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D4E6BA11-FCFE-CC80-6AEB-288B56535B9D}"/>
              </a:ext>
            </a:extLst>
          </p:cNvPr>
          <p:cNvCxnSpPr/>
          <p:nvPr/>
        </p:nvCxnSpPr>
        <p:spPr>
          <a:xfrm rot="16200000" flipH="1">
            <a:off x="5073311" y="3420092"/>
            <a:ext cx="1944216" cy="3073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0">
            <a:extLst>
              <a:ext uri="{FF2B5EF4-FFF2-40B4-BE49-F238E27FC236}">
                <a16:creationId xmlns:a16="http://schemas.microsoft.com/office/drawing/2014/main" id="{6A271F4E-22CB-1982-5B32-5243689D46A5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31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631808" y="96171"/>
            <a:ext cx="248998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Audit d</a:t>
            </a:r>
            <a:r>
              <a:rPr lang="en-US" sz="2986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</a:t>
            </a: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étape 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58239" y="888841"/>
            <a:ext cx="6804478" cy="657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2000" b="1" u="sng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Revue de documentation ou revue </a:t>
            </a:r>
            <a:r>
              <a:rPr lang="en-US" sz="2000" b="1" u="sng" dirty="0" err="1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documentaire</a:t>
            </a:r>
            <a:endParaRPr lang="en-US" sz="2000" b="1" u="sng" dirty="0">
              <a:solidFill>
                <a:srgbClr val="FF404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3456"/>
              </a:lnSpc>
            </a:pPr>
            <a:endParaRPr lang="en-US" sz="2000" b="1" u="sng" dirty="0">
              <a:solidFill>
                <a:srgbClr val="FF404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>
              <a:lnSpc>
                <a:spcPts val="3456"/>
              </a:lnSpc>
            </a:pPr>
            <a:r>
              <a:rPr lang="en-US" sz="1920" dirty="0">
                <a:solidFill>
                  <a:srgbClr val="6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r>
              <a:rPr lang="en-US" sz="1920" u="sng" dirty="0">
                <a:solidFill>
                  <a:srgbClr val="6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Objectifs:</a:t>
            </a:r>
            <a:endParaRPr lang="en-US" sz="1920" b="1" u="sng" dirty="0">
              <a:solidFill>
                <a:srgbClr val="FF404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1222451" lvl="3" indent="-305613" algn="l">
              <a:lnSpc>
                <a:spcPts val="3456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Vérifier que l'organisme audité dit ce qu'il va faire</a:t>
            </a:r>
          </a:p>
          <a:p>
            <a:pPr marL="1222451" lvl="3" indent="-305613" algn="l">
              <a:lnSpc>
                <a:spcPts val="3456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Vérifier que c’est conforme aux critères d'audit</a:t>
            </a:r>
          </a:p>
          <a:p>
            <a:pPr marL="916838" lvl="3" algn="l">
              <a:lnSpc>
                <a:spcPts val="3456"/>
              </a:lnSpc>
            </a:pPr>
            <a:r>
              <a:rPr lang="en-US" sz="1920" u="sng" dirty="0">
                <a:solidFill>
                  <a:srgbClr val="6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Documents:</a:t>
            </a:r>
          </a:p>
          <a:p>
            <a:pPr marL="1222451" lvl="3" indent="-305613" algn="l">
              <a:lnSpc>
                <a:spcPts val="3456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Politique de sécurité de l'information</a:t>
            </a:r>
          </a:p>
          <a:p>
            <a:pPr marL="1222451" lvl="3" indent="-305613" algn="l">
              <a:lnSpc>
                <a:spcPts val="3456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Périmètre du SMSI</a:t>
            </a:r>
          </a:p>
          <a:p>
            <a:pPr marL="1222451" lvl="3" indent="-305613" algn="l">
              <a:lnSpc>
                <a:spcPts val="3456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Appréciation des risques</a:t>
            </a:r>
          </a:p>
          <a:p>
            <a:pPr marL="1222451" lvl="3" indent="-305613" algn="l">
              <a:lnSpc>
                <a:spcPts val="3456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 de traitement des risques</a:t>
            </a:r>
          </a:p>
          <a:p>
            <a:pPr marL="1222451" lvl="3" indent="-305613" algn="l">
              <a:lnSpc>
                <a:spcPts val="3456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Procédures relatives au fonctionnement du SMSI</a:t>
            </a:r>
          </a:p>
          <a:p>
            <a:pPr marL="1222451" lvl="3" indent="-305613" algn="l">
              <a:lnSpc>
                <a:spcPts val="3456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Déclaration d'applicabilité </a:t>
            </a:r>
          </a:p>
          <a:p>
            <a:pPr marL="1222451" lvl="3" indent="-305613" algn="l">
              <a:lnSpc>
                <a:spcPts val="3456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Enregistrements</a:t>
            </a:r>
          </a:p>
          <a:p>
            <a:pPr marL="1222451" lvl="3" indent="-305613" algn="l">
              <a:lnSpc>
                <a:spcPts val="3456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</a:p>
          <a:p>
            <a:pPr marL="1222451" lvl="3" indent="-305613" algn="l">
              <a:lnSpc>
                <a:spcPts val="2304"/>
              </a:lnSpc>
            </a:pP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9849D45B-BA30-C02E-EB10-83536329B32F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32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20687" y="96171"/>
            <a:ext cx="421011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   </a:t>
            </a: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Plan d'audit de SMSI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0680" y="885855"/>
            <a:ext cx="7572718" cy="6270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2000" b="1" u="sng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Plan d'audit  </a:t>
            </a:r>
          </a:p>
          <a:p>
            <a:pPr algn="l">
              <a:lnSpc>
                <a:spcPts val="3456"/>
              </a:lnSpc>
            </a:pPr>
            <a:r>
              <a:rPr lang="en-US" sz="1920" dirty="0">
                <a:solidFill>
                  <a:srgbClr val="6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Responsabilité d'audit et auditeur (s)</a:t>
            </a:r>
          </a:p>
          <a:p>
            <a:pPr marL="1222451" lvl="3" indent="-305613" algn="l">
              <a:lnSpc>
                <a:spcPts val="2304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Eventuellement leur(s) rôle(s) respectif(s)</a:t>
            </a:r>
          </a:p>
          <a:p>
            <a:pPr marL="1222451" lvl="3" indent="-305613" algn="l">
              <a:lnSpc>
                <a:spcPts val="3456"/>
              </a:lnSpc>
            </a:pPr>
            <a:r>
              <a:rPr lang="en-US" sz="1920" dirty="0">
                <a:solidFill>
                  <a:srgbClr val="6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Objectif</a:t>
            </a:r>
          </a:p>
          <a:p>
            <a:pPr marL="1222451" lvl="3" indent="-305613" algn="l">
              <a:lnSpc>
                <a:spcPts val="2304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Audit initial ou audit de surveillance du SMSI</a:t>
            </a:r>
          </a:p>
          <a:p>
            <a:pPr marL="1222451" lvl="3" indent="-305613" algn="l">
              <a:lnSpc>
                <a:spcPts val="3456"/>
              </a:lnSpc>
            </a:pPr>
            <a:r>
              <a:rPr lang="en-US" sz="1920" dirty="0">
                <a:solidFill>
                  <a:srgbClr val="6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Critères</a:t>
            </a:r>
          </a:p>
          <a:p>
            <a:pPr marL="1222451" lvl="3" indent="-305613" algn="l">
              <a:lnSpc>
                <a:spcPts val="2304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 27001:2022 et règlement de certification</a:t>
            </a:r>
          </a:p>
          <a:p>
            <a:pPr marL="1222451" lvl="3" indent="-305613" algn="l">
              <a:lnSpc>
                <a:spcPts val="3456"/>
              </a:lnSpc>
            </a:pPr>
            <a:r>
              <a:rPr lang="en-US" sz="1920" dirty="0">
                <a:solidFill>
                  <a:srgbClr val="6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Champs</a:t>
            </a:r>
          </a:p>
          <a:p>
            <a:pPr marL="1222451" lvl="3" indent="-305613" algn="l">
              <a:lnSpc>
                <a:spcPts val="2304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SMSI de l'audité tel que défini dans le document périmètre du SMSI</a:t>
            </a:r>
          </a:p>
          <a:p>
            <a:pPr marL="1222451" lvl="3" indent="-305613" algn="l">
              <a:lnSpc>
                <a:spcPts val="3456"/>
              </a:lnSpc>
            </a:pPr>
            <a:r>
              <a:rPr lang="en-US" sz="1920" dirty="0">
                <a:solidFill>
                  <a:srgbClr val="6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Lieu, date et heure, objet, intervenants</a:t>
            </a:r>
          </a:p>
          <a:p>
            <a:pPr marL="1222451" lvl="3" indent="-305613" algn="l">
              <a:lnSpc>
                <a:spcPts val="2304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Réunions d'ouverture, de classification des écnoarts et de clôture</a:t>
            </a:r>
          </a:p>
          <a:p>
            <a:pPr marL="1222451" lvl="3" indent="-305613" algn="l">
              <a:lnSpc>
                <a:spcPts val="2304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Critère qui sera vérifie: référence dans la norme ISO27001:2022 ou référence de la déclaration d'applicabilité (SoA), ou référence dans un autre document : procédures, PCA,…</a:t>
            </a:r>
          </a:p>
          <a:p>
            <a:pPr marL="1222451" lvl="3" indent="-305613" algn="l">
              <a:lnSpc>
                <a:spcPts val="2304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Personne à interviewer chez l'audité</a:t>
            </a:r>
          </a:p>
          <a:p>
            <a:pPr marL="1222451" lvl="3" indent="-305613" algn="l">
              <a:lnSpc>
                <a:spcPts val="2304"/>
              </a:lnSpc>
            </a:pP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22451" lvl="3" indent="-305613" algn="l">
              <a:lnSpc>
                <a:spcPts val="2304"/>
              </a:lnSpc>
            </a:pP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ECAACA0F-6D9E-9AE9-55E1-BECFF0758C32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33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160918" y="105664"/>
            <a:ext cx="248998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Audit d</a:t>
            </a:r>
            <a:r>
              <a:rPr lang="en-US" sz="2986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</a:t>
            </a: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étape 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81430" y="1417944"/>
            <a:ext cx="6960314" cy="4767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133" b="1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    </a:t>
            </a:r>
            <a:r>
              <a:rPr lang="en-US" sz="2133" b="1" u="sng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Objectifs</a:t>
            </a: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Vérifier que l'organisme audité fait ce qu'il a dit</a:t>
            </a: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Vérifier que c’est conforme aux critères d'audit</a:t>
            </a: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Vérifier que c'est efficace</a:t>
            </a:r>
          </a:p>
          <a:p>
            <a:pPr marL="489847" lvl="2" algn="l">
              <a:lnSpc>
                <a:spcPts val="3456"/>
              </a:lnSpc>
            </a:pPr>
            <a:r>
              <a:rPr lang="en-US" sz="2133" b="1" u="sng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Démarche</a:t>
            </a: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Constatations d'audit suite a :</a:t>
            </a:r>
          </a:p>
          <a:p>
            <a:pPr marL="1222451" lvl="3" indent="-305613" algn="l">
              <a:lnSpc>
                <a:spcPts val="3456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Entretiens</a:t>
            </a:r>
          </a:p>
          <a:p>
            <a:pPr marL="1222451" lvl="3" indent="-305613" algn="l">
              <a:lnSpc>
                <a:spcPts val="3456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Observations</a:t>
            </a:r>
          </a:p>
          <a:p>
            <a:pPr marL="1222451" lvl="3" indent="-305613" algn="l">
              <a:lnSpc>
                <a:spcPts val="3456"/>
              </a:lnSpc>
              <a:buFont typeface="Arial"/>
              <a:buChar char="￭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Etudes des documents et des enregistrements</a:t>
            </a: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Identification des écarts </a:t>
            </a: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Qualification des écarts et classement des non- conformités</a:t>
            </a: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9F0B4C89-DC06-57D1-682C-714F68986649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34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19758" y="19984"/>
            <a:ext cx="8072721" cy="7295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29"/>
              </a:lnSpc>
            </a:pPr>
            <a:r>
              <a:rPr lang="en-US" sz="190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algn="ctr">
              <a:lnSpc>
                <a:spcPts val="3029"/>
              </a:lnSpc>
            </a:pPr>
            <a:endParaRPr lang="en-US" sz="1905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3029"/>
              </a:lnSpc>
            </a:pPr>
            <a:r>
              <a:rPr lang="en-US" sz="190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50000"/>
              <a:buFontTx/>
              <a:buNone/>
              <a:tabLst/>
              <a:defRPr/>
            </a:pPr>
            <a:endParaRPr kumimoji="0" lang="fr-FR" sz="2000" b="1" i="0" u="sng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Confirmer le plan d’audit et vérifier que nous sommes prêts pour l’audit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Pendant l’audit étape 2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 a pendant la réunion 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points à traiter: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Les plans d’audit, la méthode d’audit on confirme les circuits de communication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 confirme que l’audité va être informé de l’avancement de l’audit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des écarts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 un observateur sera présent ou pas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Langue de travail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50000"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50000"/>
              <a:buFontTx/>
              <a:buNone/>
              <a:tabLst/>
              <a:defRPr/>
            </a:pPr>
            <a:endParaRPr lang="en-US" sz="2105" b="1" u="sng" spc="159" dirty="0">
              <a:solidFill>
                <a:srgbClr val="FF4040"/>
              </a:solidFill>
              <a:latin typeface="Times New Roman Bold"/>
              <a:sym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24000" y="115972"/>
            <a:ext cx="5221509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kumimoji="0" lang="fr-FR" sz="2990" b="1" i="0" u="sng" strike="noStrike" kern="120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Réunion d’ouverture</a:t>
            </a:r>
          </a:p>
          <a:p>
            <a:pPr algn="ctr">
              <a:lnSpc>
                <a:spcPts val="3583"/>
              </a:lnSpc>
            </a:pPr>
            <a:endParaRPr lang="en-US" sz="2986" b="1" u="sng" dirty="0">
              <a:solidFill>
                <a:srgbClr val="C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62A30737-9860-7E04-A4B8-7EFE712597A8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35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F65A02D-F24C-5B5F-F1EA-A8EE8BBAD9A5}"/>
              </a:ext>
            </a:extLst>
          </p:cNvPr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66E8F0E-5925-CD4A-F247-BDA8B186FBA4}"/>
              </a:ext>
            </a:extLst>
          </p:cNvPr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9A4C2C8-7575-0209-F6FA-111C82B3D467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>
            <a:extLst>
              <a:ext uri="{FF2B5EF4-FFF2-40B4-BE49-F238E27FC236}">
                <a16:creationId xmlns:a16="http://schemas.microsoft.com/office/drawing/2014/main" id="{6296F43F-93E6-E1A4-4973-B27789E78FE9}"/>
              </a:ext>
            </a:extLst>
          </p:cNvPr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6F2833D-2889-0AA5-01BC-E367CE9F2F5D}"/>
              </a:ext>
            </a:extLst>
          </p:cNvPr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26E4FDE-8A72-91E0-4B8D-179D1D943A56}"/>
              </a:ext>
            </a:extLst>
          </p:cNvPr>
          <p:cNvSpPr txBox="1"/>
          <p:nvPr/>
        </p:nvSpPr>
        <p:spPr>
          <a:xfrm>
            <a:off x="519758" y="19984"/>
            <a:ext cx="8072721" cy="5432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29"/>
              </a:lnSpc>
            </a:pPr>
            <a:r>
              <a:rPr lang="en-US" sz="190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algn="ctr">
              <a:lnSpc>
                <a:spcPts val="3029"/>
              </a:lnSpc>
            </a:pPr>
            <a:endParaRPr lang="en-US" sz="1905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3029"/>
              </a:lnSpc>
            </a:pPr>
            <a:r>
              <a:rPr lang="en-US" sz="190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50000"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50000"/>
              <a:buFontTx/>
              <a:buNone/>
              <a:tabLst/>
              <a:defRPr/>
            </a:pPr>
            <a:r>
              <a:rPr kumimoji="0" lang="fr-FR" sz="2000" b="1" i="0" u="sng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pendant l’audit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50000"/>
              <a:buFontTx/>
              <a:buNone/>
              <a:tabLst/>
              <a:defRPr/>
            </a:pPr>
            <a:endParaRPr kumimoji="0" lang="fr-FR" sz="2000" b="1" i="0" u="sng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 constatation de non conformité, le communiquer rapidement, et avoir un rapport sur ces constatations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Comment on communique? c’est le responsable d’équipe qui le fait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Mais on a intérêt à avoir une traçabilité :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tabLst/>
              <a:defRPr/>
            </a:pPr>
            <a:endParaRPr lang="fr-F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Par rapport à tout ce qui est communication périodique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Réunion à date fixe fin de journée ou après midi par exemple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60000"/>
                  <a:lumOff val="40000"/>
                </a:srgbClr>
              </a:buClr>
              <a:buSzPct val="100000"/>
              <a:buFont typeface="Calibri" panose="020F0502020204030204" pitchFamily="34" charset="0"/>
              <a:buChar char="→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CFE19AC-4E8F-BE68-5511-7D8698ED57BF}"/>
              </a:ext>
            </a:extLst>
          </p:cNvPr>
          <p:cNvSpPr txBox="1"/>
          <p:nvPr/>
        </p:nvSpPr>
        <p:spPr>
          <a:xfrm>
            <a:off x="2586688" y="115972"/>
            <a:ext cx="4158821" cy="523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Pendant l’audit d</a:t>
            </a:r>
            <a:r>
              <a:rPr lang="en-US" sz="2986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étape 2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5846268-AF04-A88E-786C-510A53EFD5E9}"/>
              </a:ext>
            </a:extLst>
          </p:cNvPr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26FFF8BC-328D-9F38-96AC-75B58EE37781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36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  <p:extLst>
      <p:ext uri="{BB962C8B-B14F-4D97-AF65-F5344CB8AC3E}">
        <p14:creationId xmlns:p14="http://schemas.microsoft.com/office/powerpoint/2010/main" val="2828949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36941" y="153289"/>
            <a:ext cx="3279723" cy="433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Arimo Bold"/>
                <a:ea typeface="Arimo Bold"/>
                <a:cs typeface="Arimo Bold"/>
                <a:sym typeface="Arimo Bold"/>
              </a:rPr>
              <a:t>Audit d</a:t>
            </a:r>
            <a:r>
              <a:rPr lang="en-US" sz="2986" u="sng" dirty="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'</a:t>
            </a:r>
            <a:r>
              <a:rPr lang="en-US" sz="2986" b="1" u="sng" dirty="0">
                <a:solidFill>
                  <a:srgbClr val="C00000"/>
                </a:solidFill>
                <a:latin typeface="Arimo Bold"/>
                <a:ea typeface="Arimo Bold"/>
                <a:cs typeface="Arimo Bold"/>
                <a:sym typeface="Arimo Bold"/>
              </a:rPr>
              <a:t>étape 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2105" y="1371600"/>
            <a:ext cx="6960314" cy="4958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2000" b="1" u="sng" dirty="0">
                <a:solidFill>
                  <a:srgbClr val="FF404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Verification </a:t>
            </a:r>
            <a:r>
              <a:rPr lang="en-US" sz="2000" b="1" u="sng" dirty="0" err="1">
                <a:solidFill>
                  <a:srgbClr val="FF404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obligatoires</a:t>
            </a:r>
            <a:endParaRPr lang="en-US" sz="2000" b="1" u="sng" dirty="0">
              <a:solidFill>
                <a:srgbClr val="FF4040"/>
              </a:solidFill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  <a:p>
            <a:pPr>
              <a:lnSpc>
                <a:spcPts val="3840"/>
              </a:lnSpc>
            </a:pPr>
            <a:endParaRPr lang="en-US" sz="2133" b="1" u="sng" dirty="0">
              <a:solidFill>
                <a:srgbClr val="FF404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Conformité à l'ensemble des critères</a:t>
            </a: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Reproductibilité et comparabilité de l'appréciation des risques</a:t>
            </a: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Revue de direction</a:t>
            </a: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Audit interne</a:t>
            </a: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Implication de la direction</a:t>
            </a: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Correspondance entre les objectifs, la politique, l'appréciation des risques, la DDA et les mesures mises en œuvre</a:t>
            </a: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3E848B4F-4FCE-B269-9BFF-80FE4194B6D4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37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110585" y="96171"/>
            <a:ext cx="280631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Constats d'audit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7882" y="1043451"/>
            <a:ext cx="8199006" cy="520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5"/>
              </a:lnSpc>
            </a:pPr>
            <a:r>
              <a:rPr lang="en-US" sz="2176" dirty="0">
                <a:solidFill>
                  <a:srgbClr val="FF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r>
              <a:rPr lang="en-US" sz="2176" u="sng" dirty="0">
                <a:solidFill>
                  <a:srgbClr val="FF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Constats de conformité:</a:t>
            </a:r>
          </a:p>
          <a:p>
            <a:pPr marL="1258552" lvl="3" indent="-314638" algn="l">
              <a:lnSpc>
                <a:spcPts val="3083"/>
              </a:lnSpc>
              <a:buFont typeface="Arial"/>
              <a:buChar char="￭"/>
            </a:pPr>
            <a:r>
              <a:rPr lang="en-US" sz="197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Identifier les points de conformité par rapport aux critères d'audits</a:t>
            </a:r>
          </a:p>
          <a:p>
            <a:pPr marL="1258552" lvl="3" indent="-314638" algn="l">
              <a:lnSpc>
                <a:spcPts val="3083"/>
              </a:lnSpc>
              <a:buFont typeface="Arial"/>
              <a:buChar char="￭"/>
            </a:pPr>
            <a:r>
              <a:rPr lang="en-US" sz="197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Enregistrer les constats de conformité </a:t>
            </a:r>
          </a:p>
          <a:p>
            <a:pPr marL="1385887" lvl="3" indent="-346472" algn="l">
              <a:lnSpc>
                <a:spcPts val="3395"/>
              </a:lnSpc>
            </a:pPr>
            <a:r>
              <a:rPr lang="en-US" sz="2176" u="sng" dirty="0">
                <a:solidFill>
                  <a:srgbClr val="FF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Constats de non-</a:t>
            </a:r>
            <a:r>
              <a:rPr lang="en-US" sz="2176" u="sng" dirty="0" err="1">
                <a:solidFill>
                  <a:srgbClr val="FF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conformité</a:t>
            </a:r>
            <a:r>
              <a:rPr lang="en-US" sz="2176" u="sng" dirty="0">
                <a:solidFill>
                  <a:srgbClr val="FF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258552" lvl="3" indent="-314638" algn="l">
              <a:lnSpc>
                <a:spcPts val="3083"/>
              </a:lnSpc>
              <a:buFont typeface="Arial"/>
              <a:buChar char="￭"/>
            </a:pPr>
            <a:r>
              <a:rPr lang="en-US" sz="197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Enregistrer les non- conformités par rapport aux critères d'audits</a:t>
            </a:r>
          </a:p>
          <a:p>
            <a:pPr marL="1258552" lvl="3" indent="-314638" algn="l">
              <a:lnSpc>
                <a:spcPts val="3083"/>
              </a:lnSpc>
              <a:buFont typeface="Arial"/>
              <a:buChar char="￭"/>
            </a:pPr>
            <a:r>
              <a:rPr lang="en-US" sz="197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Enregistrer les preuves associées</a:t>
            </a:r>
          </a:p>
          <a:p>
            <a:pPr marL="1258552" lvl="3" indent="-314638" algn="l">
              <a:lnSpc>
                <a:spcPts val="3083"/>
              </a:lnSpc>
              <a:buFont typeface="Arial"/>
              <a:buChar char="￭"/>
            </a:pPr>
            <a:r>
              <a:rPr lang="en-US" sz="197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Qualifier/classer les non- conformités selon leur gravité</a:t>
            </a:r>
          </a:p>
          <a:p>
            <a:pPr marL="1258552" lvl="3" indent="-314638" algn="l">
              <a:lnSpc>
                <a:spcPts val="3083"/>
              </a:lnSpc>
              <a:buFont typeface="Arial"/>
              <a:buChar char="￭"/>
            </a:pPr>
            <a:r>
              <a:rPr lang="en-US" sz="197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Revoir les non- conformités avec l'audité</a:t>
            </a:r>
          </a:p>
          <a:p>
            <a:pPr marL="1760634" lvl="4" indent="-352127" algn="l">
              <a:lnSpc>
                <a:spcPts val="3083"/>
              </a:lnSpc>
              <a:buFont typeface="Arial"/>
              <a:buChar char="•"/>
            </a:pPr>
            <a:r>
              <a:rPr lang="en-US" sz="197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vérifier que vous avez bien compris</a:t>
            </a:r>
          </a:p>
          <a:p>
            <a:pPr marL="1760634" lvl="4" indent="-352127" algn="l">
              <a:lnSpc>
                <a:spcPts val="3083"/>
              </a:lnSpc>
              <a:buFont typeface="Arial"/>
              <a:buChar char="•"/>
            </a:pPr>
            <a:r>
              <a:rPr lang="en-US" sz="197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que l'audité reconnaisse les preuves comme exactes et que les écarts soient compris</a:t>
            </a:r>
          </a:p>
          <a:p>
            <a:pPr marL="1258552" lvl="3" indent="-314638" algn="l">
              <a:lnSpc>
                <a:spcPts val="3083"/>
              </a:lnSpc>
              <a:buFont typeface="Arial"/>
              <a:buChar char="￭"/>
            </a:pPr>
            <a:r>
              <a:rPr lang="en-US" sz="197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Résoudre toute divergence avec l'audité </a:t>
            </a:r>
          </a:p>
          <a:p>
            <a:pPr marL="1760634" lvl="4" indent="-352127" algn="l">
              <a:lnSpc>
                <a:spcPts val="3083"/>
              </a:lnSpc>
              <a:buFont typeface="Arial"/>
              <a:buChar char="•"/>
            </a:pPr>
            <a:r>
              <a:rPr lang="en-US" sz="197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préférence sans attendre la réunion de clôture</a:t>
            </a: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ECBDE006-66E9-57B8-19A6-B2CA88A978C1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38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5" descr="\\DROBO-FS\QuickDrops\JB\PPTX NG\Droplets\LightingOverlay.png">
            <a:extLst>
              <a:ext uri="{FF2B5EF4-FFF2-40B4-BE49-F238E27FC236}">
                <a16:creationId xmlns:a16="http://schemas.microsoft.com/office/drawing/2014/main" id="{1F1FB615-6DA1-273A-8713-D11DF8AE806D}"/>
              </a:ext>
            </a:extLst>
          </p:cNvPr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3333"/>
            </a:stretch>
          </a:blipFill>
        </p:spPr>
      </p:sp>
      <p:sp>
        <p:nvSpPr>
          <p:cNvPr id="33" name="Freeform 5" descr="\\DROBO-FS\QuickDrops\JB\PPTX NG\Droplets\LightingOverlay.png">
            <a:extLst>
              <a:ext uri="{FF2B5EF4-FFF2-40B4-BE49-F238E27FC236}">
                <a16:creationId xmlns:a16="http://schemas.microsoft.com/office/drawing/2014/main" id="{FCED7494-EDB8-5B63-A6A0-E72DA5182402}"/>
              </a:ext>
            </a:extLst>
          </p:cNvPr>
          <p:cNvSpPr/>
          <p:nvPr/>
        </p:nvSpPr>
        <p:spPr>
          <a:xfrm>
            <a:off x="0" y="138853"/>
            <a:ext cx="9768841" cy="71628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3333"/>
            </a:stretch>
          </a:blipFill>
        </p:spPr>
      </p:sp>
      <p:sp>
        <p:nvSpPr>
          <p:cNvPr id="34" name="Freeform 2">
            <a:extLst>
              <a:ext uri="{FF2B5EF4-FFF2-40B4-BE49-F238E27FC236}">
                <a16:creationId xmlns:a16="http://schemas.microsoft.com/office/drawing/2014/main" id="{C01343B9-55BA-1A6B-E3CF-A832D423DE88}"/>
              </a:ext>
            </a:extLst>
          </p:cNvPr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6666" b="-16666"/>
            </a:stretch>
          </a:blipFill>
        </p:spPr>
      </p:sp>
      <p:grpSp>
        <p:nvGrpSpPr>
          <p:cNvPr id="35" name="Group 3">
            <a:extLst>
              <a:ext uri="{FF2B5EF4-FFF2-40B4-BE49-F238E27FC236}">
                <a16:creationId xmlns:a16="http://schemas.microsoft.com/office/drawing/2014/main" id="{D48D7CD9-0C92-4134-29B4-65B0993D0573}"/>
              </a:ext>
            </a:extLst>
          </p:cNvPr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36" name="Freeform 4">
              <a:extLst>
                <a:ext uri="{FF2B5EF4-FFF2-40B4-BE49-F238E27FC236}">
                  <a16:creationId xmlns:a16="http://schemas.microsoft.com/office/drawing/2014/main" id="{EAE10094-12AC-3A32-8E8A-69D4020879A3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04727" b="-304724"/>
              </a:stretch>
            </a:blipFill>
          </p:spPr>
        </p:sp>
      </p:grpSp>
      <p:sp>
        <p:nvSpPr>
          <p:cNvPr id="37" name="Freeform 5" descr="\\DROBO-FS\QuickDrops\JB\PPTX NG\Droplets\LightingOverlay.png">
            <a:extLst>
              <a:ext uri="{FF2B5EF4-FFF2-40B4-BE49-F238E27FC236}">
                <a16:creationId xmlns:a16="http://schemas.microsoft.com/office/drawing/2014/main" id="{6B1DCB40-FFCB-BB2F-EED9-E5DCE642A134}"/>
              </a:ext>
            </a:extLst>
          </p:cNvPr>
          <p:cNvSpPr/>
          <p:nvPr/>
        </p:nvSpPr>
        <p:spPr>
          <a:xfrm>
            <a:off x="1" y="0"/>
            <a:ext cx="9753602" cy="7315202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3333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992BD166-10E1-F793-6F78-BEA7DC3D88B2}"/>
              </a:ext>
            </a:extLst>
          </p:cNvPr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id="{D4C0A6DC-84E6-0F1B-CBF9-0EC90C4E070D}"/>
              </a:ext>
            </a:extLst>
          </p:cNvPr>
          <p:cNvSpPr/>
          <p:nvPr/>
        </p:nvSpPr>
        <p:spPr>
          <a:xfrm>
            <a:off x="8172419" y="180631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C1E179EA-D396-C513-D549-9675CE84B743}"/>
              </a:ext>
            </a:extLst>
          </p:cNvPr>
          <p:cNvSpPr txBox="1">
            <a:spLocks/>
          </p:cNvSpPr>
          <p:nvPr/>
        </p:nvSpPr>
        <p:spPr>
          <a:xfrm>
            <a:off x="626849" y="-66203"/>
            <a:ext cx="7429499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Ce que nous vous offrons</a:t>
            </a:r>
            <a:br>
              <a:rPr lang="en-US" sz="3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</a:br>
            <a:endParaRPr lang="fr-FR" sz="3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4911F71-B19E-DA38-ECE3-DDFC1974F523}"/>
              </a:ext>
            </a:extLst>
          </p:cNvPr>
          <p:cNvGrpSpPr/>
          <p:nvPr/>
        </p:nvGrpSpPr>
        <p:grpSpPr>
          <a:xfrm>
            <a:off x="124282" y="925728"/>
            <a:ext cx="9505036" cy="6084671"/>
            <a:chOff x="405222" y="1815727"/>
            <a:chExt cx="8631275" cy="4786033"/>
          </a:xfrm>
        </p:grpSpPr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8F08FC86-D069-F7B0-BCD0-1F4C66472D86}"/>
                </a:ext>
              </a:extLst>
            </p:cNvPr>
            <p:cNvSpPr/>
            <p:nvPr/>
          </p:nvSpPr>
          <p:spPr>
            <a:xfrm>
              <a:off x="4681451" y="1820136"/>
              <a:ext cx="2116827" cy="4777216"/>
            </a:xfrm>
            <a:custGeom>
              <a:avLst/>
              <a:gdLst/>
              <a:ahLst/>
              <a:cxnLst/>
              <a:rect l="l" t="t" r="r" b="b"/>
              <a:pathLst>
                <a:path w="3905431" h="6321915">
                  <a:moveTo>
                    <a:pt x="0" y="0"/>
                  </a:moveTo>
                  <a:lnTo>
                    <a:pt x="3905432" y="0"/>
                  </a:lnTo>
                  <a:lnTo>
                    <a:pt x="3905432" y="6321916"/>
                  </a:lnTo>
                  <a:lnTo>
                    <a:pt x="0" y="632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887652AD-5F9C-F711-1FF0-90EFA1D9BB27}"/>
                </a:ext>
              </a:extLst>
            </p:cNvPr>
            <p:cNvSpPr/>
            <p:nvPr/>
          </p:nvSpPr>
          <p:spPr>
            <a:xfrm>
              <a:off x="755575" y="1891435"/>
              <a:ext cx="1460865" cy="1113356"/>
            </a:xfrm>
            <a:custGeom>
              <a:avLst/>
              <a:gdLst/>
              <a:ahLst/>
              <a:cxnLst/>
              <a:rect l="l" t="t" r="r" b="b"/>
              <a:pathLst>
                <a:path w="1641761" h="1669073">
                  <a:moveTo>
                    <a:pt x="0" y="0"/>
                  </a:moveTo>
                  <a:lnTo>
                    <a:pt x="1641761" y="0"/>
                  </a:lnTo>
                  <a:lnTo>
                    <a:pt x="1641761" y="1669073"/>
                  </a:lnTo>
                  <a:lnTo>
                    <a:pt x="0" y="16690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t="-887" b="-887"/>
              </a:stretch>
            </a:blipFill>
          </p:spPr>
        </p:sp>
        <p:grpSp>
          <p:nvGrpSpPr>
            <p:cNvPr id="46" name="Group 13">
              <a:extLst>
                <a:ext uri="{FF2B5EF4-FFF2-40B4-BE49-F238E27FC236}">
                  <a16:creationId xmlns:a16="http://schemas.microsoft.com/office/drawing/2014/main" id="{E70DF6B7-7D3D-97D6-80ED-F5D1AD4BF0CF}"/>
                </a:ext>
              </a:extLst>
            </p:cNvPr>
            <p:cNvGrpSpPr/>
            <p:nvPr/>
          </p:nvGrpSpPr>
          <p:grpSpPr>
            <a:xfrm>
              <a:off x="496115" y="3096618"/>
              <a:ext cx="2016247" cy="858848"/>
              <a:chOff x="-436723" y="-144068"/>
              <a:chExt cx="4697445" cy="1723644"/>
            </a:xfrm>
          </p:grpSpPr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id="{E602E675-B1F1-7195-0E02-00D297323E59}"/>
                  </a:ext>
                </a:extLst>
              </p:cNvPr>
              <p:cNvSpPr/>
              <p:nvPr/>
            </p:nvSpPr>
            <p:spPr>
              <a:xfrm>
                <a:off x="-436723" y="-144068"/>
                <a:ext cx="4697445" cy="1723644"/>
              </a:xfrm>
              <a:custGeom>
                <a:avLst/>
                <a:gdLst/>
                <a:ahLst/>
                <a:cxnLst/>
                <a:rect l="l" t="t" r="r" b="b"/>
                <a:pathLst>
                  <a:path w="4865116" h="1723644">
                    <a:moveTo>
                      <a:pt x="0" y="0"/>
                    </a:moveTo>
                    <a:lnTo>
                      <a:pt x="4865116" y="0"/>
                    </a:lnTo>
                    <a:lnTo>
                      <a:pt x="4865116" y="1723644"/>
                    </a:lnTo>
                    <a:lnTo>
                      <a:pt x="0" y="1723644"/>
                    </a:lnTo>
                    <a:close/>
                  </a:path>
                </a:pathLst>
              </a:custGeom>
              <a:solidFill>
                <a:srgbClr val="F4A02C"/>
              </a:solidFill>
            </p:spPr>
            <p:txBody>
              <a:bodyPr/>
              <a:lstStyle/>
              <a:p>
                <a:pPr algn="ctr"/>
                <a:r>
                  <a:rPr lang="fr-FR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 DE FORMATION </a:t>
                </a:r>
                <a:r>
                  <a:rPr lang="en-US" sz="1800" dirty="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AGRÉE</a:t>
                </a:r>
                <a:endParaRPr lang="fr-FR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523F6D03-5995-3FE1-5100-1BEBB0EB9697}"/>
                </a:ext>
              </a:extLst>
            </p:cNvPr>
            <p:cNvSpPr/>
            <p:nvPr/>
          </p:nvSpPr>
          <p:spPr>
            <a:xfrm>
              <a:off x="2595161" y="1815728"/>
              <a:ext cx="2131667" cy="4781624"/>
            </a:xfrm>
            <a:custGeom>
              <a:avLst/>
              <a:gdLst/>
              <a:ahLst/>
              <a:cxnLst/>
              <a:rect l="l" t="t" r="r" b="b"/>
              <a:pathLst>
                <a:path w="3905431" h="6321915">
                  <a:moveTo>
                    <a:pt x="0" y="0"/>
                  </a:moveTo>
                  <a:lnTo>
                    <a:pt x="3905432" y="0"/>
                  </a:lnTo>
                  <a:lnTo>
                    <a:pt x="3905432" y="6321916"/>
                  </a:lnTo>
                  <a:lnTo>
                    <a:pt x="0" y="632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449BF27C-146F-0B8A-DFC0-51F7B7958136}"/>
                </a:ext>
              </a:extLst>
            </p:cNvPr>
            <p:cNvSpPr/>
            <p:nvPr/>
          </p:nvSpPr>
          <p:spPr>
            <a:xfrm>
              <a:off x="470883" y="1815727"/>
              <a:ext cx="2131667" cy="4781624"/>
            </a:xfrm>
            <a:custGeom>
              <a:avLst/>
              <a:gdLst/>
              <a:ahLst/>
              <a:cxnLst/>
              <a:rect l="l" t="t" r="r" b="b"/>
              <a:pathLst>
                <a:path w="3905431" h="6321915">
                  <a:moveTo>
                    <a:pt x="0" y="0"/>
                  </a:moveTo>
                  <a:lnTo>
                    <a:pt x="3905432" y="0"/>
                  </a:lnTo>
                  <a:lnTo>
                    <a:pt x="3905432" y="6321916"/>
                  </a:lnTo>
                  <a:lnTo>
                    <a:pt x="0" y="632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E25F57A7-7A48-E2C9-B8BA-34C56276F466}"/>
                </a:ext>
              </a:extLst>
            </p:cNvPr>
            <p:cNvSpPr/>
            <p:nvPr/>
          </p:nvSpPr>
          <p:spPr>
            <a:xfrm>
              <a:off x="6780497" y="1815727"/>
              <a:ext cx="2256000" cy="4786033"/>
            </a:xfrm>
            <a:custGeom>
              <a:avLst/>
              <a:gdLst/>
              <a:ahLst/>
              <a:cxnLst/>
              <a:rect l="l" t="t" r="r" b="b"/>
              <a:pathLst>
                <a:path w="3905431" h="6321915">
                  <a:moveTo>
                    <a:pt x="0" y="0"/>
                  </a:moveTo>
                  <a:lnTo>
                    <a:pt x="3905432" y="0"/>
                  </a:lnTo>
                  <a:lnTo>
                    <a:pt x="3905432" y="6321916"/>
                  </a:lnTo>
                  <a:lnTo>
                    <a:pt x="0" y="6321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1" name="Group 13">
              <a:extLst>
                <a:ext uri="{FF2B5EF4-FFF2-40B4-BE49-F238E27FC236}">
                  <a16:creationId xmlns:a16="http://schemas.microsoft.com/office/drawing/2014/main" id="{65213201-332F-3C7D-5B2D-8D34B0E0205B}"/>
                </a:ext>
              </a:extLst>
            </p:cNvPr>
            <p:cNvGrpSpPr/>
            <p:nvPr/>
          </p:nvGrpSpPr>
          <p:grpSpPr>
            <a:xfrm>
              <a:off x="2609940" y="3103808"/>
              <a:ext cx="1999504" cy="851658"/>
              <a:chOff x="-436723" y="-144068"/>
              <a:chExt cx="4697445" cy="1723644"/>
            </a:xfrm>
          </p:grpSpPr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64690854-419E-CC78-EA9A-465208284106}"/>
                  </a:ext>
                </a:extLst>
              </p:cNvPr>
              <p:cNvSpPr/>
              <p:nvPr/>
            </p:nvSpPr>
            <p:spPr>
              <a:xfrm>
                <a:off x="-436723" y="-144068"/>
                <a:ext cx="4697445" cy="1723644"/>
              </a:xfrm>
              <a:custGeom>
                <a:avLst/>
                <a:gdLst/>
                <a:ahLst/>
                <a:cxnLst/>
                <a:rect l="l" t="t" r="r" b="b"/>
                <a:pathLst>
                  <a:path w="4865116" h="1723644">
                    <a:moveTo>
                      <a:pt x="0" y="0"/>
                    </a:moveTo>
                    <a:lnTo>
                      <a:pt x="4865116" y="0"/>
                    </a:lnTo>
                    <a:lnTo>
                      <a:pt x="4865116" y="1723644"/>
                    </a:lnTo>
                    <a:lnTo>
                      <a:pt x="0" y="1723644"/>
                    </a:lnTo>
                    <a:close/>
                  </a:path>
                </a:pathLst>
              </a:custGeom>
              <a:solidFill>
                <a:srgbClr val="F4A02C"/>
              </a:solidFill>
            </p:spPr>
            <p:txBody>
              <a:bodyPr/>
              <a:lstStyle/>
              <a:p>
                <a:pPr algn="ctr"/>
                <a:r>
                  <a:rPr lang="fr-FR" b="0" i="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AUDIT ET CERTIFICATION</a:t>
                </a:r>
                <a:endParaRPr lang="fr-FR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3" name="Group 13">
              <a:extLst>
                <a:ext uri="{FF2B5EF4-FFF2-40B4-BE49-F238E27FC236}">
                  <a16:creationId xmlns:a16="http://schemas.microsoft.com/office/drawing/2014/main" id="{99A4136C-997A-D8F6-60FA-3D8CBD882FDF}"/>
                </a:ext>
              </a:extLst>
            </p:cNvPr>
            <p:cNvGrpSpPr/>
            <p:nvPr/>
          </p:nvGrpSpPr>
          <p:grpSpPr>
            <a:xfrm>
              <a:off x="4684373" y="3103808"/>
              <a:ext cx="1978739" cy="851658"/>
              <a:chOff x="4078719" y="-488622"/>
              <a:chExt cx="4648662" cy="1313865"/>
            </a:xfrm>
          </p:grpSpPr>
          <p:sp>
            <p:nvSpPr>
              <p:cNvPr id="54" name="Freeform 14">
                <a:extLst>
                  <a:ext uri="{FF2B5EF4-FFF2-40B4-BE49-F238E27FC236}">
                    <a16:creationId xmlns:a16="http://schemas.microsoft.com/office/drawing/2014/main" id="{48C44799-94DB-2C1A-89AD-34E09355D652}"/>
                  </a:ext>
                </a:extLst>
              </p:cNvPr>
              <p:cNvSpPr/>
              <p:nvPr/>
            </p:nvSpPr>
            <p:spPr>
              <a:xfrm>
                <a:off x="4078719" y="-488622"/>
                <a:ext cx="4648662" cy="1313865"/>
              </a:xfrm>
              <a:custGeom>
                <a:avLst/>
                <a:gdLst/>
                <a:ahLst/>
                <a:cxnLst/>
                <a:rect l="l" t="t" r="r" b="b"/>
                <a:pathLst>
                  <a:path w="4865116" h="1723644">
                    <a:moveTo>
                      <a:pt x="0" y="0"/>
                    </a:moveTo>
                    <a:lnTo>
                      <a:pt x="4865116" y="0"/>
                    </a:lnTo>
                    <a:lnTo>
                      <a:pt x="4865116" y="1723644"/>
                    </a:lnTo>
                    <a:lnTo>
                      <a:pt x="0" y="1723644"/>
                    </a:lnTo>
                    <a:close/>
                  </a:path>
                </a:pathLst>
              </a:custGeom>
              <a:solidFill>
                <a:srgbClr val="F4A02C"/>
              </a:solidFill>
            </p:spPr>
            <p:txBody>
              <a:bodyPr/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CONSEIL ET ANALYSE DES RISQUES CYBER</a:t>
                </a:r>
              </a:p>
            </p:txBody>
          </p:sp>
        </p:grp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32DC0A8A-5392-3C27-66BE-FE621478BF4B}"/>
                </a:ext>
              </a:extLst>
            </p:cNvPr>
            <p:cNvSpPr/>
            <p:nvPr/>
          </p:nvSpPr>
          <p:spPr>
            <a:xfrm>
              <a:off x="6804206" y="3063937"/>
              <a:ext cx="2116827" cy="928705"/>
            </a:xfrm>
            <a:custGeom>
              <a:avLst/>
              <a:gdLst/>
              <a:ahLst/>
              <a:cxnLst/>
              <a:rect l="l" t="t" r="r" b="b"/>
              <a:pathLst>
                <a:path w="4865116" h="1723644">
                  <a:moveTo>
                    <a:pt x="0" y="0"/>
                  </a:moveTo>
                  <a:lnTo>
                    <a:pt x="4865116" y="0"/>
                  </a:lnTo>
                  <a:lnTo>
                    <a:pt x="4865116" y="1723644"/>
                  </a:lnTo>
                  <a:lnTo>
                    <a:pt x="0" y="1723644"/>
                  </a:lnTo>
                  <a:close/>
                </a:path>
              </a:pathLst>
            </a:custGeom>
            <a:solidFill>
              <a:srgbClr val="F4A02C"/>
            </a:solidFill>
          </p:spPr>
          <p:txBody>
            <a:bodyPr vert="horz" wrap="square" lIns="108000" tIns="36000" rIns="0" bIns="36000" anchor="ctr" anchorCtr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/>
                </a:rPr>
                <a:t>Protection des </a:t>
              </a:r>
              <a:r>
                <a:rPr lang="en-US" dirty="0" err="1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/>
                </a:rPr>
                <a:t>Entreprises</a:t>
              </a:r>
              <a:r>
                <a:rPr lang="en-US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/>
                </a:rPr>
                <a:t> et Intelligence </a:t>
              </a:r>
              <a:r>
                <a:rPr lang="en-US" dirty="0" err="1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/>
                </a:rPr>
                <a:t>economique</a:t>
              </a:r>
              <a:endParaRPr lang="en-US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endParaRPr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8034CA9B-3F03-FC56-4CEE-DB28B2B208F6}"/>
                </a:ext>
              </a:extLst>
            </p:cNvPr>
            <p:cNvSpPr/>
            <p:nvPr/>
          </p:nvSpPr>
          <p:spPr>
            <a:xfrm>
              <a:off x="3110998" y="1869431"/>
              <a:ext cx="965869" cy="1106652"/>
            </a:xfrm>
            <a:custGeom>
              <a:avLst/>
              <a:gdLst/>
              <a:ahLst/>
              <a:cxnLst/>
              <a:rect l="l" t="t" r="r" b="b"/>
              <a:pathLst>
                <a:path w="1079890" h="1334695">
                  <a:moveTo>
                    <a:pt x="0" y="0"/>
                  </a:moveTo>
                  <a:lnTo>
                    <a:pt x="1079890" y="0"/>
                  </a:lnTo>
                  <a:lnTo>
                    <a:pt x="1079890" y="1334695"/>
                  </a:lnTo>
                  <a:lnTo>
                    <a:pt x="0" y="1334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t="-745" b="-745"/>
              </a:stretch>
            </a:blipFill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BB60C7A9-0966-A232-8F61-F5137496AB30}"/>
                </a:ext>
              </a:extLst>
            </p:cNvPr>
            <p:cNvSpPr/>
            <p:nvPr/>
          </p:nvSpPr>
          <p:spPr>
            <a:xfrm>
              <a:off x="7198800" y="1901007"/>
              <a:ext cx="1314057" cy="1107777"/>
            </a:xfrm>
            <a:custGeom>
              <a:avLst/>
              <a:gdLst/>
              <a:ahLst/>
              <a:cxnLst/>
              <a:rect l="l" t="t" r="r" b="b"/>
              <a:pathLst>
                <a:path w="1666406" h="1666406">
                  <a:moveTo>
                    <a:pt x="0" y="0"/>
                  </a:moveTo>
                  <a:lnTo>
                    <a:pt x="1666406" y="0"/>
                  </a:lnTo>
                  <a:lnTo>
                    <a:pt x="1666406" y="1666406"/>
                  </a:lnTo>
                  <a:lnTo>
                    <a:pt x="0" y="1666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-571" r="-571"/>
              </a:stretch>
            </a:blipFill>
          </p:spPr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F68A3615-FA80-8ACB-CE96-090C059E70A1}"/>
                </a:ext>
              </a:extLst>
            </p:cNvPr>
            <p:cNvSpPr txBox="1"/>
            <p:nvPr/>
          </p:nvSpPr>
          <p:spPr>
            <a:xfrm>
              <a:off x="2616059" y="4066431"/>
              <a:ext cx="1944218" cy="162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spc="184" dirty="0">
                  <a:solidFill>
                    <a:srgbClr val="231F20"/>
                  </a:solidFill>
                  <a:latin typeface="Times New Roman" panose="02020603050405020304" pitchFamily="18" charset="0"/>
                  <a:ea typeface="Arimo Bold"/>
                  <a:cs typeface="Times New Roman" panose="02020603050405020304" pitchFamily="18" charset="0"/>
                  <a:sym typeface="Arimo Bold"/>
                </a:rPr>
                <a:t>Audit de vos systèmes existants pour identifier les failles de sécurité et obtenir des certifications de sécurité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0F26DA3D-E538-8881-33F1-38BD96F5C4D0}"/>
                </a:ext>
              </a:extLst>
            </p:cNvPr>
            <p:cNvSpPr txBox="1"/>
            <p:nvPr/>
          </p:nvSpPr>
          <p:spPr>
            <a:xfrm>
              <a:off x="405222" y="4101017"/>
              <a:ext cx="205200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spc="184" dirty="0">
                  <a:solidFill>
                    <a:srgbClr val="231F20"/>
                  </a:solidFill>
                  <a:latin typeface="Times New Roman" panose="02020603050405020304" pitchFamily="18" charset="0"/>
                  <a:ea typeface="Arimo Bold"/>
                  <a:cs typeface="Times New Roman" panose="02020603050405020304" pitchFamily="18" charset="0"/>
                  <a:sym typeface="Arimo Bold"/>
                </a:rPr>
                <a:t>Des formations de très haut niveau avec des certifications délivrées par des organismes reconnus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2FB1D1F4-5EB6-BDAC-6F41-BF937DCE641F}"/>
                </a:ext>
              </a:extLst>
            </p:cNvPr>
            <p:cNvSpPr txBox="1"/>
            <p:nvPr/>
          </p:nvSpPr>
          <p:spPr>
            <a:xfrm flipH="1">
              <a:off x="4656218" y="4066431"/>
              <a:ext cx="2070113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spc="184" dirty="0">
                  <a:solidFill>
                    <a:srgbClr val="231F20"/>
                  </a:solidFill>
                  <a:latin typeface="Times New Roman" panose="02020603050405020304" pitchFamily="18" charset="0"/>
                  <a:ea typeface="Arimo Bold"/>
                  <a:cs typeface="Times New Roman" panose="02020603050405020304" pitchFamily="18" charset="0"/>
                  <a:sym typeface="Arimo Bold"/>
                </a:rPr>
                <a:t>Un accompagnement personnalisé pour vous aider à évaluer et à gérer vos risques cyber</a:t>
              </a:r>
              <a:endParaRPr lang="en-US" sz="1800" b="1" spc="184" dirty="0">
                <a:solidFill>
                  <a:srgbClr val="231F20"/>
                </a:solidFill>
                <a:latin typeface="Arimo Bold"/>
                <a:ea typeface="Arimo Bold"/>
                <a:cs typeface="Arimo Bold"/>
                <a:sym typeface="Arimo Bold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C852F9A-1532-0D87-26E7-7A38A12788A5}"/>
                </a:ext>
              </a:extLst>
            </p:cNvPr>
            <p:cNvSpPr txBox="1"/>
            <p:nvPr/>
          </p:nvSpPr>
          <p:spPr>
            <a:xfrm flipH="1">
              <a:off x="6843717" y="4103918"/>
              <a:ext cx="1936354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spc="184" dirty="0">
                  <a:solidFill>
                    <a:srgbClr val="231F20"/>
                  </a:solidFill>
                  <a:latin typeface="Times New Roman" panose="02020603050405020304" pitchFamily="18" charset="0"/>
                  <a:ea typeface="Arimo Bold"/>
                  <a:cs typeface="Times New Roman" panose="02020603050405020304" pitchFamily="18" charset="0"/>
                  <a:sym typeface="Arimo Bold"/>
                </a:rPr>
                <a:t>Des solutions sur mesure pour protéger vos données sensibles et votre réputation</a:t>
              </a:r>
            </a:p>
          </p:txBody>
        </p:sp>
      </p:grpSp>
      <p:sp>
        <p:nvSpPr>
          <p:cNvPr id="66" name="TextBox 20">
            <a:extLst>
              <a:ext uri="{FF2B5EF4-FFF2-40B4-BE49-F238E27FC236}">
                <a16:creationId xmlns:a16="http://schemas.microsoft.com/office/drawing/2014/main" id="{4C67099E-C080-A749-BC87-F43CD46524A0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4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sp>
        <p:nvSpPr>
          <p:cNvPr id="2" name="Freeform 22">
            <a:extLst>
              <a:ext uri="{FF2B5EF4-FFF2-40B4-BE49-F238E27FC236}">
                <a16:creationId xmlns:a16="http://schemas.microsoft.com/office/drawing/2014/main" id="{821F59DF-05D4-9DF3-C09E-A0FF5A42E2BA}"/>
              </a:ext>
            </a:extLst>
          </p:cNvPr>
          <p:cNvSpPr/>
          <p:nvPr/>
        </p:nvSpPr>
        <p:spPr>
          <a:xfrm>
            <a:off x="5129443" y="1076763"/>
            <a:ext cx="1628584" cy="1339692"/>
          </a:xfrm>
          <a:custGeom>
            <a:avLst/>
            <a:gdLst/>
            <a:ahLst/>
            <a:cxnLst/>
            <a:rect l="l" t="t" r="r" b="b"/>
            <a:pathLst>
              <a:path w="1919598" h="1441443">
                <a:moveTo>
                  <a:pt x="0" y="0"/>
                </a:moveTo>
                <a:lnTo>
                  <a:pt x="1919598" y="0"/>
                </a:lnTo>
                <a:lnTo>
                  <a:pt x="1919598" y="1441443"/>
                </a:lnTo>
                <a:lnTo>
                  <a:pt x="0" y="144144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30734" y="96171"/>
            <a:ext cx="409213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Suivi de l'audit de SMSI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2081" y="1931141"/>
            <a:ext cx="7969438" cy="3087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6"/>
              </a:lnSpc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Souvent nécessaires d’entreprendre des actions:</a:t>
            </a:r>
          </a:p>
          <a:p>
            <a:pPr algn="l">
              <a:lnSpc>
                <a:spcPts val="3456"/>
              </a:lnSpc>
            </a:pP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3456"/>
              </a:lnSpc>
            </a:pP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Doivent être faites dans un certain délai</a:t>
            </a: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Audité doit informer le commanditaire sur l'avancement des opérations</a:t>
            </a: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Vérification des actions incluse dans l'audit suivant</a:t>
            </a:r>
          </a:p>
          <a:p>
            <a:pPr marL="734771" lvl="2" indent="-24492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Suivi peut être réalisé par les membres de l'équipe d'audit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778483" y="2739340"/>
            <a:ext cx="1780143" cy="407501"/>
            <a:chOff x="0" y="0"/>
            <a:chExt cx="2373524" cy="543334"/>
          </a:xfrm>
        </p:grpSpPr>
        <p:sp>
          <p:nvSpPr>
            <p:cNvPr id="10" name="Freeform 10"/>
            <p:cNvSpPr/>
            <p:nvPr/>
          </p:nvSpPr>
          <p:spPr>
            <a:xfrm>
              <a:off x="9017" y="9017"/>
              <a:ext cx="2355469" cy="525272"/>
            </a:xfrm>
            <a:custGeom>
              <a:avLst/>
              <a:gdLst/>
              <a:ahLst/>
              <a:cxnLst/>
              <a:rect l="l" t="t" r="r" b="b"/>
              <a:pathLst>
                <a:path w="2355469" h="525272">
                  <a:moveTo>
                    <a:pt x="0" y="0"/>
                  </a:moveTo>
                  <a:lnTo>
                    <a:pt x="2355469" y="0"/>
                  </a:lnTo>
                  <a:lnTo>
                    <a:pt x="2355469" y="525272"/>
                  </a:lnTo>
                  <a:lnTo>
                    <a:pt x="0" y="5252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73503" cy="543306"/>
            </a:xfrm>
            <a:custGeom>
              <a:avLst/>
              <a:gdLst/>
              <a:ahLst/>
              <a:cxnLst/>
              <a:rect l="l" t="t" r="r" b="b"/>
              <a:pathLst>
                <a:path w="2373503" h="543306">
                  <a:moveTo>
                    <a:pt x="9017" y="0"/>
                  </a:moveTo>
                  <a:lnTo>
                    <a:pt x="2364486" y="0"/>
                  </a:lnTo>
                  <a:cubicBezTo>
                    <a:pt x="2369439" y="0"/>
                    <a:pt x="2373503" y="4064"/>
                    <a:pt x="2373503" y="9017"/>
                  </a:cubicBezTo>
                  <a:lnTo>
                    <a:pt x="2373503" y="534289"/>
                  </a:lnTo>
                  <a:cubicBezTo>
                    <a:pt x="2373503" y="539242"/>
                    <a:pt x="2369439" y="543306"/>
                    <a:pt x="2364486" y="543306"/>
                  </a:cubicBezTo>
                  <a:lnTo>
                    <a:pt x="9017" y="543306"/>
                  </a:lnTo>
                  <a:cubicBezTo>
                    <a:pt x="4064" y="543306"/>
                    <a:pt x="0" y="539242"/>
                    <a:pt x="0" y="534289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534289"/>
                  </a:lnTo>
                  <a:lnTo>
                    <a:pt x="9017" y="534289"/>
                  </a:lnTo>
                  <a:lnTo>
                    <a:pt x="9017" y="525272"/>
                  </a:lnTo>
                  <a:lnTo>
                    <a:pt x="2364486" y="525272"/>
                  </a:lnTo>
                  <a:lnTo>
                    <a:pt x="2364486" y="534289"/>
                  </a:lnTo>
                  <a:lnTo>
                    <a:pt x="2355469" y="534289"/>
                  </a:lnTo>
                  <a:lnTo>
                    <a:pt x="2355469" y="9017"/>
                  </a:lnTo>
                  <a:lnTo>
                    <a:pt x="2364486" y="9017"/>
                  </a:lnTo>
                  <a:lnTo>
                    <a:pt x="2364486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C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373524" cy="59095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2304"/>
                </a:lnSpc>
              </a:pPr>
              <a:r>
                <a:rPr lang="en-US" sz="192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Correctives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775507" y="2729124"/>
            <a:ext cx="1780143" cy="407501"/>
            <a:chOff x="0" y="0"/>
            <a:chExt cx="2373524" cy="543334"/>
          </a:xfrm>
        </p:grpSpPr>
        <p:sp>
          <p:nvSpPr>
            <p:cNvPr id="14" name="Freeform 14"/>
            <p:cNvSpPr/>
            <p:nvPr/>
          </p:nvSpPr>
          <p:spPr>
            <a:xfrm>
              <a:off x="9017" y="9017"/>
              <a:ext cx="2355469" cy="525272"/>
            </a:xfrm>
            <a:custGeom>
              <a:avLst/>
              <a:gdLst/>
              <a:ahLst/>
              <a:cxnLst/>
              <a:rect l="l" t="t" r="r" b="b"/>
              <a:pathLst>
                <a:path w="2355469" h="525272">
                  <a:moveTo>
                    <a:pt x="0" y="0"/>
                  </a:moveTo>
                  <a:lnTo>
                    <a:pt x="2355469" y="0"/>
                  </a:lnTo>
                  <a:lnTo>
                    <a:pt x="2355469" y="525272"/>
                  </a:lnTo>
                  <a:lnTo>
                    <a:pt x="0" y="5252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373503" cy="543306"/>
            </a:xfrm>
            <a:custGeom>
              <a:avLst/>
              <a:gdLst/>
              <a:ahLst/>
              <a:cxnLst/>
              <a:rect l="l" t="t" r="r" b="b"/>
              <a:pathLst>
                <a:path w="2373503" h="543306">
                  <a:moveTo>
                    <a:pt x="9017" y="0"/>
                  </a:moveTo>
                  <a:lnTo>
                    <a:pt x="2364486" y="0"/>
                  </a:lnTo>
                  <a:cubicBezTo>
                    <a:pt x="2369439" y="0"/>
                    <a:pt x="2373503" y="4064"/>
                    <a:pt x="2373503" y="9017"/>
                  </a:cubicBezTo>
                  <a:lnTo>
                    <a:pt x="2373503" y="534289"/>
                  </a:lnTo>
                  <a:cubicBezTo>
                    <a:pt x="2373503" y="539242"/>
                    <a:pt x="2369439" y="543306"/>
                    <a:pt x="2364486" y="543306"/>
                  </a:cubicBezTo>
                  <a:lnTo>
                    <a:pt x="9017" y="543306"/>
                  </a:lnTo>
                  <a:cubicBezTo>
                    <a:pt x="4064" y="543306"/>
                    <a:pt x="0" y="539242"/>
                    <a:pt x="0" y="534289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534289"/>
                  </a:lnTo>
                  <a:lnTo>
                    <a:pt x="9017" y="534289"/>
                  </a:lnTo>
                  <a:lnTo>
                    <a:pt x="9017" y="525272"/>
                  </a:lnTo>
                  <a:lnTo>
                    <a:pt x="2364486" y="525272"/>
                  </a:lnTo>
                  <a:lnTo>
                    <a:pt x="2364486" y="534289"/>
                  </a:lnTo>
                  <a:lnTo>
                    <a:pt x="2355469" y="534289"/>
                  </a:lnTo>
                  <a:lnTo>
                    <a:pt x="2355469" y="9017"/>
                  </a:lnTo>
                  <a:lnTo>
                    <a:pt x="2364486" y="9017"/>
                  </a:lnTo>
                  <a:lnTo>
                    <a:pt x="2364486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C0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373524" cy="59095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2304"/>
                </a:lnSpc>
              </a:pPr>
              <a:r>
                <a:rPr lang="en-US" sz="192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Préventives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773572" y="2729124"/>
            <a:ext cx="1780143" cy="407501"/>
            <a:chOff x="0" y="0"/>
            <a:chExt cx="2373524" cy="543334"/>
          </a:xfrm>
        </p:grpSpPr>
        <p:sp>
          <p:nvSpPr>
            <p:cNvPr id="18" name="Freeform 18"/>
            <p:cNvSpPr/>
            <p:nvPr/>
          </p:nvSpPr>
          <p:spPr>
            <a:xfrm>
              <a:off x="9017" y="9017"/>
              <a:ext cx="2355469" cy="525272"/>
            </a:xfrm>
            <a:custGeom>
              <a:avLst/>
              <a:gdLst/>
              <a:ahLst/>
              <a:cxnLst/>
              <a:rect l="l" t="t" r="r" b="b"/>
              <a:pathLst>
                <a:path w="2355469" h="525272">
                  <a:moveTo>
                    <a:pt x="0" y="0"/>
                  </a:moveTo>
                  <a:lnTo>
                    <a:pt x="2355469" y="0"/>
                  </a:lnTo>
                  <a:lnTo>
                    <a:pt x="2355469" y="525272"/>
                  </a:lnTo>
                  <a:lnTo>
                    <a:pt x="0" y="5252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2373503" cy="543306"/>
            </a:xfrm>
            <a:custGeom>
              <a:avLst/>
              <a:gdLst/>
              <a:ahLst/>
              <a:cxnLst/>
              <a:rect l="l" t="t" r="r" b="b"/>
              <a:pathLst>
                <a:path w="2373503" h="543306">
                  <a:moveTo>
                    <a:pt x="9017" y="0"/>
                  </a:moveTo>
                  <a:lnTo>
                    <a:pt x="2364486" y="0"/>
                  </a:lnTo>
                  <a:cubicBezTo>
                    <a:pt x="2369439" y="0"/>
                    <a:pt x="2373503" y="4064"/>
                    <a:pt x="2373503" y="9017"/>
                  </a:cubicBezTo>
                  <a:lnTo>
                    <a:pt x="2373503" y="534289"/>
                  </a:lnTo>
                  <a:cubicBezTo>
                    <a:pt x="2373503" y="539242"/>
                    <a:pt x="2369439" y="543306"/>
                    <a:pt x="2364486" y="543306"/>
                  </a:cubicBezTo>
                  <a:lnTo>
                    <a:pt x="9017" y="543306"/>
                  </a:lnTo>
                  <a:cubicBezTo>
                    <a:pt x="4064" y="543306"/>
                    <a:pt x="0" y="539242"/>
                    <a:pt x="0" y="534289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534289"/>
                  </a:lnTo>
                  <a:lnTo>
                    <a:pt x="9017" y="534289"/>
                  </a:lnTo>
                  <a:lnTo>
                    <a:pt x="9017" y="525272"/>
                  </a:lnTo>
                  <a:lnTo>
                    <a:pt x="2364486" y="525272"/>
                  </a:lnTo>
                  <a:lnTo>
                    <a:pt x="2364486" y="534289"/>
                  </a:lnTo>
                  <a:lnTo>
                    <a:pt x="2355469" y="534289"/>
                  </a:lnTo>
                  <a:lnTo>
                    <a:pt x="2355469" y="9017"/>
                  </a:lnTo>
                  <a:lnTo>
                    <a:pt x="2364486" y="9017"/>
                  </a:lnTo>
                  <a:lnTo>
                    <a:pt x="2364486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C000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2373524" cy="59095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2304"/>
                </a:lnSpc>
              </a:pPr>
              <a:r>
                <a:rPr lang="en-US" sz="192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D'amélioration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D117A403-733B-EF7B-AB52-ABF49954A26B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39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893901" y="96171"/>
            <a:ext cx="1770133" cy="523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3"/>
              </a:lnSpc>
            </a:pPr>
            <a:r>
              <a:rPr lang="en-US" sz="2986" b="1" u="sng" spc="319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Constats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8609" y="2528854"/>
            <a:ext cx="4260368" cy="2638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6"/>
              </a:lnSpc>
            </a:pPr>
            <a:r>
              <a:rPr lang="en-US" sz="192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Qualification des écarts dans le </a:t>
            </a:r>
            <a:r>
              <a:rPr lang="en-US" sz="1920" b="1" u="sng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règlement de certification:</a:t>
            </a:r>
          </a:p>
          <a:p>
            <a:pPr marL="323292" lvl="2" indent="-10776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Généralement, trois niveaux de qualification est le minimum,</a:t>
            </a:r>
          </a:p>
          <a:p>
            <a:pPr marL="323292" lvl="2" indent="-107764" algn="l">
              <a:lnSpc>
                <a:spcPts val="3456"/>
              </a:lnSpc>
              <a:buFont typeface="Arial"/>
              <a:buChar char="⚬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Certains organismes utilisent 4, 5 ou plusieurs niveaux.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510302" y="3186590"/>
            <a:ext cx="1326061" cy="1326061"/>
            <a:chOff x="0" y="0"/>
            <a:chExt cx="1768081" cy="1768081"/>
          </a:xfrm>
        </p:grpSpPr>
        <p:sp>
          <p:nvSpPr>
            <p:cNvPr id="10" name="Freeform 10"/>
            <p:cNvSpPr/>
            <p:nvPr/>
          </p:nvSpPr>
          <p:spPr>
            <a:xfrm>
              <a:off x="9017" y="9017"/>
              <a:ext cx="1750060" cy="1750060"/>
            </a:xfrm>
            <a:custGeom>
              <a:avLst/>
              <a:gdLst/>
              <a:ahLst/>
              <a:cxnLst/>
              <a:rect l="l" t="t" r="r" b="b"/>
              <a:pathLst>
                <a:path w="1750060" h="1750060">
                  <a:moveTo>
                    <a:pt x="0" y="875030"/>
                  </a:moveTo>
                  <a:cubicBezTo>
                    <a:pt x="0" y="391795"/>
                    <a:pt x="391795" y="0"/>
                    <a:pt x="875030" y="0"/>
                  </a:cubicBezTo>
                  <a:cubicBezTo>
                    <a:pt x="1358265" y="0"/>
                    <a:pt x="1750060" y="391795"/>
                    <a:pt x="1750060" y="875030"/>
                  </a:cubicBezTo>
                  <a:cubicBezTo>
                    <a:pt x="1750060" y="1358265"/>
                    <a:pt x="1358265" y="1750060"/>
                    <a:pt x="875030" y="1750060"/>
                  </a:cubicBezTo>
                  <a:cubicBezTo>
                    <a:pt x="391795" y="1750060"/>
                    <a:pt x="0" y="1358265"/>
                    <a:pt x="0" y="875030"/>
                  </a:cubicBezTo>
                  <a:close/>
                </a:path>
              </a:pathLst>
            </a:custGeom>
            <a:solidFill>
              <a:srgbClr val="C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768094" cy="1768094"/>
            </a:xfrm>
            <a:custGeom>
              <a:avLst/>
              <a:gdLst/>
              <a:ahLst/>
              <a:cxnLst/>
              <a:rect l="l" t="t" r="r" b="b"/>
              <a:pathLst>
                <a:path w="1768094" h="1768094">
                  <a:moveTo>
                    <a:pt x="0" y="884047"/>
                  </a:moveTo>
                  <a:cubicBezTo>
                    <a:pt x="0" y="395859"/>
                    <a:pt x="395859" y="0"/>
                    <a:pt x="884047" y="0"/>
                  </a:cubicBezTo>
                  <a:lnTo>
                    <a:pt x="884047" y="9017"/>
                  </a:lnTo>
                  <a:lnTo>
                    <a:pt x="884047" y="0"/>
                  </a:lnTo>
                  <a:cubicBezTo>
                    <a:pt x="1372235" y="0"/>
                    <a:pt x="1768094" y="395859"/>
                    <a:pt x="1768094" y="884047"/>
                  </a:cubicBezTo>
                  <a:cubicBezTo>
                    <a:pt x="1768094" y="1372235"/>
                    <a:pt x="1372235" y="1768094"/>
                    <a:pt x="884047" y="1768094"/>
                  </a:cubicBezTo>
                  <a:lnTo>
                    <a:pt x="884047" y="1759077"/>
                  </a:lnTo>
                  <a:lnTo>
                    <a:pt x="884047" y="1768094"/>
                  </a:lnTo>
                  <a:cubicBezTo>
                    <a:pt x="395859" y="1768094"/>
                    <a:pt x="0" y="1372235"/>
                    <a:pt x="0" y="884047"/>
                  </a:cubicBezTo>
                  <a:lnTo>
                    <a:pt x="9017" y="884047"/>
                  </a:lnTo>
                  <a:lnTo>
                    <a:pt x="16637" y="888873"/>
                  </a:lnTo>
                  <a:cubicBezTo>
                    <a:pt x="14478" y="892302"/>
                    <a:pt x="10287" y="893826"/>
                    <a:pt x="6477" y="892683"/>
                  </a:cubicBezTo>
                  <a:cubicBezTo>
                    <a:pt x="2667" y="891540"/>
                    <a:pt x="0" y="888111"/>
                    <a:pt x="0" y="884047"/>
                  </a:cubicBezTo>
                  <a:moveTo>
                    <a:pt x="18034" y="884047"/>
                  </a:moveTo>
                  <a:lnTo>
                    <a:pt x="9017" y="884047"/>
                  </a:lnTo>
                  <a:lnTo>
                    <a:pt x="1397" y="879221"/>
                  </a:lnTo>
                  <a:cubicBezTo>
                    <a:pt x="3556" y="875792"/>
                    <a:pt x="7747" y="874268"/>
                    <a:pt x="11557" y="875411"/>
                  </a:cubicBezTo>
                  <a:cubicBezTo>
                    <a:pt x="15367" y="876554"/>
                    <a:pt x="18034" y="880110"/>
                    <a:pt x="18034" y="884047"/>
                  </a:cubicBezTo>
                  <a:cubicBezTo>
                    <a:pt x="18034" y="1362329"/>
                    <a:pt x="405765" y="1750060"/>
                    <a:pt x="884047" y="1750060"/>
                  </a:cubicBezTo>
                  <a:cubicBezTo>
                    <a:pt x="1362329" y="1750060"/>
                    <a:pt x="1750060" y="1362329"/>
                    <a:pt x="1750060" y="884047"/>
                  </a:cubicBezTo>
                  <a:lnTo>
                    <a:pt x="1759077" y="884047"/>
                  </a:lnTo>
                  <a:lnTo>
                    <a:pt x="1750060" y="884047"/>
                  </a:lnTo>
                  <a:cubicBezTo>
                    <a:pt x="1750060" y="405765"/>
                    <a:pt x="1362329" y="18034"/>
                    <a:pt x="884047" y="18034"/>
                  </a:cubicBezTo>
                  <a:lnTo>
                    <a:pt x="884047" y="9017"/>
                  </a:lnTo>
                  <a:lnTo>
                    <a:pt x="884047" y="18034"/>
                  </a:lnTo>
                  <a:cubicBezTo>
                    <a:pt x="405765" y="18034"/>
                    <a:pt x="18034" y="405765"/>
                    <a:pt x="18034" y="88404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6726645" y="3421983"/>
            <a:ext cx="893374" cy="874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8"/>
              </a:lnSpc>
            </a:pPr>
            <a:r>
              <a:rPr lang="en-US" sz="2026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Types de constats</a:t>
            </a:r>
          </a:p>
        </p:txBody>
      </p:sp>
      <p:grpSp>
        <p:nvGrpSpPr>
          <p:cNvPr id="13" name="Group 13"/>
          <p:cNvGrpSpPr/>
          <p:nvPr/>
        </p:nvGrpSpPr>
        <p:grpSpPr>
          <a:xfrm rot="-5400000">
            <a:off x="7034522" y="2716186"/>
            <a:ext cx="277622" cy="446255"/>
            <a:chOff x="0" y="0"/>
            <a:chExt cx="370163" cy="5950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0205" cy="594995"/>
            </a:xfrm>
            <a:custGeom>
              <a:avLst/>
              <a:gdLst/>
              <a:ahLst/>
              <a:cxnLst/>
              <a:rect l="l" t="t" r="r" b="b"/>
              <a:pathLst>
                <a:path w="370205" h="594995">
                  <a:moveTo>
                    <a:pt x="0" y="118999"/>
                  </a:moveTo>
                  <a:lnTo>
                    <a:pt x="185039" y="118999"/>
                  </a:lnTo>
                  <a:lnTo>
                    <a:pt x="185039" y="0"/>
                  </a:lnTo>
                  <a:lnTo>
                    <a:pt x="370205" y="297561"/>
                  </a:lnTo>
                  <a:lnTo>
                    <a:pt x="185039" y="594995"/>
                  </a:lnTo>
                  <a:lnTo>
                    <a:pt x="185039" y="475996"/>
                  </a:lnTo>
                  <a:lnTo>
                    <a:pt x="0" y="475996"/>
                  </a:lnTo>
                  <a:close/>
                </a:path>
              </a:pathLst>
            </a:custGeom>
            <a:solidFill>
              <a:srgbClr val="C0000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6510302" y="1350259"/>
            <a:ext cx="1326061" cy="1326061"/>
            <a:chOff x="0" y="0"/>
            <a:chExt cx="1768081" cy="1768081"/>
          </a:xfrm>
        </p:grpSpPr>
        <p:sp>
          <p:nvSpPr>
            <p:cNvPr id="16" name="Freeform 16"/>
            <p:cNvSpPr/>
            <p:nvPr/>
          </p:nvSpPr>
          <p:spPr>
            <a:xfrm>
              <a:off x="9017" y="9017"/>
              <a:ext cx="1750060" cy="1750060"/>
            </a:xfrm>
            <a:custGeom>
              <a:avLst/>
              <a:gdLst/>
              <a:ahLst/>
              <a:cxnLst/>
              <a:rect l="l" t="t" r="r" b="b"/>
              <a:pathLst>
                <a:path w="1750060" h="1750060">
                  <a:moveTo>
                    <a:pt x="0" y="875030"/>
                  </a:moveTo>
                  <a:cubicBezTo>
                    <a:pt x="0" y="391795"/>
                    <a:pt x="391795" y="0"/>
                    <a:pt x="875030" y="0"/>
                  </a:cubicBezTo>
                  <a:cubicBezTo>
                    <a:pt x="1358265" y="0"/>
                    <a:pt x="1750060" y="391795"/>
                    <a:pt x="1750060" y="875030"/>
                  </a:cubicBezTo>
                  <a:cubicBezTo>
                    <a:pt x="1750060" y="1358265"/>
                    <a:pt x="1358265" y="1750060"/>
                    <a:pt x="875030" y="1750060"/>
                  </a:cubicBezTo>
                  <a:cubicBezTo>
                    <a:pt x="391795" y="1750060"/>
                    <a:pt x="0" y="1358265"/>
                    <a:pt x="0" y="875030"/>
                  </a:cubicBezTo>
                  <a:close/>
                </a:path>
              </a:pathLst>
            </a:custGeom>
            <a:solidFill>
              <a:srgbClr val="C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1768094" cy="1768094"/>
            </a:xfrm>
            <a:custGeom>
              <a:avLst/>
              <a:gdLst/>
              <a:ahLst/>
              <a:cxnLst/>
              <a:rect l="l" t="t" r="r" b="b"/>
              <a:pathLst>
                <a:path w="1768094" h="1768094">
                  <a:moveTo>
                    <a:pt x="0" y="884047"/>
                  </a:moveTo>
                  <a:cubicBezTo>
                    <a:pt x="0" y="395859"/>
                    <a:pt x="395859" y="0"/>
                    <a:pt x="884047" y="0"/>
                  </a:cubicBezTo>
                  <a:lnTo>
                    <a:pt x="884047" y="9017"/>
                  </a:lnTo>
                  <a:lnTo>
                    <a:pt x="884047" y="0"/>
                  </a:lnTo>
                  <a:cubicBezTo>
                    <a:pt x="1372235" y="0"/>
                    <a:pt x="1768094" y="395859"/>
                    <a:pt x="1768094" y="884047"/>
                  </a:cubicBezTo>
                  <a:cubicBezTo>
                    <a:pt x="1768094" y="1372235"/>
                    <a:pt x="1372235" y="1768094"/>
                    <a:pt x="884047" y="1768094"/>
                  </a:cubicBezTo>
                  <a:lnTo>
                    <a:pt x="884047" y="1759077"/>
                  </a:lnTo>
                  <a:lnTo>
                    <a:pt x="884047" y="1768094"/>
                  </a:lnTo>
                  <a:cubicBezTo>
                    <a:pt x="395859" y="1768094"/>
                    <a:pt x="0" y="1372235"/>
                    <a:pt x="0" y="884047"/>
                  </a:cubicBezTo>
                  <a:lnTo>
                    <a:pt x="9017" y="884047"/>
                  </a:lnTo>
                  <a:lnTo>
                    <a:pt x="16637" y="888873"/>
                  </a:lnTo>
                  <a:cubicBezTo>
                    <a:pt x="14478" y="892302"/>
                    <a:pt x="10287" y="893826"/>
                    <a:pt x="6477" y="892683"/>
                  </a:cubicBezTo>
                  <a:cubicBezTo>
                    <a:pt x="2667" y="891540"/>
                    <a:pt x="0" y="888111"/>
                    <a:pt x="0" y="884047"/>
                  </a:cubicBezTo>
                  <a:moveTo>
                    <a:pt x="18034" y="884047"/>
                  </a:moveTo>
                  <a:lnTo>
                    <a:pt x="9017" y="884047"/>
                  </a:lnTo>
                  <a:lnTo>
                    <a:pt x="1397" y="879221"/>
                  </a:lnTo>
                  <a:cubicBezTo>
                    <a:pt x="3556" y="875792"/>
                    <a:pt x="7747" y="874268"/>
                    <a:pt x="11557" y="875411"/>
                  </a:cubicBezTo>
                  <a:cubicBezTo>
                    <a:pt x="15367" y="876554"/>
                    <a:pt x="18034" y="880110"/>
                    <a:pt x="18034" y="884047"/>
                  </a:cubicBezTo>
                  <a:cubicBezTo>
                    <a:pt x="18034" y="1362329"/>
                    <a:pt x="405765" y="1750060"/>
                    <a:pt x="884047" y="1750060"/>
                  </a:cubicBezTo>
                  <a:cubicBezTo>
                    <a:pt x="1362329" y="1750060"/>
                    <a:pt x="1750060" y="1362329"/>
                    <a:pt x="1750060" y="884047"/>
                  </a:cubicBezTo>
                  <a:lnTo>
                    <a:pt x="1759077" y="884047"/>
                  </a:lnTo>
                  <a:lnTo>
                    <a:pt x="1750060" y="884047"/>
                  </a:lnTo>
                  <a:cubicBezTo>
                    <a:pt x="1750060" y="405765"/>
                    <a:pt x="1362329" y="18034"/>
                    <a:pt x="884047" y="18034"/>
                  </a:cubicBezTo>
                  <a:lnTo>
                    <a:pt x="884047" y="9017"/>
                  </a:lnTo>
                  <a:lnTo>
                    <a:pt x="884047" y="18034"/>
                  </a:lnTo>
                  <a:cubicBezTo>
                    <a:pt x="405765" y="18034"/>
                    <a:pt x="18034" y="405765"/>
                    <a:pt x="18034" y="88404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6612124" y="1901898"/>
            <a:ext cx="1116067" cy="22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2"/>
              </a:lnSpc>
            </a:pPr>
            <a:r>
              <a:rPr lang="en-US" sz="1493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Conformité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944830" y="3626493"/>
            <a:ext cx="277622" cy="446255"/>
            <a:chOff x="0" y="0"/>
            <a:chExt cx="370163" cy="59500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0205" cy="594995"/>
            </a:xfrm>
            <a:custGeom>
              <a:avLst/>
              <a:gdLst/>
              <a:ahLst/>
              <a:cxnLst/>
              <a:rect l="l" t="t" r="r" b="b"/>
              <a:pathLst>
                <a:path w="370205" h="594995">
                  <a:moveTo>
                    <a:pt x="0" y="118999"/>
                  </a:moveTo>
                  <a:lnTo>
                    <a:pt x="185039" y="118999"/>
                  </a:lnTo>
                  <a:lnTo>
                    <a:pt x="185039" y="0"/>
                  </a:lnTo>
                  <a:lnTo>
                    <a:pt x="370205" y="297561"/>
                  </a:lnTo>
                  <a:lnTo>
                    <a:pt x="185039" y="594995"/>
                  </a:lnTo>
                  <a:lnTo>
                    <a:pt x="185039" y="475996"/>
                  </a:lnTo>
                  <a:lnTo>
                    <a:pt x="0" y="475996"/>
                  </a:lnTo>
                  <a:close/>
                </a:path>
              </a:pathLst>
            </a:custGeom>
            <a:solidFill>
              <a:srgbClr val="F68712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8346633" y="3186590"/>
            <a:ext cx="1326061" cy="1326061"/>
            <a:chOff x="0" y="0"/>
            <a:chExt cx="1768081" cy="1768081"/>
          </a:xfrm>
        </p:grpSpPr>
        <p:sp>
          <p:nvSpPr>
            <p:cNvPr id="22" name="Freeform 22"/>
            <p:cNvSpPr/>
            <p:nvPr/>
          </p:nvSpPr>
          <p:spPr>
            <a:xfrm>
              <a:off x="9017" y="9017"/>
              <a:ext cx="1750060" cy="1750060"/>
            </a:xfrm>
            <a:custGeom>
              <a:avLst/>
              <a:gdLst/>
              <a:ahLst/>
              <a:cxnLst/>
              <a:rect l="l" t="t" r="r" b="b"/>
              <a:pathLst>
                <a:path w="1750060" h="1750060">
                  <a:moveTo>
                    <a:pt x="0" y="875030"/>
                  </a:moveTo>
                  <a:cubicBezTo>
                    <a:pt x="0" y="391795"/>
                    <a:pt x="391795" y="0"/>
                    <a:pt x="875030" y="0"/>
                  </a:cubicBezTo>
                  <a:cubicBezTo>
                    <a:pt x="1358265" y="0"/>
                    <a:pt x="1750060" y="391795"/>
                    <a:pt x="1750060" y="875030"/>
                  </a:cubicBezTo>
                  <a:cubicBezTo>
                    <a:pt x="1750060" y="1358265"/>
                    <a:pt x="1358265" y="1750060"/>
                    <a:pt x="875030" y="1750060"/>
                  </a:cubicBezTo>
                  <a:cubicBezTo>
                    <a:pt x="391795" y="1750060"/>
                    <a:pt x="0" y="1358265"/>
                    <a:pt x="0" y="875030"/>
                  </a:cubicBezTo>
                  <a:close/>
                </a:path>
              </a:pathLst>
            </a:custGeom>
            <a:solidFill>
              <a:srgbClr val="F68712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768094" cy="1768094"/>
            </a:xfrm>
            <a:custGeom>
              <a:avLst/>
              <a:gdLst/>
              <a:ahLst/>
              <a:cxnLst/>
              <a:rect l="l" t="t" r="r" b="b"/>
              <a:pathLst>
                <a:path w="1768094" h="1768094">
                  <a:moveTo>
                    <a:pt x="0" y="884047"/>
                  </a:moveTo>
                  <a:cubicBezTo>
                    <a:pt x="0" y="395859"/>
                    <a:pt x="395859" y="0"/>
                    <a:pt x="884047" y="0"/>
                  </a:cubicBezTo>
                  <a:lnTo>
                    <a:pt x="884047" y="9017"/>
                  </a:lnTo>
                  <a:lnTo>
                    <a:pt x="884047" y="0"/>
                  </a:lnTo>
                  <a:cubicBezTo>
                    <a:pt x="1372235" y="0"/>
                    <a:pt x="1768094" y="395859"/>
                    <a:pt x="1768094" y="884047"/>
                  </a:cubicBezTo>
                  <a:cubicBezTo>
                    <a:pt x="1768094" y="1372235"/>
                    <a:pt x="1372235" y="1768094"/>
                    <a:pt x="884047" y="1768094"/>
                  </a:cubicBezTo>
                  <a:lnTo>
                    <a:pt x="884047" y="1759077"/>
                  </a:lnTo>
                  <a:lnTo>
                    <a:pt x="884047" y="1768094"/>
                  </a:lnTo>
                  <a:cubicBezTo>
                    <a:pt x="395859" y="1768094"/>
                    <a:pt x="0" y="1372235"/>
                    <a:pt x="0" y="884047"/>
                  </a:cubicBezTo>
                  <a:lnTo>
                    <a:pt x="9017" y="884047"/>
                  </a:lnTo>
                  <a:lnTo>
                    <a:pt x="16637" y="888873"/>
                  </a:lnTo>
                  <a:cubicBezTo>
                    <a:pt x="14478" y="892302"/>
                    <a:pt x="10287" y="893826"/>
                    <a:pt x="6477" y="892683"/>
                  </a:cubicBezTo>
                  <a:cubicBezTo>
                    <a:pt x="2667" y="891540"/>
                    <a:pt x="0" y="888111"/>
                    <a:pt x="0" y="884047"/>
                  </a:cubicBezTo>
                  <a:moveTo>
                    <a:pt x="18034" y="884047"/>
                  </a:moveTo>
                  <a:lnTo>
                    <a:pt x="9017" y="884047"/>
                  </a:lnTo>
                  <a:lnTo>
                    <a:pt x="1397" y="879221"/>
                  </a:lnTo>
                  <a:cubicBezTo>
                    <a:pt x="3556" y="875792"/>
                    <a:pt x="7747" y="874268"/>
                    <a:pt x="11557" y="875411"/>
                  </a:cubicBezTo>
                  <a:cubicBezTo>
                    <a:pt x="15367" y="876554"/>
                    <a:pt x="18034" y="880110"/>
                    <a:pt x="18034" y="884047"/>
                  </a:cubicBezTo>
                  <a:cubicBezTo>
                    <a:pt x="18034" y="1362329"/>
                    <a:pt x="405765" y="1750060"/>
                    <a:pt x="884047" y="1750060"/>
                  </a:cubicBezTo>
                  <a:cubicBezTo>
                    <a:pt x="1362329" y="1750060"/>
                    <a:pt x="1750060" y="1362329"/>
                    <a:pt x="1750060" y="884047"/>
                  </a:cubicBezTo>
                  <a:lnTo>
                    <a:pt x="1759077" y="884047"/>
                  </a:lnTo>
                  <a:lnTo>
                    <a:pt x="1750060" y="884047"/>
                  </a:lnTo>
                  <a:cubicBezTo>
                    <a:pt x="1750060" y="405765"/>
                    <a:pt x="1362329" y="18034"/>
                    <a:pt x="884047" y="18034"/>
                  </a:cubicBezTo>
                  <a:lnTo>
                    <a:pt x="884047" y="9017"/>
                  </a:lnTo>
                  <a:lnTo>
                    <a:pt x="884047" y="18034"/>
                  </a:lnTo>
                  <a:cubicBezTo>
                    <a:pt x="405765" y="18034"/>
                    <a:pt x="18034" y="405765"/>
                    <a:pt x="18034" y="88404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8451052" y="3538204"/>
            <a:ext cx="1072693" cy="622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2"/>
              </a:lnSpc>
            </a:pPr>
            <a:r>
              <a:rPr lang="en-US" sz="1493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Non-conformité mineure</a:t>
            </a:r>
          </a:p>
        </p:txBody>
      </p:sp>
      <p:grpSp>
        <p:nvGrpSpPr>
          <p:cNvPr id="25" name="Group 25"/>
          <p:cNvGrpSpPr/>
          <p:nvPr/>
        </p:nvGrpSpPr>
        <p:grpSpPr>
          <a:xfrm rot="5400000">
            <a:off x="7034522" y="4536801"/>
            <a:ext cx="277622" cy="446255"/>
            <a:chOff x="0" y="0"/>
            <a:chExt cx="370163" cy="59500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70205" cy="594995"/>
            </a:xfrm>
            <a:custGeom>
              <a:avLst/>
              <a:gdLst/>
              <a:ahLst/>
              <a:cxnLst/>
              <a:rect l="l" t="t" r="r" b="b"/>
              <a:pathLst>
                <a:path w="370205" h="594995">
                  <a:moveTo>
                    <a:pt x="0" y="118999"/>
                  </a:moveTo>
                  <a:lnTo>
                    <a:pt x="185039" y="118999"/>
                  </a:lnTo>
                  <a:lnTo>
                    <a:pt x="185039" y="0"/>
                  </a:lnTo>
                  <a:lnTo>
                    <a:pt x="370205" y="297561"/>
                  </a:lnTo>
                  <a:lnTo>
                    <a:pt x="185039" y="594995"/>
                  </a:lnTo>
                  <a:lnTo>
                    <a:pt x="185039" y="475996"/>
                  </a:lnTo>
                  <a:lnTo>
                    <a:pt x="0" y="475996"/>
                  </a:ln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id="27" name="Group 27"/>
          <p:cNvGrpSpPr/>
          <p:nvPr/>
        </p:nvGrpSpPr>
        <p:grpSpPr>
          <a:xfrm>
            <a:off x="6510302" y="5022921"/>
            <a:ext cx="1326061" cy="1326061"/>
            <a:chOff x="0" y="0"/>
            <a:chExt cx="1768081" cy="1768081"/>
          </a:xfrm>
        </p:grpSpPr>
        <p:sp>
          <p:nvSpPr>
            <p:cNvPr id="28" name="Freeform 28"/>
            <p:cNvSpPr/>
            <p:nvPr/>
          </p:nvSpPr>
          <p:spPr>
            <a:xfrm>
              <a:off x="9017" y="9017"/>
              <a:ext cx="1750060" cy="1750060"/>
            </a:xfrm>
            <a:custGeom>
              <a:avLst/>
              <a:gdLst/>
              <a:ahLst/>
              <a:cxnLst/>
              <a:rect l="l" t="t" r="r" b="b"/>
              <a:pathLst>
                <a:path w="1750060" h="1750060">
                  <a:moveTo>
                    <a:pt x="0" y="875030"/>
                  </a:moveTo>
                  <a:cubicBezTo>
                    <a:pt x="0" y="391795"/>
                    <a:pt x="391795" y="0"/>
                    <a:pt x="875030" y="0"/>
                  </a:cubicBezTo>
                  <a:cubicBezTo>
                    <a:pt x="1358265" y="0"/>
                    <a:pt x="1750060" y="391795"/>
                    <a:pt x="1750060" y="875030"/>
                  </a:cubicBezTo>
                  <a:cubicBezTo>
                    <a:pt x="1750060" y="1358265"/>
                    <a:pt x="1358265" y="1750060"/>
                    <a:pt x="875030" y="1750060"/>
                  </a:cubicBezTo>
                  <a:cubicBezTo>
                    <a:pt x="391795" y="1750060"/>
                    <a:pt x="0" y="1358265"/>
                    <a:pt x="0" y="87503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1768094" cy="1768094"/>
            </a:xfrm>
            <a:custGeom>
              <a:avLst/>
              <a:gdLst/>
              <a:ahLst/>
              <a:cxnLst/>
              <a:rect l="l" t="t" r="r" b="b"/>
              <a:pathLst>
                <a:path w="1768094" h="1768094">
                  <a:moveTo>
                    <a:pt x="0" y="884047"/>
                  </a:moveTo>
                  <a:cubicBezTo>
                    <a:pt x="0" y="395859"/>
                    <a:pt x="395859" y="0"/>
                    <a:pt x="884047" y="0"/>
                  </a:cubicBezTo>
                  <a:lnTo>
                    <a:pt x="884047" y="9017"/>
                  </a:lnTo>
                  <a:lnTo>
                    <a:pt x="884047" y="0"/>
                  </a:lnTo>
                  <a:cubicBezTo>
                    <a:pt x="1372235" y="0"/>
                    <a:pt x="1768094" y="395859"/>
                    <a:pt x="1768094" y="884047"/>
                  </a:cubicBezTo>
                  <a:cubicBezTo>
                    <a:pt x="1768094" y="1372235"/>
                    <a:pt x="1372235" y="1768094"/>
                    <a:pt x="884047" y="1768094"/>
                  </a:cubicBezTo>
                  <a:lnTo>
                    <a:pt x="884047" y="1759077"/>
                  </a:lnTo>
                  <a:lnTo>
                    <a:pt x="884047" y="1768094"/>
                  </a:lnTo>
                  <a:cubicBezTo>
                    <a:pt x="395859" y="1768094"/>
                    <a:pt x="0" y="1372235"/>
                    <a:pt x="0" y="884047"/>
                  </a:cubicBezTo>
                  <a:lnTo>
                    <a:pt x="9017" y="884047"/>
                  </a:lnTo>
                  <a:lnTo>
                    <a:pt x="16637" y="888873"/>
                  </a:lnTo>
                  <a:cubicBezTo>
                    <a:pt x="14478" y="892302"/>
                    <a:pt x="10287" y="893826"/>
                    <a:pt x="6477" y="892683"/>
                  </a:cubicBezTo>
                  <a:cubicBezTo>
                    <a:pt x="2667" y="891540"/>
                    <a:pt x="0" y="888111"/>
                    <a:pt x="0" y="884047"/>
                  </a:cubicBezTo>
                  <a:moveTo>
                    <a:pt x="18034" y="884047"/>
                  </a:moveTo>
                  <a:lnTo>
                    <a:pt x="9017" y="884047"/>
                  </a:lnTo>
                  <a:lnTo>
                    <a:pt x="1397" y="879221"/>
                  </a:lnTo>
                  <a:cubicBezTo>
                    <a:pt x="3556" y="875792"/>
                    <a:pt x="7747" y="874268"/>
                    <a:pt x="11557" y="875411"/>
                  </a:cubicBezTo>
                  <a:cubicBezTo>
                    <a:pt x="15367" y="876554"/>
                    <a:pt x="18034" y="880110"/>
                    <a:pt x="18034" y="884047"/>
                  </a:cubicBezTo>
                  <a:cubicBezTo>
                    <a:pt x="18034" y="1362329"/>
                    <a:pt x="405765" y="1750060"/>
                    <a:pt x="884047" y="1750060"/>
                  </a:cubicBezTo>
                  <a:cubicBezTo>
                    <a:pt x="1362329" y="1750060"/>
                    <a:pt x="1750060" y="1362329"/>
                    <a:pt x="1750060" y="884047"/>
                  </a:cubicBezTo>
                  <a:lnTo>
                    <a:pt x="1759077" y="884047"/>
                  </a:lnTo>
                  <a:lnTo>
                    <a:pt x="1750060" y="884047"/>
                  </a:lnTo>
                  <a:cubicBezTo>
                    <a:pt x="1750060" y="405765"/>
                    <a:pt x="1362329" y="18034"/>
                    <a:pt x="884047" y="18034"/>
                  </a:cubicBezTo>
                  <a:lnTo>
                    <a:pt x="884047" y="9017"/>
                  </a:lnTo>
                  <a:lnTo>
                    <a:pt x="884047" y="18034"/>
                  </a:lnTo>
                  <a:cubicBezTo>
                    <a:pt x="405765" y="18034"/>
                    <a:pt x="18034" y="405765"/>
                    <a:pt x="18034" y="88404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6618474" y="5622640"/>
            <a:ext cx="1109717" cy="22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2"/>
              </a:lnSpc>
            </a:pPr>
            <a:r>
              <a:rPr lang="en-US" sz="1493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Remarque</a:t>
            </a:r>
          </a:p>
        </p:txBody>
      </p:sp>
      <p:grpSp>
        <p:nvGrpSpPr>
          <p:cNvPr id="31" name="Group 31"/>
          <p:cNvGrpSpPr/>
          <p:nvPr/>
        </p:nvGrpSpPr>
        <p:grpSpPr>
          <a:xfrm rot="-10800000">
            <a:off x="6124213" y="3626493"/>
            <a:ext cx="277622" cy="446255"/>
            <a:chOff x="0" y="0"/>
            <a:chExt cx="370163" cy="59500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70205" cy="594995"/>
            </a:xfrm>
            <a:custGeom>
              <a:avLst/>
              <a:gdLst/>
              <a:ahLst/>
              <a:cxnLst/>
              <a:rect l="l" t="t" r="r" b="b"/>
              <a:pathLst>
                <a:path w="370205" h="594995">
                  <a:moveTo>
                    <a:pt x="0" y="118999"/>
                  </a:moveTo>
                  <a:lnTo>
                    <a:pt x="185039" y="118999"/>
                  </a:lnTo>
                  <a:lnTo>
                    <a:pt x="185039" y="0"/>
                  </a:lnTo>
                  <a:lnTo>
                    <a:pt x="370205" y="297561"/>
                  </a:lnTo>
                  <a:lnTo>
                    <a:pt x="185039" y="594995"/>
                  </a:lnTo>
                  <a:lnTo>
                    <a:pt x="185039" y="475996"/>
                  </a:lnTo>
                  <a:lnTo>
                    <a:pt x="0" y="475996"/>
                  </a:ln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4673971" y="3186590"/>
            <a:ext cx="1326061" cy="1326061"/>
            <a:chOff x="0" y="0"/>
            <a:chExt cx="1768081" cy="1768081"/>
          </a:xfrm>
        </p:grpSpPr>
        <p:sp>
          <p:nvSpPr>
            <p:cNvPr id="34" name="Freeform 34"/>
            <p:cNvSpPr/>
            <p:nvPr/>
          </p:nvSpPr>
          <p:spPr>
            <a:xfrm>
              <a:off x="9017" y="9017"/>
              <a:ext cx="1750060" cy="1750060"/>
            </a:xfrm>
            <a:custGeom>
              <a:avLst/>
              <a:gdLst/>
              <a:ahLst/>
              <a:cxnLst/>
              <a:rect l="l" t="t" r="r" b="b"/>
              <a:pathLst>
                <a:path w="1750060" h="1750060">
                  <a:moveTo>
                    <a:pt x="0" y="875030"/>
                  </a:moveTo>
                  <a:cubicBezTo>
                    <a:pt x="0" y="391795"/>
                    <a:pt x="391795" y="0"/>
                    <a:pt x="875030" y="0"/>
                  </a:cubicBezTo>
                  <a:cubicBezTo>
                    <a:pt x="1358265" y="0"/>
                    <a:pt x="1750060" y="391795"/>
                    <a:pt x="1750060" y="875030"/>
                  </a:cubicBezTo>
                  <a:cubicBezTo>
                    <a:pt x="1750060" y="1358265"/>
                    <a:pt x="1358265" y="1750060"/>
                    <a:pt x="875030" y="1750060"/>
                  </a:cubicBezTo>
                  <a:cubicBezTo>
                    <a:pt x="391795" y="1750060"/>
                    <a:pt x="0" y="1358265"/>
                    <a:pt x="0" y="87503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1768094" cy="1768094"/>
            </a:xfrm>
            <a:custGeom>
              <a:avLst/>
              <a:gdLst/>
              <a:ahLst/>
              <a:cxnLst/>
              <a:rect l="l" t="t" r="r" b="b"/>
              <a:pathLst>
                <a:path w="1768094" h="1768094">
                  <a:moveTo>
                    <a:pt x="0" y="884047"/>
                  </a:moveTo>
                  <a:cubicBezTo>
                    <a:pt x="0" y="395859"/>
                    <a:pt x="395859" y="0"/>
                    <a:pt x="884047" y="0"/>
                  </a:cubicBezTo>
                  <a:lnTo>
                    <a:pt x="884047" y="9017"/>
                  </a:lnTo>
                  <a:lnTo>
                    <a:pt x="884047" y="0"/>
                  </a:lnTo>
                  <a:cubicBezTo>
                    <a:pt x="1372235" y="0"/>
                    <a:pt x="1768094" y="395859"/>
                    <a:pt x="1768094" y="884047"/>
                  </a:cubicBezTo>
                  <a:cubicBezTo>
                    <a:pt x="1768094" y="1372235"/>
                    <a:pt x="1372235" y="1768094"/>
                    <a:pt x="884047" y="1768094"/>
                  </a:cubicBezTo>
                  <a:lnTo>
                    <a:pt x="884047" y="1759077"/>
                  </a:lnTo>
                  <a:lnTo>
                    <a:pt x="884047" y="1768094"/>
                  </a:lnTo>
                  <a:cubicBezTo>
                    <a:pt x="395859" y="1768094"/>
                    <a:pt x="0" y="1372235"/>
                    <a:pt x="0" y="884047"/>
                  </a:cubicBezTo>
                  <a:lnTo>
                    <a:pt x="9017" y="884047"/>
                  </a:lnTo>
                  <a:lnTo>
                    <a:pt x="16637" y="888873"/>
                  </a:lnTo>
                  <a:cubicBezTo>
                    <a:pt x="14478" y="892302"/>
                    <a:pt x="10287" y="893826"/>
                    <a:pt x="6477" y="892683"/>
                  </a:cubicBezTo>
                  <a:cubicBezTo>
                    <a:pt x="2667" y="891540"/>
                    <a:pt x="0" y="888111"/>
                    <a:pt x="0" y="884047"/>
                  </a:cubicBezTo>
                  <a:moveTo>
                    <a:pt x="18034" y="884047"/>
                  </a:moveTo>
                  <a:lnTo>
                    <a:pt x="9017" y="884047"/>
                  </a:lnTo>
                  <a:lnTo>
                    <a:pt x="1397" y="879221"/>
                  </a:lnTo>
                  <a:cubicBezTo>
                    <a:pt x="3556" y="875792"/>
                    <a:pt x="7747" y="874268"/>
                    <a:pt x="11557" y="875411"/>
                  </a:cubicBezTo>
                  <a:cubicBezTo>
                    <a:pt x="15367" y="876554"/>
                    <a:pt x="18034" y="880110"/>
                    <a:pt x="18034" y="884047"/>
                  </a:cubicBezTo>
                  <a:cubicBezTo>
                    <a:pt x="18034" y="1362329"/>
                    <a:pt x="405765" y="1750060"/>
                    <a:pt x="884047" y="1750060"/>
                  </a:cubicBezTo>
                  <a:cubicBezTo>
                    <a:pt x="1362329" y="1750060"/>
                    <a:pt x="1750060" y="1362329"/>
                    <a:pt x="1750060" y="884047"/>
                  </a:cubicBezTo>
                  <a:lnTo>
                    <a:pt x="1759077" y="884047"/>
                  </a:lnTo>
                  <a:lnTo>
                    <a:pt x="1750060" y="884047"/>
                  </a:lnTo>
                  <a:cubicBezTo>
                    <a:pt x="1750060" y="405765"/>
                    <a:pt x="1362329" y="18034"/>
                    <a:pt x="884047" y="18034"/>
                  </a:cubicBezTo>
                  <a:lnTo>
                    <a:pt x="884047" y="9017"/>
                  </a:lnTo>
                  <a:lnTo>
                    <a:pt x="884047" y="18034"/>
                  </a:lnTo>
                  <a:cubicBezTo>
                    <a:pt x="405765" y="18034"/>
                    <a:pt x="18034" y="405765"/>
                    <a:pt x="18034" y="88404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4778968" y="3538204"/>
            <a:ext cx="1116067" cy="622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2"/>
              </a:lnSpc>
            </a:pPr>
            <a:r>
              <a:rPr lang="en-US" sz="1493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Non-conformité majeure</a:t>
            </a:r>
          </a:p>
        </p:txBody>
      </p:sp>
      <p:sp>
        <p:nvSpPr>
          <p:cNvPr id="37" name="Freeform 37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4031D8A0-2F03-EAA7-6A83-2088ED4C2274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40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496771" y="96171"/>
            <a:ext cx="420669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Qualification des constats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1005" y="1433417"/>
            <a:ext cx="7651590" cy="3552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6"/>
              </a:lnSpc>
            </a:pPr>
            <a:r>
              <a:rPr lang="en-US" sz="1920" b="1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      </a:t>
            </a:r>
            <a:r>
              <a:rPr lang="en-US" sz="1920" b="1" u="sng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Non- conformité majeure:</a:t>
            </a:r>
          </a:p>
          <a:p>
            <a:pPr marL="895604" lvl="2" indent="-342900" algn="l">
              <a:lnSpc>
                <a:spcPts val="2304"/>
              </a:lnSpc>
              <a:buFont typeface="Wingdings" panose="05000000000000000000" pitchFamily="2" charset="2"/>
              <a:buChar char="Ø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Succession de non-respects d’une ou plusieurs exigences</a:t>
            </a:r>
          </a:p>
          <a:p>
            <a:pPr marL="552704" lvl="2" algn="l">
              <a:lnSpc>
                <a:spcPts val="2304"/>
              </a:lnSpc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Ou</a:t>
            </a:r>
          </a:p>
          <a:p>
            <a:pPr marL="895604" lvl="2" indent="-342900" algn="l">
              <a:lnSpc>
                <a:spcPts val="2304"/>
              </a:lnSpc>
              <a:buFont typeface="Wingdings" panose="05000000000000000000" pitchFamily="2" charset="2"/>
              <a:buChar char="Ø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Non-respect ponctuel de plusieurs exigences</a:t>
            </a:r>
          </a:p>
          <a:p>
            <a:pPr marL="734771" lvl="2" indent="-244924" algn="l">
              <a:lnSpc>
                <a:spcPts val="2304"/>
              </a:lnSpc>
            </a:pP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32747" lvl="2" indent="-342900" algn="l">
              <a:lnSpc>
                <a:spcPts val="2304"/>
              </a:lnSpc>
              <a:buFont typeface="Wingdings" panose="05000000000000000000" pitchFamily="2" charset="2"/>
              <a:buChar char="Ø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 fait courir un risque significatif sur le SMSI</a:t>
            </a:r>
          </a:p>
          <a:p>
            <a:pPr marL="734771" lvl="2" indent="-244924" algn="l">
              <a:lnSpc>
                <a:spcPts val="2304"/>
              </a:lnSpc>
            </a:pP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4771" lvl="2" indent="-244924" algn="l">
              <a:lnSpc>
                <a:spcPts val="3456"/>
              </a:lnSpc>
            </a:pPr>
            <a:r>
              <a:rPr lang="en-US" sz="1920" b="1" u="sng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Non- conformité mineure:</a:t>
            </a:r>
          </a:p>
          <a:p>
            <a:pPr marL="832747" lvl="2" indent="-342900" algn="l">
              <a:lnSpc>
                <a:spcPts val="2304"/>
              </a:lnSpc>
              <a:buFont typeface="Wingdings" panose="05000000000000000000" pitchFamily="2" charset="2"/>
              <a:buChar char="Ø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Non-respect d’une exigence à un moment donné </a:t>
            </a:r>
          </a:p>
          <a:p>
            <a:pPr marL="489847" lvl="2" algn="l">
              <a:lnSpc>
                <a:spcPts val="2304"/>
              </a:lnSpc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Et</a:t>
            </a:r>
          </a:p>
          <a:p>
            <a:pPr marL="832747" lvl="2" indent="-342900" algn="l">
              <a:lnSpc>
                <a:spcPts val="2304"/>
              </a:lnSpc>
              <a:buFont typeface="Wingdings" panose="05000000000000000000" pitchFamily="2" charset="2"/>
              <a:buChar char="Ø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 fait courir un risque limité sur le SMSI </a:t>
            </a: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9682AC4D-5311-D335-0156-B804F08B149B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41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645988" y="96171"/>
            <a:ext cx="420669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Qualification des constats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1520" y="1195087"/>
            <a:ext cx="8035633" cy="3475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0"/>
              </a:lnSpc>
            </a:pPr>
            <a:r>
              <a:rPr lang="en-US" sz="2133" b="1" u="sng" spc="4" dirty="0">
                <a:solidFill>
                  <a:srgbClr val="FF404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Remarque</a:t>
            </a:r>
          </a:p>
          <a:p>
            <a:pPr algn="ctr">
              <a:lnSpc>
                <a:spcPts val="3033"/>
              </a:lnSpc>
            </a:pPr>
            <a:endParaRPr lang="en-US" sz="2133" b="1" u="sng" spc="4" dirty="0">
              <a:solidFill>
                <a:srgbClr val="FF404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916838" lvl="3" algn="l">
              <a:lnSpc>
                <a:spcPts val="3033"/>
              </a:lnSpc>
            </a:pPr>
            <a:endParaRPr lang="en-US" sz="1920" spc="3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4771" lvl="2" indent="-244924" algn="l">
              <a:lnSpc>
                <a:spcPts val="3033"/>
              </a:lnSpc>
              <a:buFont typeface="Arial"/>
              <a:buChar char="⚬"/>
            </a:pPr>
            <a:r>
              <a:rPr lang="en-US" sz="1920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Inadéquation entre la situation constatée et les exigences</a:t>
            </a:r>
          </a:p>
          <a:p>
            <a:pPr marL="1222451" lvl="3" indent="-305613" algn="l">
              <a:lnSpc>
                <a:spcPts val="3033"/>
              </a:lnSpc>
              <a:buFont typeface="Arial"/>
              <a:buChar char="￭"/>
            </a:pPr>
            <a:r>
              <a:rPr lang="en-US" sz="1920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 n'affecte pas directement le système de management</a:t>
            </a:r>
          </a:p>
          <a:p>
            <a:pPr marL="916838" lvl="3" algn="l">
              <a:lnSpc>
                <a:spcPts val="3033"/>
              </a:lnSpc>
            </a:pPr>
            <a:endParaRPr lang="en-US" sz="1920" spc="3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4771" lvl="2" indent="-244924" algn="l">
              <a:lnSpc>
                <a:spcPts val="3033"/>
              </a:lnSpc>
              <a:buFont typeface="Arial"/>
              <a:buChar char="⚬"/>
            </a:pPr>
            <a:r>
              <a:rPr lang="en-US" sz="1920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Fonctionnent qui permet seulement d'atteindre partiellement les objectifs</a:t>
            </a:r>
          </a:p>
          <a:p>
            <a:pPr marL="1222451" lvl="3" indent="-305613" algn="l">
              <a:lnSpc>
                <a:spcPts val="3033"/>
              </a:lnSpc>
              <a:buFont typeface="Arial"/>
              <a:buChar char="￭"/>
            </a:pPr>
            <a:r>
              <a:rPr lang="en-US" sz="1920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 nécessite une amélioration du système de management</a:t>
            </a:r>
          </a:p>
          <a:p>
            <a:pPr marL="734771" lvl="2" indent="-244924" algn="l">
              <a:lnSpc>
                <a:spcPts val="3033"/>
              </a:lnSpc>
            </a:pPr>
            <a:endParaRPr lang="en-US" sz="1920" spc="3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75BE67A9-0F5C-2BD5-CECF-4EBC743B2631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42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86935" y="96171"/>
            <a:ext cx="144183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Constats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5669" y="2020485"/>
            <a:ext cx="7242261" cy="3274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defTabSz="457200">
              <a:lnSpc>
                <a:spcPct val="150000"/>
              </a:lnSpc>
              <a:buClr>
                <a:schemeClr val="accent6">
                  <a:lumMod val="40000"/>
                  <a:lumOff val="60000"/>
                </a:schemeClr>
              </a:buClr>
              <a:buSzPct val="80000"/>
              <a:buFont typeface="Calibri" panose="020F0502020204030204" pitchFamily="34" charset="0"/>
              <a:buChar char="֎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Tout constat doit être signale par l'auditeur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Clair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Concis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Documenté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Vérifiable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6">
                  <a:lumMod val="40000"/>
                  <a:lumOff val="60000"/>
                </a:schemeClr>
              </a:buClr>
              <a:buSzPct val="80000"/>
              <a:buFont typeface="Calibri" panose="020F0502020204030204" pitchFamily="34" charset="0"/>
              <a:buChar char="֎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Tout constat est décrit par l'auditeur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6">
                  <a:lumMod val="40000"/>
                  <a:lumOff val="60000"/>
                </a:schemeClr>
              </a:buClr>
              <a:buSzPct val="80000"/>
              <a:buFont typeface="Calibri" panose="020F0502020204030204" pitchFamily="34" charset="0"/>
              <a:buChar char="֎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Non-conformités et remarques signalées dans des 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fiches d'écart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6">
                  <a:lumMod val="40000"/>
                  <a:lumOff val="60000"/>
                </a:schemeClr>
              </a:buClr>
              <a:buSzPct val="80000"/>
              <a:buFont typeface="Calibri" panose="020F0502020204030204" pitchFamily="34" charset="0"/>
              <a:buChar char="֎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 de norme de fiche d'écart</a:t>
            </a: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42783F0F-1964-8D00-3CDC-6102DCC97226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43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-13547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34480" y="82625"/>
            <a:ext cx="376897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Fiche d'écart : contenu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2838" y="1582883"/>
            <a:ext cx="7728399" cy="4936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ct val="150000"/>
              </a:lnSpc>
              <a:buClr>
                <a:srgbClr val="31B6FD"/>
              </a:buClr>
              <a:buSzPct val="150000"/>
            </a:pP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fiche d'écart pour chaque remarque ou non-conformité.</a:t>
            </a:r>
          </a:p>
          <a:p>
            <a:pPr defTabSz="457200">
              <a:lnSpc>
                <a:spcPct val="150000"/>
              </a:lnSpc>
              <a:buClr>
                <a:srgbClr val="31B6FD"/>
              </a:buClr>
              <a:buSzPct val="150000"/>
            </a:pPr>
            <a:endParaRPr lang="fr-FR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  <a:buClr>
                <a:srgbClr val="31B6FD"/>
              </a:buClr>
              <a:buSzPct val="150000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Contenu :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 : Remarque / Non-conformité mineure / Non-conformité majeure,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Constat d'écart,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Risques induits,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Commentaires de l'audité,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correctives et préventives prévues,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Délai de mise en œuvre,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Pertinence des actions proposées et du délai de mise en œuvre,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Contrôle de la mise en œuvre des actions proposées,</a:t>
            </a: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DABF44AD-806A-F0AC-3704-10A61ED63C8E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44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00452" y="96171"/>
            <a:ext cx="483422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 err="1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Rédaction</a:t>
            </a: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d‘une fiche d'écart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13643" y="2114656"/>
            <a:ext cx="1703334" cy="704823"/>
            <a:chOff x="0" y="0"/>
            <a:chExt cx="2271113" cy="9397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71141" cy="939800"/>
            </a:xfrm>
            <a:custGeom>
              <a:avLst/>
              <a:gdLst/>
              <a:ahLst/>
              <a:cxnLst/>
              <a:rect l="l" t="t" r="r" b="b"/>
              <a:pathLst>
                <a:path w="2271141" h="939800">
                  <a:moveTo>
                    <a:pt x="9017" y="0"/>
                  </a:moveTo>
                  <a:lnTo>
                    <a:pt x="2262124" y="0"/>
                  </a:lnTo>
                  <a:cubicBezTo>
                    <a:pt x="2267077" y="0"/>
                    <a:pt x="2271141" y="4064"/>
                    <a:pt x="2271141" y="9017"/>
                  </a:cubicBezTo>
                  <a:lnTo>
                    <a:pt x="2271141" y="930783"/>
                  </a:lnTo>
                  <a:cubicBezTo>
                    <a:pt x="2271141" y="935736"/>
                    <a:pt x="2267077" y="939800"/>
                    <a:pt x="2262124" y="939800"/>
                  </a:cubicBezTo>
                  <a:lnTo>
                    <a:pt x="9017" y="939800"/>
                  </a:lnTo>
                  <a:cubicBezTo>
                    <a:pt x="4064" y="939800"/>
                    <a:pt x="0" y="935736"/>
                    <a:pt x="0" y="930783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930783"/>
                  </a:lnTo>
                  <a:lnTo>
                    <a:pt x="9017" y="930783"/>
                  </a:lnTo>
                  <a:lnTo>
                    <a:pt x="9017" y="921766"/>
                  </a:lnTo>
                  <a:lnTo>
                    <a:pt x="2262124" y="921766"/>
                  </a:lnTo>
                  <a:lnTo>
                    <a:pt x="2262124" y="930783"/>
                  </a:lnTo>
                  <a:lnTo>
                    <a:pt x="2253107" y="930783"/>
                  </a:lnTo>
                  <a:lnTo>
                    <a:pt x="2253107" y="9017"/>
                  </a:lnTo>
                  <a:lnTo>
                    <a:pt x="2262124" y="9017"/>
                  </a:lnTo>
                  <a:lnTo>
                    <a:pt x="2262124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404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717899" y="2575507"/>
            <a:ext cx="1549717" cy="704823"/>
            <a:chOff x="0" y="0"/>
            <a:chExt cx="2066290" cy="9397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66290" cy="939800"/>
            </a:xfrm>
            <a:custGeom>
              <a:avLst/>
              <a:gdLst/>
              <a:ahLst/>
              <a:cxnLst/>
              <a:rect l="l" t="t" r="r" b="b"/>
              <a:pathLst>
                <a:path w="2066290" h="939800">
                  <a:moveTo>
                    <a:pt x="9017" y="0"/>
                  </a:moveTo>
                  <a:lnTo>
                    <a:pt x="2057273" y="0"/>
                  </a:lnTo>
                  <a:cubicBezTo>
                    <a:pt x="2062226" y="0"/>
                    <a:pt x="2066290" y="4064"/>
                    <a:pt x="2066290" y="9017"/>
                  </a:cubicBezTo>
                  <a:lnTo>
                    <a:pt x="2066290" y="930783"/>
                  </a:lnTo>
                  <a:cubicBezTo>
                    <a:pt x="2066290" y="935736"/>
                    <a:pt x="2062226" y="939800"/>
                    <a:pt x="2057273" y="939800"/>
                  </a:cubicBezTo>
                  <a:lnTo>
                    <a:pt x="9017" y="939800"/>
                  </a:lnTo>
                  <a:cubicBezTo>
                    <a:pt x="4064" y="939800"/>
                    <a:pt x="0" y="935736"/>
                    <a:pt x="0" y="930783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930783"/>
                  </a:lnTo>
                  <a:lnTo>
                    <a:pt x="9017" y="930783"/>
                  </a:lnTo>
                  <a:lnTo>
                    <a:pt x="9017" y="921766"/>
                  </a:lnTo>
                  <a:lnTo>
                    <a:pt x="2057273" y="921766"/>
                  </a:lnTo>
                  <a:lnTo>
                    <a:pt x="2057273" y="930783"/>
                  </a:lnTo>
                  <a:lnTo>
                    <a:pt x="2048256" y="930783"/>
                  </a:lnTo>
                  <a:lnTo>
                    <a:pt x="2048256" y="9017"/>
                  </a:lnTo>
                  <a:lnTo>
                    <a:pt x="2057273" y="9017"/>
                  </a:lnTo>
                  <a:lnTo>
                    <a:pt x="2057273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404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484495" y="3574018"/>
            <a:ext cx="1703334" cy="704823"/>
            <a:chOff x="0" y="0"/>
            <a:chExt cx="2271113" cy="9397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71141" cy="939800"/>
            </a:xfrm>
            <a:custGeom>
              <a:avLst/>
              <a:gdLst/>
              <a:ahLst/>
              <a:cxnLst/>
              <a:rect l="l" t="t" r="r" b="b"/>
              <a:pathLst>
                <a:path w="2271141" h="939800">
                  <a:moveTo>
                    <a:pt x="9017" y="0"/>
                  </a:moveTo>
                  <a:lnTo>
                    <a:pt x="2262124" y="0"/>
                  </a:lnTo>
                  <a:cubicBezTo>
                    <a:pt x="2267077" y="0"/>
                    <a:pt x="2271141" y="4064"/>
                    <a:pt x="2271141" y="9017"/>
                  </a:cubicBezTo>
                  <a:lnTo>
                    <a:pt x="2271141" y="930783"/>
                  </a:lnTo>
                  <a:cubicBezTo>
                    <a:pt x="2271141" y="935736"/>
                    <a:pt x="2267077" y="939800"/>
                    <a:pt x="2262124" y="939800"/>
                  </a:cubicBezTo>
                  <a:lnTo>
                    <a:pt x="9017" y="939800"/>
                  </a:lnTo>
                  <a:cubicBezTo>
                    <a:pt x="4064" y="939800"/>
                    <a:pt x="0" y="935736"/>
                    <a:pt x="0" y="930783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930783"/>
                  </a:lnTo>
                  <a:lnTo>
                    <a:pt x="9017" y="930783"/>
                  </a:lnTo>
                  <a:lnTo>
                    <a:pt x="9017" y="921766"/>
                  </a:lnTo>
                  <a:lnTo>
                    <a:pt x="2262124" y="921766"/>
                  </a:lnTo>
                  <a:lnTo>
                    <a:pt x="2262124" y="930783"/>
                  </a:lnTo>
                  <a:lnTo>
                    <a:pt x="2253107" y="930783"/>
                  </a:lnTo>
                  <a:lnTo>
                    <a:pt x="2253107" y="9017"/>
                  </a:lnTo>
                  <a:lnTo>
                    <a:pt x="2262124" y="9017"/>
                  </a:lnTo>
                  <a:lnTo>
                    <a:pt x="2262124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EDB6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561303" y="5110189"/>
            <a:ext cx="1703334" cy="704823"/>
            <a:chOff x="0" y="0"/>
            <a:chExt cx="2271113" cy="9397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71141" cy="939800"/>
            </a:xfrm>
            <a:custGeom>
              <a:avLst/>
              <a:gdLst/>
              <a:ahLst/>
              <a:cxnLst/>
              <a:rect l="l" t="t" r="r" b="b"/>
              <a:pathLst>
                <a:path w="2271141" h="939800">
                  <a:moveTo>
                    <a:pt x="9017" y="0"/>
                  </a:moveTo>
                  <a:lnTo>
                    <a:pt x="2262124" y="0"/>
                  </a:lnTo>
                  <a:cubicBezTo>
                    <a:pt x="2267077" y="0"/>
                    <a:pt x="2271141" y="4064"/>
                    <a:pt x="2271141" y="9017"/>
                  </a:cubicBezTo>
                  <a:lnTo>
                    <a:pt x="2271141" y="930783"/>
                  </a:lnTo>
                  <a:cubicBezTo>
                    <a:pt x="2271141" y="935736"/>
                    <a:pt x="2267077" y="939800"/>
                    <a:pt x="2262124" y="939800"/>
                  </a:cubicBezTo>
                  <a:lnTo>
                    <a:pt x="9017" y="939800"/>
                  </a:lnTo>
                  <a:cubicBezTo>
                    <a:pt x="4064" y="939800"/>
                    <a:pt x="0" y="935736"/>
                    <a:pt x="0" y="930783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930783"/>
                  </a:lnTo>
                  <a:lnTo>
                    <a:pt x="9017" y="930783"/>
                  </a:lnTo>
                  <a:lnTo>
                    <a:pt x="9017" y="921766"/>
                  </a:lnTo>
                  <a:lnTo>
                    <a:pt x="2262124" y="921766"/>
                  </a:lnTo>
                  <a:lnTo>
                    <a:pt x="2262124" y="930783"/>
                  </a:lnTo>
                  <a:lnTo>
                    <a:pt x="2253107" y="930783"/>
                  </a:lnTo>
                  <a:lnTo>
                    <a:pt x="2253107" y="9017"/>
                  </a:lnTo>
                  <a:lnTo>
                    <a:pt x="2262124" y="9017"/>
                  </a:lnTo>
                  <a:lnTo>
                    <a:pt x="2262124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FFFF6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58398" y="4581821"/>
            <a:ext cx="1758579" cy="704823"/>
            <a:chOff x="0" y="0"/>
            <a:chExt cx="2344772" cy="93976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44801" cy="939800"/>
            </a:xfrm>
            <a:custGeom>
              <a:avLst/>
              <a:gdLst/>
              <a:ahLst/>
              <a:cxnLst/>
              <a:rect l="l" t="t" r="r" b="b"/>
              <a:pathLst>
                <a:path w="2344801" h="939800">
                  <a:moveTo>
                    <a:pt x="9017" y="0"/>
                  </a:moveTo>
                  <a:lnTo>
                    <a:pt x="2335784" y="0"/>
                  </a:lnTo>
                  <a:cubicBezTo>
                    <a:pt x="2340737" y="0"/>
                    <a:pt x="2344801" y="4064"/>
                    <a:pt x="2344801" y="9017"/>
                  </a:cubicBezTo>
                  <a:lnTo>
                    <a:pt x="2344801" y="930783"/>
                  </a:lnTo>
                  <a:cubicBezTo>
                    <a:pt x="2344801" y="935736"/>
                    <a:pt x="2340737" y="939800"/>
                    <a:pt x="2335784" y="939800"/>
                  </a:cubicBezTo>
                  <a:lnTo>
                    <a:pt x="9017" y="939800"/>
                  </a:lnTo>
                  <a:cubicBezTo>
                    <a:pt x="4064" y="939800"/>
                    <a:pt x="0" y="935736"/>
                    <a:pt x="0" y="930783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930783"/>
                  </a:lnTo>
                  <a:lnTo>
                    <a:pt x="9017" y="930783"/>
                  </a:lnTo>
                  <a:lnTo>
                    <a:pt x="9017" y="921766"/>
                  </a:lnTo>
                  <a:lnTo>
                    <a:pt x="2335784" y="921766"/>
                  </a:lnTo>
                  <a:lnTo>
                    <a:pt x="2335784" y="930783"/>
                  </a:lnTo>
                  <a:lnTo>
                    <a:pt x="2326767" y="930783"/>
                  </a:lnTo>
                  <a:lnTo>
                    <a:pt x="2326767" y="9017"/>
                  </a:lnTo>
                  <a:lnTo>
                    <a:pt x="2335784" y="9017"/>
                  </a:lnTo>
                  <a:lnTo>
                    <a:pt x="2335784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80808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36834" y="5955083"/>
            <a:ext cx="1780143" cy="704823"/>
            <a:chOff x="0" y="0"/>
            <a:chExt cx="2373524" cy="9397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73503" cy="939800"/>
            </a:xfrm>
            <a:custGeom>
              <a:avLst/>
              <a:gdLst/>
              <a:ahLst/>
              <a:cxnLst/>
              <a:rect l="l" t="t" r="r" b="b"/>
              <a:pathLst>
                <a:path w="2373503" h="939800">
                  <a:moveTo>
                    <a:pt x="9017" y="0"/>
                  </a:moveTo>
                  <a:lnTo>
                    <a:pt x="2364486" y="0"/>
                  </a:lnTo>
                  <a:cubicBezTo>
                    <a:pt x="2369439" y="0"/>
                    <a:pt x="2373503" y="4064"/>
                    <a:pt x="2373503" y="9017"/>
                  </a:cubicBezTo>
                  <a:lnTo>
                    <a:pt x="2373503" y="930783"/>
                  </a:lnTo>
                  <a:cubicBezTo>
                    <a:pt x="2373503" y="935736"/>
                    <a:pt x="2369439" y="939800"/>
                    <a:pt x="2364486" y="939800"/>
                  </a:cubicBezTo>
                  <a:lnTo>
                    <a:pt x="9017" y="939800"/>
                  </a:lnTo>
                  <a:cubicBezTo>
                    <a:pt x="4064" y="939800"/>
                    <a:pt x="0" y="935736"/>
                    <a:pt x="0" y="930783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930783"/>
                  </a:lnTo>
                  <a:lnTo>
                    <a:pt x="9017" y="930783"/>
                  </a:lnTo>
                  <a:lnTo>
                    <a:pt x="9017" y="921766"/>
                  </a:lnTo>
                  <a:lnTo>
                    <a:pt x="2364486" y="921766"/>
                  </a:lnTo>
                  <a:lnTo>
                    <a:pt x="2364486" y="930783"/>
                  </a:lnTo>
                  <a:lnTo>
                    <a:pt x="2355469" y="930783"/>
                  </a:lnTo>
                  <a:lnTo>
                    <a:pt x="2355469" y="9017"/>
                  </a:lnTo>
                  <a:lnTo>
                    <a:pt x="2364486" y="9017"/>
                  </a:lnTo>
                  <a:lnTo>
                    <a:pt x="2364486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8C000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43607" y="1046110"/>
            <a:ext cx="1766596" cy="857469"/>
            <a:chOff x="0" y="0"/>
            <a:chExt cx="2355462" cy="114329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55342" cy="1143254"/>
            </a:xfrm>
            <a:custGeom>
              <a:avLst/>
              <a:gdLst/>
              <a:ahLst/>
              <a:cxnLst/>
              <a:rect l="l" t="t" r="r" b="b"/>
              <a:pathLst>
                <a:path w="2355342" h="1143254">
                  <a:moveTo>
                    <a:pt x="0" y="571627"/>
                  </a:moveTo>
                  <a:cubicBezTo>
                    <a:pt x="0" y="255905"/>
                    <a:pt x="527304" y="0"/>
                    <a:pt x="1177671" y="0"/>
                  </a:cubicBezTo>
                  <a:cubicBezTo>
                    <a:pt x="1828038" y="0"/>
                    <a:pt x="2355342" y="255905"/>
                    <a:pt x="2355342" y="571627"/>
                  </a:cubicBezTo>
                  <a:cubicBezTo>
                    <a:pt x="2355342" y="887349"/>
                    <a:pt x="1828038" y="1143254"/>
                    <a:pt x="1177671" y="1143254"/>
                  </a:cubicBezTo>
                  <a:cubicBezTo>
                    <a:pt x="527304" y="1143254"/>
                    <a:pt x="0" y="887349"/>
                    <a:pt x="0" y="571627"/>
                  </a:cubicBezTo>
                  <a:close/>
                </a:path>
              </a:pathLst>
            </a:custGeom>
            <a:solidFill>
              <a:srgbClr val="DF5327">
                <a:alpha val="49804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3494246" y="1069028"/>
            <a:ext cx="1766596" cy="857469"/>
            <a:chOff x="0" y="0"/>
            <a:chExt cx="2355462" cy="114329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355342" cy="1143254"/>
            </a:xfrm>
            <a:custGeom>
              <a:avLst/>
              <a:gdLst/>
              <a:ahLst/>
              <a:cxnLst/>
              <a:rect l="l" t="t" r="r" b="b"/>
              <a:pathLst>
                <a:path w="2355342" h="1143254">
                  <a:moveTo>
                    <a:pt x="0" y="571627"/>
                  </a:moveTo>
                  <a:cubicBezTo>
                    <a:pt x="0" y="255905"/>
                    <a:pt x="527304" y="0"/>
                    <a:pt x="1177671" y="0"/>
                  </a:cubicBezTo>
                  <a:cubicBezTo>
                    <a:pt x="1828038" y="0"/>
                    <a:pt x="2355342" y="255905"/>
                    <a:pt x="2355342" y="571627"/>
                  </a:cubicBezTo>
                  <a:cubicBezTo>
                    <a:pt x="2355342" y="887349"/>
                    <a:pt x="1828038" y="1143254"/>
                    <a:pt x="1177671" y="1143254"/>
                  </a:cubicBezTo>
                  <a:cubicBezTo>
                    <a:pt x="527304" y="1143254"/>
                    <a:pt x="0" y="887349"/>
                    <a:pt x="0" y="571627"/>
                  </a:cubicBezTo>
                  <a:close/>
                </a:path>
              </a:pathLst>
            </a:custGeom>
            <a:solidFill>
              <a:srgbClr val="FEC306">
                <a:alpha val="49804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5568077" y="1069028"/>
            <a:ext cx="1766596" cy="857469"/>
            <a:chOff x="0" y="0"/>
            <a:chExt cx="2355462" cy="114329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355342" cy="1143254"/>
            </a:xfrm>
            <a:custGeom>
              <a:avLst/>
              <a:gdLst/>
              <a:ahLst/>
              <a:cxnLst/>
              <a:rect l="l" t="t" r="r" b="b"/>
              <a:pathLst>
                <a:path w="2355342" h="1143254">
                  <a:moveTo>
                    <a:pt x="0" y="571627"/>
                  </a:moveTo>
                  <a:cubicBezTo>
                    <a:pt x="0" y="255905"/>
                    <a:pt x="527304" y="0"/>
                    <a:pt x="1177671" y="0"/>
                  </a:cubicBezTo>
                  <a:cubicBezTo>
                    <a:pt x="1828038" y="0"/>
                    <a:pt x="2355342" y="255905"/>
                    <a:pt x="2355342" y="571627"/>
                  </a:cubicBezTo>
                  <a:cubicBezTo>
                    <a:pt x="2355342" y="887349"/>
                    <a:pt x="1828038" y="1143254"/>
                    <a:pt x="1177671" y="1143254"/>
                  </a:cubicBezTo>
                  <a:cubicBezTo>
                    <a:pt x="527304" y="1143254"/>
                    <a:pt x="0" y="887349"/>
                    <a:pt x="0" y="571627"/>
                  </a:cubicBezTo>
                  <a:close/>
                </a:path>
              </a:pathLst>
            </a:custGeom>
            <a:solidFill>
              <a:srgbClr val="FFFF00">
                <a:alpha val="49804"/>
              </a:srgbClr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665473" y="1285347"/>
            <a:ext cx="1037114" cy="350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192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Auditeur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88666" y="2129049"/>
            <a:ext cx="1190730" cy="57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Formule le constat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35047" y="4586922"/>
            <a:ext cx="1660525" cy="57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Pertinence des actions correctives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88665" y="5969476"/>
            <a:ext cx="1421156" cy="57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Contrôle de la mise en œuvre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969729" y="1329326"/>
            <a:ext cx="806688" cy="350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192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Audité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813134" y="1199679"/>
            <a:ext cx="1387223" cy="64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192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Responsable</a:t>
            </a:r>
          </a:p>
          <a:p>
            <a:pPr algn="ctr">
              <a:lnSpc>
                <a:spcPts val="2304"/>
              </a:lnSpc>
            </a:pPr>
            <a:r>
              <a:rPr lang="en-US" sz="192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MOE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816112" y="2589901"/>
            <a:ext cx="1276482" cy="57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Commentaire de l'audité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582709" y="3588411"/>
            <a:ext cx="1660524" cy="57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Action corrective prévue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698526" y="5301118"/>
            <a:ext cx="1317018" cy="307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Mise en œuvre</a:t>
            </a:r>
          </a:p>
        </p:txBody>
      </p:sp>
      <p:sp>
        <p:nvSpPr>
          <p:cNvPr id="35" name="AutoShape 35"/>
          <p:cNvSpPr/>
          <p:nvPr/>
        </p:nvSpPr>
        <p:spPr>
          <a:xfrm rot="5376232">
            <a:off x="6753512" y="5846643"/>
            <a:ext cx="1469557" cy="0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36" name="AutoShape 36"/>
          <p:cNvSpPr/>
          <p:nvPr/>
        </p:nvSpPr>
        <p:spPr>
          <a:xfrm rot="5391106">
            <a:off x="5524586" y="3158345"/>
            <a:ext cx="3927408" cy="0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37" name="TextBox 37"/>
          <p:cNvSpPr txBox="1"/>
          <p:nvPr/>
        </p:nvSpPr>
        <p:spPr>
          <a:xfrm>
            <a:off x="7579730" y="2436283"/>
            <a:ext cx="1565791" cy="57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Plutôt pendant l'audit d étape2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579730" y="5422525"/>
            <a:ext cx="1565791" cy="57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Plutôt après l'audit d étape2</a:t>
            </a:r>
          </a:p>
        </p:txBody>
      </p:sp>
      <p:sp>
        <p:nvSpPr>
          <p:cNvPr id="43" name="AutoShape 43"/>
          <p:cNvSpPr/>
          <p:nvPr/>
        </p:nvSpPr>
        <p:spPr>
          <a:xfrm>
            <a:off x="3085655" y="6057867"/>
            <a:ext cx="3351864" cy="9525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8" name="Freeform 48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cxnSp>
        <p:nvCxnSpPr>
          <p:cNvPr id="50" name="Connecteur en angle 70">
            <a:extLst>
              <a:ext uri="{FF2B5EF4-FFF2-40B4-BE49-F238E27FC236}">
                <a16:creationId xmlns:a16="http://schemas.microsoft.com/office/drawing/2014/main" id="{C76E5DB9-1689-3BE0-131E-43C2A28304E1}"/>
              </a:ext>
            </a:extLst>
          </p:cNvPr>
          <p:cNvCxnSpPr/>
          <p:nvPr/>
        </p:nvCxnSpPr>
        <p:spPr>
          <a:xfrm>
            <a:off x="3132239" y="2356402"/>
            <a:ext cx="1332148" cy="216024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en angle 62">
            <a:extLst>
              <a:ext uri="{FF2B5EF4-FFF2-40B4-BE49-F238E27FC236}">
                <a16:creationId xmlns:a16="http://schemas.microsoft.com/office/drawing/2014/main" id="{CD024A6B-3C3A-9EEB-49F6-CB5E4DA7B7F7}"/>
              </a:ext>
            </a:extLst>
          </p:cNvPr>
          <p:cNvCxnSpPr/>
          <p:nvPr/>
        </p:nvCxnSpPr>
        <p:spPr>
          <a:xfrm>
            <a:off x="5297075" y="2919668"/>
            <a:ext cx="1008112" cy="612068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en angle 60">
            <a:extLst>
              <a:ext uri="{FF2B5EF4-FFF2-40B4-BE49-F238E27FC236}">
                <a16:creationId xmlns:a16="http://schemas.microsoft.com/office/drawing/2014/main" id="{88120D41-3BED-072E-A8AF-9FAA4F665EEF}"/>
              </a:ext>
            </a:extLst>
          </p:cNvPr>
          <p:cNvCxnSpPr/>
          <p:nvPr/>
        </p:nvCxnSpPr>
        <p:spPr>
          <a:xfrm rot="10800000" flipV="1">
            <a:off x="2434260" y="3947496"/>
            <a:ext cx="3050232" cy="620779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8">
            <a:extLst>
              <a:ext uri="{FF2B5EF4-FFF2-40B4-BE49-F238E27FC236}">
                <a16:creationId xmlns:a16="http://schemas.microsoft.com/office/drawing/2014/main" id="{C4A87D05-B9DE-5027-EF4C-4EEFB2904D0E}"/>
              </a:ext>
            </a:extLst>
          </p:cNvPr>
          <p:cNvCxnSpPr/>
          <p:nvPr/>
        </p:nvCxnSpPr>
        <p:spPr>
          <a:xfrm rot="16200000" flipH="1">
            <a:off x="3942476" y="3811206"/>
            <a:ext cx="171309" cy="3122240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en angle 72">
            <a:extLst>
              <a:ext uri="{FF2B5EF4-FFF2-40B4-BE49-F238E27FC236}">
                <a16:creationId xmlns:a16="http://schemas.microsoft.com/office/drawing/2014/main" id="{141EAE22-74C6-2DBD-A745-F19B25EAAC9B}"/>
              </a:ext>
            </a:extLst>
          </p:cNvPr>
          <p:cNvCxnSpPr/>
          <p:nvPr/>
        </p:nvCxnSpPr>
        <p:spPr>
          <a:xfrm rot="5400000">
            <a:off x="4404900" y="4512276"/>
            <a:ext cx="468052" cy="3096344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20">
            <a:extLst>
              <a:ext uri="{FF2B5EF4-FFF2-40B4-BE49-F238E27FC236}">
                <a16:creationId xmlns:a16="http://schemas.microsoft.com/office/drawing/2014/main" id="{EF8261B1-74EE-BB92-82E8-3C4534D2102E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45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8600" y="111089"/>
            <a:ext cx="90678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Fiches d'écart : actions correctives </a:t>
            </a:r>
            <a:r>
              <a:rPr lang="en-US" sz="2986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et préventives</a:t>
            </a:r>
          </a:p>
          <a:p>
            <a:pPr algn="l">
              <a:lnSpc>
                <a:spcPts val="3583"/>
              </a:lnSpc>
            </a:pPr>
            <a:endParaRPr lang="en-US" sz="2986" b="1" u="sng" dirty="0">
              <a:solidFill>
                <a:srgbClr val="C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1238143"/>
            <a:ext cx="7518676" cy="202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buClr>
                <a:srgbClr val="0070C0"/>
              </a:buClr>
              <a:buSzPct val="150000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Audité doit décrire les actions qu'il prévoit d'entreprendre pour traiter les non-conformités ou les remarques</a:t>
            </a:r>
          </a:p>
          <a:p>
            <a:pPr defTabSz="457200">
              <a:buClr>
                <a:srgbClr val="0070C0"/>
              </a:buClr>
              <a:buSzPct val="150000"/>
            </a:pPr>
            <a:endParaRPr lang="fr-F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defTabSz="45720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un délai déterminé</a:t>
            </a:r>
          </a:p>
          <a:p>
            <a:pPr defTabSz="457200">
              <a:lnSpc>
                <a:spcPct val="150000"/>
              </a:lnSpc>
              <a:buClr>
                <a:srgbClr val="0070C0"/>
              </a:buClr>
              <a:buSzPct val="150000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 supplémentaire effectuée par certains organismes de certification dans les fiches d'écart :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468008"/>
              </p:ext>
            </p:extLst>
          </p:nvPr>
        </p:nvGraphicFramePr>
        <p:xfrm>
          <a:off x="717973" y="3495250"/>
          <a:ext cx="8317654" cy="3068320"/>
        </p:xfrm>
        <a:graphic>
          <a:graphicData uri="http://schemas.openxmlformats.org/drawingml/2006/table">
            <a:tbl>
              <a:tblPr/>
              <a:tblGrid>
                <a:gridCol w="4158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ts val="2304"/>
                        </a:lnSpc>
                        <a:defRPr/>
                      </a:pPr>
                      <a:r>
                        <a:rPr lang="en-US" sz="1920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Actions correctives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4"/>
                        </a:lnSpc>
                        <a:defRPr/>
                      </a:pPr>
                      <a:r>
                        <a:rPr lang="en-US" sz="1920" b="1" dirty="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Actions préventives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ts val="2304"/>
                        </a:lnSpc>
                        <a:defRPr/>
                      </a:pPr>
                      <a:r>
                        <a:rPr lang="en-US" sz="192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Actions sur les causes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4"/>
                        </a:lnSpc>
                        <a:defRPr/>
                      </a:pP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ts val="2304"/>
                        </a:lnSpc>
                        <a:defRPr/>
                      </a:pPr>
                      <a:r>
                        <a:rPr lang="en-US" sz="192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Permettre de traiter la non-conformité ou remarque qui a été constatée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04"/>
                        </a:lnSpc>
                        <a:defRPr/>
                      </a:pPr>
                      <a:r>
                        <a:rPr lang="en-US" sz="192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Evitent que la non-conformité  se produise une nouvelle fois ailleurs pour les mêmes raisons 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ts val="2304"/>
                        </a:lnSpc>
                        <a:defRPr/>
                      </a:pPr>
                      <a:r>
                        <a:rPr lang="en-US" sz="192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en-US" sz="1920" b="1" dirty="0">
                          <a:solidFill>
                            <a:srgbClr val="FF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Action de correction:</a:t>
                      </a:r>
                    </a:p>
                    <a:p>
                      <a:pPr algn="ctr">
                        <a:lnSpc>
                          <a:spcPts val="2304"/>
                        </a:lnSpc>
                        <a:defRPr/>
                      </a:pPr>
                      <a:r>
                        <a:rPr lang="en-US" sz="1920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Réaction à un instant t , mais ne corrige pas sur la durée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04"/>
                        </a:lnSpc>
                        <a:defRPr/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Evitent que la non-conformité ou la remarque se produise une nouvelle fois pour les mêmes raisons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Freeform 10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14DD5545-4B43-1DC8-C858-69D2BA9661C7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46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86244" y="71047"/>
            <a:ext cx="4041589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Cycle de vie des écarts</a:t>
            </a:r>
          </a:p>
          <a:p>
            <a:pPr algn="l">
              <a:lnSpc>
                <a:spcPts val="3583"/>
              </a:lnSpc>
            </a:pPr>
            <a:endParaRPr lang="en-US" sz="2986" b="1" u="sng" dirty="0">
              <a:solidFill>
                <a:srgbClr val="C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0218" y="1317486"/>
            <a:ext cx="9039100" cy="5632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05"/>
              </a:lnSpc>
            </a:pPr>
            <a:r>
              <a:rPr lang="en-US" sz="1920" u="sng" dirty="0">
                <a:solidFill>
                  <a:srgbClr val="FF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Récidive</a:t>
            </a:r>
          </a:p>
          <a:p>
            <a:pPr algn="l">
              <a:lnSpc>
                <a:spcPts val="3705"/>
              </a:lnSpc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remarque ou non-conformité non traitée dans les délais prescrits est considérée en récidive</a:t>
            </a:r>
          </a:p>
          <a:p>
            <a:pPr algn="l">
              <a:lnSpc>
                <a:spcPts val="3705"/>
              </a:lnSpc>
            </a:pPr>
            <a:r>
              <a:rPr lang="en-US" sz="1920" u="sng" dirty="0">
                <a:solidFill>
                  <a:srgbClr val="FF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Evolution de la qualification</a:t>
            </a:r>
          </a:p>
          <a:p>
            <a:pPr algn="l">
              <a:lnSpc>
                <a:spcPts val="3705"/>
              </a:lnSpc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Qualifiée plus sévèrement lors de l'audit suivant</a:t>
            </a:r>
          </a:p>
          <a:p>
            <a:pPr algn="l">
              <a:lnSpc>
                <a:spcPts val="3705"/>
              </a:lnSpc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Non-conformité mineure en récidive passe en  Non-conformité majeure</a:t>
            </a:r>
          </a:p>
          <a:p>
            <a:pPr algn="l">
              <a:lnSpc>
                <a:spcPts val="3705"/>
              </a:lnSpc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Remarque en récidive  passe en Non-conformité mineure </a:t>
            </a:r>
          </a:p>
          <a:p>
            <a:pPr algn="l">
              <a:lnSpc>
                <a:spcPts val="3705"/>
              </a:lnSpc>
            </a:pPr>
            <a:r>
              <a:rPr lang="en-US" sz="1920" u="sng" dirty="0">
                <a:solidFill>
                  <a:srgbClr val="FF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Conséquence</a:t>
            </a:r>
          </a:p>
          <a:p>
            <a:pPr algn="l">
              <a:lnSpc>
                <a:spcPts val="3705"/>
              </a:lnSpc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Efficacité du SMSI s'améliore dans le temps</a:t>
            </a:r>
          </a:p>
          <a:p>
            <a:pPr algn="l">
              <a:lnSpc>
                <a:spcPts val="3705"/>
              </a:lnSpc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 qui fournit la confiance aux parties prenantes       </a:t>
            </a:r>
          </a:p>
          <a:p>
            <a:pPr algn="l">
              <a:lnSpc>
                <a:spcPts val="3705"/>
              </a:lnSpc>
            </a:pP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3705"/>
              </a:lnSpc>
            </a:pP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FB5368D7-FB3F-9AAA-4411-06EEE507B03F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47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972994" y="96171"/>
            <a:ext cx="366809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Cycle de vie des écarts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4736" y="1503547"/>
            <a:ext cx="7839966" cy="575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defTabSz="457200">
              <a:lnSpc>
                <a:spcPct val="150000"/>
              </a:lnSpc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Non-conformité majeure dans un audit</a:t>
            </a:r>
          </a:p>
          <a:p>
            <a:pPr marL="627063" indent="19050" defTabSz="4572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80000"/>
              <a:buFont typeface="+mj-lt"/>
              <a:buAutoNum type="arabicPeriod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Auditeur le communique</a:t>
            </a:r>
          </a:p>
          <a:p>
            <a:pPr marL="627063" indent="19050" defTabSz="4572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80000"/>
              <a:buFont typeface="+mj-lt"/>
              <a:buAutoNum type="arabicPeriod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Auditeur poursuit l'audit</a:t>
            </a:r>
          </a:p>
          <a:p>
            <a:pPr marL="627063" defTabSz="4572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80000"/>
            </a:pPr>
            <a:endParaRPr lang="fr-F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50000"/>
              </a:lnSpc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l'état il ne peut pas y avoir de certification: Audit complémentaire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 l'écart sera levé, il y aura possibilité de certification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endParaRPr lang="fr-F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457200">
              <a:lnSpc>
                <a:spcPct val="150000"/>
              </a:lnSpc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Ecart clôturé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correctives et préventives mises en œuvre dans les délais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Ecart non-clôturé</a:t>
            </a:r>
          </a:p>
          <a:p>
            <a:pPr marL="742950" lvl="1" indent="-285750" defTabSz="4572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Création dune nouvelle fiche d'écart</a:t>
            </a:r>
          </a:p>
          <a:p>
            <a:pPr marL="734771" lvl="2" indent="-244924" algn="l">
              <a:lnSpc>
                <a:spcPts val="2304"/>
              </a:lnSpc>
            </a:pP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4771" lvl="2" indent="-244924" algn="l">
              <a:lnSpc>
                <a:spcPts val="2304"/>
              </a:lnSpc>
            </a:pP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4771" lvl="2" indent="-244924" algn="l">
              <a:lnSpc>
                <a:spcPts val="2304"/>
              </a:lnSpc>
            </a:pP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4771" lvl="2" indent="-244924" algn="l">
              <a:lnSpc>
                <a:spcPts val="2304"/>
              </a:lnSpc>
            </a:pP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610F93C5-A260-D583-CE07-91AEF76646B7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48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890ECB8-FD4F-FBD7-CEBE-595D6F91810C}"/>
              </a:ext>
            </a:extLst>
          </p:cNvPr>
          <p:cNvSpPr/>
          <p:nvPr/>
        </p:nvSpPr>
        <p:spPr>
          <a:xfrm>
            <a:off x="0" y="646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66" b="-16666"/>
            </a:stretch>
          </a:blipFill>
        </p:spPr>
        <p:txBody>
          <a:bodyPr/>
          <a:lstStyle/>
          <a:p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86D2A21-283B-A088-934D-4A83F3B1CAC3}"/>
              </a:ext>
            </a:extLst>
          </p:cNvPr>
          <p:cNvGrpSpPr/>
          <p:nvPr/>
        </p:nvGrpSpPr>
        <p:grpSpPr>
          <a:xfrm>
            <a:off x="228600" y="1295400"/>
            <a:ext cx="9140426" cy="1752599"/>
            <a:chOff x="1073949" y="2368430"/>
            <a:chExt cx="16049606" cy="2007312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F743CA69-280D-3794-F4CE-D0A8DDC54A84}"/>
                </a:ext>
              </a:extLst>
            </p:cNvPr>
            <p:cNvSpPr/>
            <p:nvPr/>
          </p:nvSpPr>
          <p:spPr>
            <a:xfrm>
              <a:off x="1073949" y="2524799"/>
              <a:ext cx="4595005" cy="1850943"/>
            </a:xfrm>
            <a:custGeom>
              <a:avLst/>
              <a:gdLst/>
              <a:ahLst/>
              <a:cxnLst/>
              <a:rect l="l" t="t" r="r" b="b"/>
              <a:pathLst>
                <a:path w="1210207" h="487491">
                  <a:moveTo>
                    <a:pt x="33697" y="0"/>
                  </a:moveTo>
                  <a:lnTo>
                    <a:pt x="1176510" y="0"/>
                  </a:lnTo>
                  <a:cubicBezTo>
                    <a:pt x="1195120" y="0"/>
                    <a:pt x="1210207" y="15087"/>
                    <a:pt x="1210207" y="33697"/>
                  </a:cubicBezTo>
                  <a:lnTo>
                    <a:pt x="1210207" y="453794"/>
                  </a:lnTo>
                  <a:cubicBezTo>
                    <a:pt x="1210207" y="462731"/>
                    <a:pt x="1206657" y="471302"/>
                    <a:pt x="1200337" y="477622"/>
                  </a:cubicBezTo>
                  <a:cubicBezTo>
                    <a:pt x="1194018" y="483941"/>
                    <a:pt x="1185447" y="487491"/>
                    <a:pt x="1176510" y="487491"/>
                  </a:cubicBezTo>
                  <a:lnTo>
                    <a:pt x="33697" y="487491"/>
                  </a:lnTo>
                  <a:cubicBezTo>
                    <a:pt x="24760" y="487491"/>
                    <a:pt x="16189" y="483941"/>
                    <a:pt x="9870" y="477622"/>
                  </a:cubicBezTo>
                  <a:cubicBezTo>
                    <a:pt x="3550" y="471302"/>
                    <a:pt x="0" y="462731"/>
                    <a:pt x="0" y="453794"/>
                  </a:cubicBezTo>
                  <a:lnTo>
                    <a:pt x="0" y="33697"/>
                  </a:lnTo>
                  <a:cubicBezTo>
                    <a:pt x="0" y="24760"/>
                    <a:pt x="3550" y="16189"/>
                    <a:pt x="9870" y="9870"/>
                  </a:cubicBezTo>
                  <a:cubicBezTo>
                    <a:pt x="16189" y="3550"/>
                    <a:pt x="24760" y="0"/>
                    <a:pt x="3369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63636"/>
              </a:solidFill>
              <a:prstDash val="solid"/>
              <a:miter/>
            </a:ln>
          </p:spPr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D985C528-B587-7CD3-C987-5E018B4A1ACE}"/>
                </a:ext>
              </a:extLst>
            </p:cNvPr>
            <p:cNvSpPr/>
            <p:nvPr/>
          </p:nvSpPr>
          <p:spPr>
            <a:xfrm>
              <a:off x="1315955" y="2368430"/>
              <a:ext cx="1052235" cy="1149616"/>
            </a:xfrm>
            <a:custGeom>
              <a:avLst/>
              <a:gdLst/>
              <a:ahLst/>
              <a:cxnLst/>
              <a:rect l="l" t="t" r="r" b="b"/>
              <a:pathLst>
                <a:path w="2136648" h="2334387">
                  <a:moveTo>
                    <a:pt x="1983994" y="0"/>
                  </a:moveTo>
                  <a:lnTo>
                    <a:pt x="144145" y="0"/>
                  </a:lnTo>
                  <a:cubicBezTo>
                    <a:pt x="64389" y="0"/>
                    <a:pt x="0" y="64262"/>
                    <a:pt x="0" y="143891"/>
                  </a:cubicBezTo>
                  <a:lnTo>
                    <a:pt x="0" y="2334387"/>
                  </a:lnTo>
                  <a:lnTo>
                    <a:pt x="991997" y="1949577"/>
                  </a:lnTo>
                  <a:lnTo>
                    <a:pt x="1983994" y="2334387"/>
                  </a:lnTo>
                  <a:lnTo>
                    <a:pt x="1983994" y="152400"/>
                  </a:lnTo>
                  <a:cubicBezTo>
                    <a:pt x="1983994" y="67945"/>
                    <a:pt x="2052574" y="0"/>
                    <a:pt x="2136648" y="0"/>
                  </a:cubicBezTo>
                  <a:lnTo>
                    <a:pt x="1983994" y="0"/>
                  </a:lnTo>
                  <a:close/>
                </a:path>
              </a:pathLst>
            </a:custGeom>
            <a:gradFill rotWithShape="1">
              <a:gsLst>
                <a:gs pos="0">
                  <a:srgbClr val="723035">
                    <a:alpha val="100000"/>
                  </a:srgbClr>
                </a:gs>
                <a:gs pos="100000">
                  <a:srgbClr val="C31F2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8BA9FE3F-A9BA-82D3-E883-615AD0E33276}"/>
                </a:ext>
              </a:extLst>
            </p:cNvPr>
            <p:cNvSpPr txBox="1"/>
            <p:nvPr/>
          </p:nvSpPr>
          <p:spPr>
            <a:xfrm>
              <a:off x="2743211" y="2954677"/>
              <a:ext cx="2745392" cy="846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spcBef>
                  <a:spcPct val="0"/>
                </a:spcBef>
              </a:pPr>
              <a:r>
                <a:rPr lang="en-US" sz="1600" b="1" spc="271" dirty="0">
                  <a:solidFill>
                    <a:srgbClr val="000000"/>
                  </a:solidFill>
                  <a:latin typeface="Open Sauce Bold"/>
                </a:rPr>
                <a:t>ISO/CEI 27005 Risk Manager</a:t>
              </a:r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2283E95D-E9B4-8E19-1A50-657C67FE2368}"/>
                </a:ext>
              </a:extLst>
            </p:cNvPr>
            <p:cNvSpPr/>
            <p:nvPr/>
          </p:nvSpPr>
          <p:spPr>
            <a:xfrm>
              <a:off x="6801250" y="2524799"/>
              <a:ext cx="4595005" cy="1850943"/>
            </a:xfrm>
            <a:custGeom>
              <a:avLst/>
              <a:gdLst/>
              <a:ahLst/>
              <a:cxnLst/>
              <a:rect l="l" t="t" r="r" b="b"/>
              <a:pathLst>
                <a:path w="1210207" h="487491">
                  <a:moveTo>
                    <a:pt x="33697" y="0"/>
                  </a:moveTo>
                  <a:lnTo>
                    <a:pt x="1176510" y="0"/>
                  </a:lnTo>
                  <a:cubicBezTo>
                    <a:pt x="1195120" y="0"/>
                    <a:pt x="1210207" y="15087"/>
                    <a:pt x="1210207" y="33697"/>
                  </a:cubicBezTo>
                  <a:lnTo>
                    <a:pt x="1210207" y="453794"/>
                  </a:lnTo>
                  <a:cubicBezTo>
                    <a:pt x="1210207" y="462731"/>
                    <a:pt x="1206657" y="471302"/>
                    <a:pt x="1200337" y="477622"/>
                  </a:cubicBezTo>
                  <a:cubicBezTo>
                    <a:pt x="1194018" y="483941"/>
                    <a:pt x="1185447" y="487491"/>
                    <a:pt x="1176510" y="487491"/>
                  </a:cubicBezTo>
                  <a:lnTo>
                    <a:pt x="33697" y="487491"/>
                  </a:lnTo>
                  <a:cubicBezTo>
                    <a:pt x="24760" y="487491"/>
                    <a:pt x="16189" y="483941"/>
                    <a:pt x="9870" y="477622"/>
                  </a:cubicBezTo>
                  <a:cubicBezTo>
                    <a:pt x="3550" y="471302"/>
                    <a:pt x="0" y="462731"/>
                    <a:pt x="0" y="453794"/>
                  </a:cubicBezTo>
                  <a:lnTo>
                    <a:pt x="0" y="33697"/>
                  </a:lnTo>
                  <a:cubicBezTo>
                    <a:pt x="0" y="24760"/>
                    <a:pt x="3550" y="16189"/>
                    <a:pt x="9870" y="9870"/>
                  </a:cubicBezTo>
                  <a:cubicBezTo>
                    <a:pt x="16189" y="3550"/>
                    <a:pt x="24760" y="0"/>
                    <a:pt x="3369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63636"/>
              </a:solidFill>
              <a:prstDash val="solid"/>
              <a:miter/>
            </a:ln>
          </p:spPr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3D48222C-08C7-DB6E-B97E-E59CECCE7A20}"/>
                </a:ext>
              </a:extLst>
            </p:cNvPr>
            <p:cNvSpPr/>
            <p:nvPr/>
          </p:nvSpPr>
          <p:spPr>
            <a:xfrm>
              <a:off x="7043255" y="2368430"/>
              <a:ext cx="1052235" cy="1149616"/>
            </a:xfrm>
            <a:custGeom>
              <a:avLst/>
              <a:gdLst/>
              <a:ahLst/>
              <a:cxnLst/>
              <a:rect l="l" t="t" r="r" b="b"/>
              <a:pathLst>
                <a:path w="2136648" h="2334387">
                  <a:moveTo>
                    <a:pt x="1983994" y="0"/>
                  </a:moveTo>
                  <a:lnTo>
                    <a:pt x="144145" y="0"/>
                  </a:lnTo>
                  <a:cubicBezTo>
                    <a:pt x="64389" y="0"/>
                    <a:pt x="0" y="64262"/>
                    <a:pt x="0" y="143891"/>
                  </a:cubicBezTo>
                  <a:lnTo>
                    <a:pt x="0" y="2334387"/>
                  </a:lnTo>
                  <a:lnTo>
                    <a:pt x="991997" y="1949577"/>
                  </a:lnTo>
                  <a:lnTo>
                    <a:pt x="1983994" y="2334387"/>
                  </a:lnTo>
                  <a:lnTo>
                    <a:pt x="1983994" y="152400"/>
                  </a:lnTo>
                  <a:cubicBezTo>
                    <a:pt x="1983994" y="67945"/>
                    <a:pt x="2052574" y="0"/>
                    <a:pt x="2136648" y="0"/>
                  </a:cubicBezTo>
                  <a:lnTo>
                    <a:pt x="1983994" y="0"/>
                  </a:lnTo>
                  <a:close/>
                </a:path>
              </a:pathLst>
            </a:custGeom>
            <a:gradFill rotWithShape="1">
              <a:gsLst>
                <a:gs pos="0">
                  <a:srgbClr val="723035">
                    <a:alpha val="100000"/>
                  </a:srgbClr>
                </a:gs>
                <a:gs pos="100000">
                  <a:srgbClr val="C31F2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23">
              <a:extLst>
                <a:ext uri="{FF2B5EF4-FFF2-40B4-BE49-F238E27FC236}">
                  <a16:creationId xmlns:a16="http://schemas.microsoft.com/office/drawing/2014/main" id="{5CB165BD-8462-521E-F0E6-9765448BAD9D}"/>
                </a:ext>
              </a:extLst>
            </p:cNvPr>
            <p:cNvSpPr txBox="1"/>
            <p:nvPr/>
          </p:nvSpPr>
          <p:spPr>
            <a:xfrm>
              <a:off x="8559386" y="2959271"/>
              <a:ext cx="2745392" cy="564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spcBef>
                  <a:spcPct val="0"/>
                </a:spcBef>
              </a:pPr>
              <a:r>
                <a:rPr lang="en-US" sz="1600" b="1" spc="271" dirty="0">
                  <a:solidFill>
                    <a:srgbClr val="000000"/>
                  </a:solidFill>
                  <a:latin typeface="Open Sauce Bold"/>
                </a:rPr>
                <a:t>EBIOS Risk Manager</a:t>
              </a:r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E463A6C0-8EF3-FB29-CEDF-F8D4363C199C}"/>
                </a:ext>
              </a:extLst>
            </p:cNvPr>
            <p:cNvSpPr/>
            <p:nvPr/>
          </p:nvSpPr>
          <p:spPr>
            <a:xfrm>
              <a:off x="12528550" y="2524799"/>
              <a:ext cx="4595005" cy="1850943"/>
            </a:xfrm>
            <a:custGeom>
              <a:avLst/>
              <a:gdLst/>
              <a:ahLst/>
              <a:cxnLst/>
              <a:rect l="l" t="t" r="r" b="b"/>
              <a:pathLst>
                <a:path w="1210207" h="487491">
                  <a:moveTo>
                    <a:pt x="33697" y="0"/>
                  </a:moveTo>
                  <a:lnTo>
                    <a:pt x="1176510" y="0"/>
                  </a:lnTo>
                  <a:cubicBezTo>
                    <a:pt x="1195120" y="0"/>
                    <a:pt x="1210207" y="15087"/>
                    <a:pt x="1210207" y="33697"/>
                  </a:cubicBezTo>
                  <a:lnTo>
                    <a:pt x="1210207" y="453794"/>
                  </a:lnTo>
                  <a:cubicBezTo>
                    <a:pt x="1210207" y="462731"/>
                    <a:pt x="1206657" y="471302"/>
                    <a:pt x="1200337" y="477622"/>
                  </a:cubicBezTo>
                  <a:cubicBezTo>
                    <a:pt x="1194018" y="483941"/>
                    <a:pt x="1185447" y="487491"/>
                    <a:pt x="1176510" y="487491"/>
                  </a:cubicBezTo>
                  <a:lnTo>
                    <a:pt x="33697" y="487491"/>
                  </a:lnTo>
                  <a:cubicBezTo>
                    <a:pt x="24760" y="487491"/>
                    <a:pt x="16189" y="483941"/>
                    <a:pt x="9870" y="477622"/>
                  </a:cubicBezTo>
                  <a:cubicBezTo>
                    <a:pt x="3550" y="471302"/>
                    <a:pt x="0" y="462731"/>
                    <a:pt x="0" y="453794"/>
                  </a:cubicBezTo>
                  <a:lnTo>
                    <a:pt x="0" y="33697"/>
                  </a:lnTo>
                  <a:cubicBezTo>
                    <a:pt x="0" y="24760"/>
                    <a:pt x="3550" y="16189"/>
                    <a:pt x="9870" y="9870"/>
                  </a:cubicBezTo>
                  <a:cubicBezTo>
                    <a:pt x="16189" y="3550"/>
                    <a:pt x="24760" y="0"/>
                    <a:pt x="3369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63636"/>
              </a:solidFill>
              <a:prstDash val="solid"/>
              <a:miter/>
            </a:ln>
          </p:spPr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262FD49E-C09E-962D-2A25-34247760C7A0}"/>
                </a:ext>
              </a:extLst>
            </p:cNvPr>
            <p:cNvSpPr/>
            <p:nvPr/>
          </p:nvSpPr>
          <p:spPr>
            <a:xfrm>
              <a:off x="12770556" y="2368430"/>
              <a:ext cx="1052235" cy="1149616"/>
            </a:xfrm>
            <a:custGeom>
              <a:avLst/>
              <a:gdLst/>
              <a:ahLst/>
              <a:cxnLst/>
              <a:rect l="l" t="t" r="r" b="b"/>
              <a:pathLst>
                <a:path w="2136648" h="2334387">
                  <a:moveTo>
                    <a:pt x="1983994" y="0"/>
                  </a:moveTo>
                  <a:lnTo>
                    <a:pt x="144145" y="0"/>
                  </a:lnTo>
                  <a:cubicBezTo>
                    <a:pt x="64389" y="0"/>
                    <a:pt x="0" y="64262"/>
                    <a:pt x="0" y="143891"/>
                  </a:cubicBezTo>
                  <a:lnTo>
                    <a:pt x="0" y="2334387"/>
                  </a:lnTo>
                  <a:lnTo>
                    <a:pt x="991997" y="1949577"/>
                  </a:lnTo>
                  <a:lnTo>
                    <a:pt x="1983994" y="2334387"/>
                  </a:lnTo>
                  <a:lnTo>
                    <a:pt x="1983994" y="152400"/>
                  </a:lnTo>
                  <a:cubicBezTo>
                    <a:pt x="1983994" y="67945"/>
                    <a:pt x="2052574" y="0"/>
                    <a:pt x="2136648" y="0"/>
                  </a:cubicBezTo>
                  <a:lnTo>
                    <a:pt x="1983994" y="0"/>
                  </a:lnTo>
                  <a:close/>
                </a:path>
              </a:pathLst>
            </a:custGeom>
            <a:gradFill rotWithShape="1">
              <a:gsLst>
                <a:gs pos="0">
                  <a:srgbClr val="723035">
                    <a:alpha val="100000"/>
                  </a:srgbClr>
                </a:gs>
                <a:gs pos="100000">
                  <a:srgbClr val="C31F2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31">
              <a:extLst>
                <a:ext uri="{FF2B5EF4-FFF2-40B4-BE49-F238E27FC236}">
                  <a16:creationId xmlns:a16="http://schemas.microsoft.com/office/drawing/2014/main" id="{35F7291B-4F01-9247-CDF7-797BAC63F3C8}"/>
                </a:ext>
              </a:extLst>
            </p:cNvPr>
            <p:cNvSpPr txBox="1"/>
            <p:nvPr/>
          </p:nvSpPr>
          <p:spPr>
            <a:xfrm>
              <a:off x="13986804" y="2954677"/>
              <a:ext cx="3114599" cy="84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>
                <a:spcBef>
                  <a:spcPct val="0"/>
                </a:spcBef>
              </a:pPr>
              <a:r>
                <a:rPr lang="en-US" sz="1600" b="1" spc="271" dirty="0">
                  <a:solidFill>
                    <a:srgbClr val="000000"/>
                  </a:solidFill>
                  <a:latin typeface="Open Sauce Bold"/>
                </a:rPr>
                <a:t>ISO/IEC 27001 Lead Implementer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91BD647-06EA-5662-36B1-FE1DF57DACB1}"/>
              </a:ext>
            </a:extLst>
          </p:cNvPr>
          <p:cNvGrpSpPr/>
          <p:nvPr/>
        </p:nvGrpSpPr>
        <p:grpSpPr>
          <a:xfrm>
            <a:off x="186271" y="3082037"/>
            <a:ext cx="9140426" cy="1752599"/>
            <a:chOff x="1073949" y="2368430"/>
            <a:chExt cx="16049606" cy="2007312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C93C3C1-7F13-CE27-F315-E10FFEF28218}"/>
                </a:ext>
              </a:extLst>
            </p:cNvPr>
            <p:cNvSpPr/>
            <p:nvPr/>
          </p:nvSpPr>
          <p:spPr>
            <a:xfrm>
              <a:off x="1073949" y="2524799"/>
              <a:ext cx="4595005" cy="1850943"/>
            </a:xfrm>
            <a:custGeom>
              <a:avLst/>
              <a:gdLst/>
              <a:ahLst/>
              <a:cxnLst/>
              <a:rect l="l" t="t" r="r" b="b"/>
              <a:pathLst>
                <a:path w="1210207" h="487491">
                  <a:moveTo>
                    <a:pt x="33697" y="0"/>
                  </a:moveTo>
                  <a:lnTo>
                    <a:pt x="1176510" y="0"/>
                  </a:lnTo>
                  <a:cubicBezTo>
                    <a:pt x="1195120" y="0"/>
                    <a:pt x="1210207" y="15087"/>
                    <a:pt x="1210207" y="33697"/>
                  </a:cubicBezTo>
                  <a:lnTo>
                    <a:pt x="1210207" y="453794"/>
                  </a:lnTo>
                  <a:cubicBezTo>
                    <a:pt x="1210207" y="462731"/>
                    <a:pt x="1206657" y="471302"/>
                    <a:pt x="1200337" y="477622"/>
                  </a:cubicBezTo>
                  <a:cubicBezTo>
                    <a:pt x="1194018" y="483941"/>
                    <a:pt x="1185447" y="487491"/>
                    <a:pt x="1176510" y="487491"/>
                  </a:cubicBezTo>
                  <a:lnTo>
                    <a:pt x="33697" y="487491"/>
                  </a:lnTo>
                  <a:cubicBezTo>
                    <a:pt x="24760" y="487491"/>
                    <a:pt x="16189" y="483941"/>
                    <a:pt x="9870" y="477622"/>
                  </a:cubicBezTo>
                  <a:cubicBezTo>
                    <a:pt x="3550" y="471302"/>
                    <a:pt x="0" y="462731"/>
                    <a:pt x="0" y="453794"/>
                  </a:cubicBezTo>
                  <a:lnTo>
                    <a:pt x="0" y="33697"/>
                  </a:lnTo>
                  <a:cubicBezTo>
                    <a:pt x="0" y="24760"/>
                    <a:pt x="3550" y="16189"/>
                    <a:pt x="9870" y="9870"/>
                  </a:cubicBezTo>
                  <a:cubicBezTo>
                    <a:pt x="16189" y="3550"/>
                    <a:pt x="24760" y="0"/>
                    <a:pt x="3369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63636"/>
              </a:solidFill>
              <a:prstDash val="solid"/>
              <a:miter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3A05404-732D-CC3E-A459-3B2D7C74625B}"/>
                </a:ext>
              </a:extLst>
            </p:cNvPr>
            <p:cNvSpPr/>
            <p:nvPr/>
          </p:nvSpPr>
          <p:spPr>
            <a:xfrm>
              <a:off x="1315955" y="2368430"/>
              <a:ext cx="1052235" cy="1149616"/>
            </a:xfrm>
            <a:custGeom>
              <a:avLst/>
              <a:gdLst/>
              <a:ahLst/>
              <a:cxnLst/>
              <a:rect l="l" t="t" r="r" b="b"/>
              <a:pathLst>
                <a:path w="2136648" h="2334387">
                  <a:moveTo>
                    <a:pt x="1983994" y="0"/>
                  </a:moveTo>
                  <a:lnTo>
                    <a:pt x="144145" y="0"/>
                  </a:lnTo>
                  <a:cubicBezTo>
                    <a:pt x="64389" y="0"/>
                    <a:pt x="0" y="64262"/>
                    <a:pt x="0" y="143891"/>
                  </a:cubicBezTo>
                  <a:lnTo>
                    <a:pt x="0" y="2334387"/>
                  </a:lnTo>
                  <a:lnTo>
                    <a:pt x="991997" y="1949577"/>
                  </a:lnTo>
                  <a:lnTo>
                    <a:pt x="1983994" y="2334387"/>
                  </a:lnTo>
                  <a:lnTo>
                    <a:pt x="1983994" y="152400"/>
                  </a:lnTo>
                  <a:cubicBezTo>
                    <a:pt x="1983994" y="67945"/>
                    <a:pt x="2052574" y="0"/>
                    <a:pt x="2136648" y="0"/>
                  </a:cubicBezTo>
                  <a:lnTo>
                    <a:pt x="1983994" y="0"/>
                  </a:lnTo>
                  <a:close/>
                </a:path>
              </a:pathLst>
            </a:custGeom>
            <a:gradFill rotWithShape="1">
              <a:gsLst>
                <a:gs pos="0">
                  <a:srgbClr val="723035">
                    <a:alpha val="100000"/>
                  </a:srgbClr>
                </a:gs>
                <a:gs pos="100000">
                  <a:srgbClr val="C31F2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24111F-8677-7127-C910-33ABC6425BAF}"/>
                </a:ext>
              </a:extLst>
            </p:cNvPr>
            <p:cNvSpPr txBox="1"/>
            <p:nvPr/>
          </p:nvSpPr>
          <p:spPr>
            <a:xfrm>
              <a:off x="2655954" y="2938107"/>
              <a:ext cx="2745392" cy="846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spcBef>
                  <a:spcPct val="0"/>
                </a:spcBef>
              </a:pPr>
              <a:r>
                <a:rPr lang="en-US" sz="1600" b="1" spc="271" dirty="0">
                  <a:solidFill>
                    <a:srgbClr val="000000"/>
                  </a:solidFill>
                  <a:latin typeface="Open Sauce Bold"/>
                </a:rPr>
                <a:t>ISO/CEI 27001 Lead Auditor</a:t>
              </a: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762D84D-8E33-ABC9-7390-9900D46ECF51}"/>
                </a:ext>
              </a:extLst>
            </p:cNvPr>
            <p:cNvSpPr/>
            <p:nvPr/>
          </p:nvSpPr>
          <p:spPr>
            <a:xfrm>
              <a:off x="6801250" y="2524799"/>
              <a:ext cx="4595005" cy="1850943"/>
            </a:xfrm>
            <a:custGeom>
              <a:avLst/>
              <a:gdLst/>
              <a:ahLst/>
              <a:cxnLst/>
              <a:rect l="l" t="t" r="r" b="b"/>
              <a:pathLst>
                <a:path w="1210207" h="487491">
                  <a:moveTo>
                    <a:pt x="33697" y="0"/>
                  </a:moveTo>
                  <a:lnTo>
                    <a:pt x="1176510" y="0"/>
                  </a:lnTo>
                  <a:cubicBezTo>
                    <a:pt x="1195120" y="0"/>
                    <a:pt x="1210207" y="15087"/>
                    <a:pt x="1210207" y="33697"/>
                  </a:cubicBezTo>
                  <a:lnTo>
                    <a:pt x="1210207" y="453794"/>
                  </a:lnTo>
                  <a:cubicBezTo>
                    <a:pt x="1210207" y="462731"/>
                    <a:pt x="1206657" y="471302"/>
                    <a:pt x="1200337" y="477622"/>
                  </a:cubicBezTo>
                  <a:cubicBezTo>
                    <a:pt x="1194018" y="483941"/>
                    <a:pt x="1185447" y="487491"/>
                    <a:pt x="1176510" y="487491"/>
                  </a:cubicBezTo>
                  <a:lnTo>
                    <a:pt x="33697" y="487491"/>
                  </a:lnTo>
                  <a:cubicBezTo>
                    <a:pt x="24760" y="487491"/>
                    <a:pt x="16189" y="483941"/>
                    <a:pt x="9870" y="477622"/>
                  </a:cubicBezTo>
                  <a:cubicBezTo>
                    <a:pt x="3550" y="471302"/>
                    <a:pt x="0" y="462731"/>
                    <a:pt x="0" y="453794"/>
                  </a:cubicBezTo>
                  <a:lnTo>
                    <a:pt x="0" y="33697"/>
                  </a:lnTo>
                  <a:cubicBezTo>
                    <a:pt x="0" y="24760"/>
                    <a:pt x="3550" y="16189"/>
                    <a:pt x="9870" y="9870"/>
                  </a:cubicBezTo>
                  <a:cubicBezTo>
                    <a:pt x="16189" y="3550"/>
                    <a:pt x="24760" y="0"/>
                    <a:pt x="3369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63636"/>
              </a:solidFill>
              <a:prstDash val="solid"/>
              <a:miter/>
            </a:ln>
          </p:spPr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E2A6FBD0-D91A-B14B-E94F-C84D8508A636}"/>
                </a:ext>
              </a:extLst>
            </p:cNvPr>
            <p:cNvSpPr/>
            <p:nvPr/>
          </p:nvSpPr>
          <p:spPr>
            <a:xfrm>
              <a:off x="7043255" y="2368430"/>
              <a:ext cx="1052235" cy="1149616"/>
            </a:xfrm>
            <a:custGeom>
              <a:avLst/>
              <a:gdLst/>
              <a:ahLst/>
              <a:cxnLst/>
              <a:rect l="l" t="t" r="r" b="b"/>
              <a:pathLst>
                <a:path w="2136648" h="2334387">
                  <a:moveTo>
                    <a:pt x="1983994" y="0"/>
                  </a:moveTo>
                  <a:lnTo>
                    <a:pt x="144145" y="0"/>
                  </a:lnTo>
                  <a:cubicBezTo>
                    <a:pt x="64389" y="0"/>
                    <a:pt x="0" y="64262"/>
                    <a:pt x="0" y="143891"/>
                  </a:cubicBezTo>
                  <a:lnTo>
                    <a:pt x="0" y="2334387"/>
                  </a:lnTo>
                  <a:lnTo>
                    <a:pt x="991997" y="1949577"/>
                  </a:lnTo>
                  <a:lnTo>
                    <a:pt x="1983994" y="2334387"/>
                  </a:lnTo>
                  <a:lnTo>
                    <a:pt x="1983994" y="152400"/>
                  </a:lnTo>
                  <a:cubicBezTo>
                    <a:pt x="1983994" y="67945"/>
                    <a:pt x="2052574" y="0"/>
                    <a:pt x="2136648" y="0"/>
                  </a:cubicBezTo>
                  <a:lnTo>
                    <a:pt x="1983994" y="0"/>
                  </a:lnTo>
                  <a:close/>
                </a:path>
              </a:pathLst>
            </a:custGeom>
            <a:gradFill rotWithShape="1">
              <a:gsLst>
                <a:gs pos="0">
                  <a:srgbClr val="723035">
                    <a:alpha val="100000"/>
                  </a:srgbClr>
                </a:gs>
                <a:gs pos="100000">
                  <a:srgbClr val="C31F2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051CE4C0-72D7-7F9A-98B3-EF9FFDD01C0C}"/>
                </a:ext>
              </a:extLst>
            </p:cNvPr>
            <p:cNvSpPr txBox="1"/>
            <p:nvPr/>
          </p:nvSpPr>
          <p:spPr>
            <a:xfrm>
              <a:off x="8409629" y="2861196"/>
              <a:ext cx="2745392" cy="1128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spcBef>
                  <a:spcPct val="0"/>
                </a:spcBef>
              </a:pPr>
              <a:r>
                <a:rPr lang="en-US" sz="1600" b="1" u="none" strike="noStrike" spc="281" dirty="0">
                  <a:solidFill>
                    <a:srgbClr val="000000"/>
                  </a:solidFill>
                  <a:latin typeface="Open Sauce Bold"/>
                </a:rPr>
                <a:t>Certified Data Protection Officer </a:t>
              </a:r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BE875C06-D7A4-A7FA-0A8A-2E01345C75D1}"/>
                </a:ext>
              </a:extLst>
            </p:cNvPr>
            <p:cNvSpPr/>
            <p:nvPr/>
          </p:nvSpPr>
          <p:spPr>
            <a:xfrm>
              <a:off x="12528550" y="2524799"/>
              <a:ext cx="4595005" cy="1850943"/>
            </a:xfrm>
            <a:custGeom>
              <a:avLst/>
              <a:gdLst/>
              <a:ahLst/>
              <a:cxnLst/>
              <a:rect l="l" t="t" r="r" b="b"/>
              <a:pathLst>
                <a:path w="1210207" h="487491">
                  <a:moveTo>
                    <a:pt x="33697" y="0"/>
                  </a:moveTo>
                  <a:lnTo>
                    <a:pt x="1176510" y="0"/>
                  </a:lnTo>
                  <a:cubicBezTo>
                    <a:pt x="1195120" y="0"/>
                    <a:pt x="1210207" y="15087"/>
                    <a:pt x="1210207" y="33697"/>
                  </a:cubicBezTo>
                  <a:lnTo>
                    <a:pt x="1210207" y="453794"/>
                  </a:lnTo>
                  <a:cubicBezTo>
                    <a:pt x="1210207" y="462731"/>
                    <a:pt x="1206657" y="471302"/>
                    <a:pt x="1200337" y="477622"/>
                  </a:cubicBezTo>
                  <a:cubicBezTo>
                    <a:pt x="1194018" y="483941"/>
                    <a:pt x="1185447" y="487491"/>
                    <a:pt x="1176510" y="487491"/>
                  </a:cubicBezTo>
                  <a:lnTo>
                    <a:pt x="33697" y="487491"/>
                  </a:lnTo>
                  <a:cubicBezTo>
                    <a:pt x="24760" y="487491"/>
                    <a:pt x="16189" y="483941"/>
                    <a:pt x="9870" y="477622"/>
                  </a:cubicBezTo>
                  <a:cubicBezTo>
                    <a:pt x="3550" y="471302"/>
                    <a:pt x="0" y="462731"/>
                    <a:pt x="0" y="453794"/>
                  </a:cubicBezTo>
                  <a:lnTo>
                    <a:pt x="0" y="33697"/>
                  </a:lnTo>
                  <a:cubicBezTo>
                    <a:pt x="0" y="24760"/>
                    <a:pt x="3550" y="16189"/>
                    <a:pt x="9870" y="9870"/>
                  </a:cubicBezTo>
                  <a:cubicBezTo>
                    <a:pt x="16189" y="3550"/>
                    <a:pt x="24760" y="0"/>
                    <a:pt x="3369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63636"/>
              </a:solidFill>
              <a:prstDash val="solid"/>
              <a:miter/>
            </a:ln>
          </p:spPr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2C02E0A1-1CBF-A0A4-27CD-D2EE3371F225}"/>
                </a:ext>
              </a:extLst>
            </p:cNvPr>
            <p:cNvSpPr/>
            <p:nvPr/>
          </p:nvSpPr>
          <p:spPr>
            <a:xfrm>
              <a:off x="12770556" y="2368430"/>
              <a:ext cx="1052235" cy="1149616"/>
            </a:xfrm>
            <a:custGeom>
              <a:avLst/>
              <a:gdLst/>
              <a:ahLst/>
              <a:cxnLst/>
              <a:rect l="l" t="t" r="r" b="b"/>
              <a:pathLst>
                <a:path w="2136648" h="2334387">
                  <a:moveTo>
                    <a:pt x="1983994" y="0"/>
                  </a:moveTo>
                  <a:lnTo>
                    <a:pt x="144145" y="0"/>
                  </a:lnTo>
                  <a:cubicBezTo>
                    <a:pt x="64389" y="0"/>
                    <a:pt x="0" y="64262"/>
                    <a:pt x="0" y="143891"/>
                  </a:cubicBezTo>
                  <a:lnTo>
                    <a:pt x="0" y="2334387"/>
                  </a:lnTo>
                  <a:lnTo>
                    <a:pt x="991997" y="1949577"/>
                  </a:lnTo>
                  <a:lnTo>
                    <a:pt x="1983994" y="2334387"/>
                  </a:lnTo>
                  <a:lnTo>
                    <a:pt x="1983994" y="152400"/>
                  </a:lnTo>
                  <a:cubicBezTo>
                    <a:pt x="1983994" y="67945"/>
                    <a:pt x="2052574" y="0"/>
                    <a:pt x="2136648" y="0"/>
                  </a:cubicBezTo>
                  <a:lnTo>
                    <a:pt x="1983994" y="0"/>
                  </a:lnTo>
                  <a:close/>
                </a:path>
              </a:pathLst>
            </a:custGeom>
            <a:gradFill rotWithShape="1">
              <a:gsLst>
                <a:gs pos="0">
                  <a:srgbClr val="723035">
                    <a:alpha val="100000"/>
                  </a:srgbClr>
                </a:gs>
                <a:gs pos="100000">
                  <a:srgbClr val="C31F2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2" name="TextBox 31">
              <a:extLst>
                <a:ext uri="{FF2B5EF4-FFF2-40B4-BE49-F238E27FC236}">
                  <a16:creationId xmlns:a16="http://schemas.microsoft.com/office/drawing/2014/main" id="{57F2BCD8-06C3-56D3-8855-2540EF80FDD8}"/>
                </a:ext>
              </a:extLst>
            </p:cNvPr>
            <p:cNvSpPr txBox="1"/>
            <p:nvPr/>
          </p:nvSpPr>
          <p:spPr>
            <a:xfrm>
              <a:off x="13986802" y="2938107"/>
              <a:ext cx="3114599" cy="84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>
                <a:spcBef>
                  <a:spcPct val="0"/>
                </a:spcBef>
              </a:pPr>
              <a:r>
                <a:rPr lang="en-US" sz="1600" b="1" spc="271" dirty="0">
                  <a:solidFill>
                    <a:srgbClr val="000000"/>
                  </a:solidFill>
                  <a:latin typeface="Open Sauce Bold"/>
                </a:rPr>
                <a:t>ISO/IEC 27701 Lead Implementer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B3A7665-688C-AC52-A089-5DAC4294D10F}"/>
              </a:ext>
            </a:extLst>
          </p:cNvPr>
          <p:cNvGrpSpPr/>
          <p:nvPr/>
        </p:nvGrpSpPr>
        <p:grpSpPr>
          <a:xfrm>
            <a:off x="228600" y="4858022"/>
            <a:ext cx="9193437" cy="1752599"/>
            <a:chOff x="1073949" y="2368430"/>
            <a:chExt cx="16142688" cy="2007312"/>
          </a:xfrm>
        </p:grpSpPr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3F3C450-A3B3-5127-E942-AC580EA7EC36}"/>
                </a:ext>
              </a:extLst>
            </p:cNvPr>
            <p:cNvSpPr/>
            <p:nvPr/>
          </p:nvSpPr>
          <p:spPr>
            <a:xfrm>
              <a:off x="1073949" y="2524799"/>
              <a:ext cx="4595005" cy="1850943"/>
            </a:xfrm>
            <a:custGeom>
              <a:avLst/>
              <a:gdLst/>
              <a:ahLst/>
              <a:cxnLst/>
              <a:rect l="l" t="t" r="r" b="b"/>
              <a:pathLst>
                <a:path w="1210207" h="487491">
                  <a:moveTo>
                    <a:pt x="33697" y="0"/>
                  </a:moveTo>
                  <a:lnTo>
                    <a:pt x="1176510" y="0"/>
                  </a:lnTo>
                  <a:cubicBezTo>
                    <a:pt x="1195120" y="0"/>
                    <a:pt x="1210207" y="15087"/>
                    <a:pt x="1210207" y="33697"/>
                  </a:cubicBezTo>
                  <a:lnTo>
                    <a:pt x="1210207" y="453794"/>
                  </a:lnTo>
                  <a:cubicBezTo>
                    <a:pt x="1210207" y="462731"/>
                    <a:pt x="1206657" y="471302"/>
                    <a:pt x="1200337" y="477622"/>
                  </a:cubicBezTo>
                  <a:cubicBezTo>
                    <a:pt x="1194018" y="483941"/>
                    <a:pt x="1185447" y="487491"/>
                    <a:pt x="1176510" y="487491"/>
                  </a:cubicBezTo>
                  <a:lnTo>
                    <a:pt x="33697" y="487491"/>
                  </a:lnTo>
                  <a:cubicBezTo>
                    <a:pt x="24760" y="487491"/>
                    <a:pt x="16189" y="483941"/>
                    <a:pt x="9870" y="477622"/>
                  </a:cubicBezTo>
                  <a:cubicBezTo>
                    <a:pt x="3550" y="471302"/>
                    <a:pt x="0" y="462731"/>
                    <a:pt x="0" y="453794"/>
                  </a:cubicBezTo>
                  <a:lnTo>
                    <a:pt x="0" y="33697"/>
                  </a:lnTo>
                  <a:cubicBezTo>
                    <a:pt x="0" y="24760"/>
                    <a:pt x="3550" y="16189"/>
                    <a:pt x="9870" y="9870"/>
                  </a:cubicBezTo>
                  <a:cubicBezTo>
                    <a:pt x="16189" y="3550"/>
                    <a:pt x="24760" y="0"/>
                    <a:pt x="3369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63636"/>
              </a:solidFill>
              <a:prstDash val="solid"/>
              <a:miter/>
            </a:ln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AA0997FE-8BCC-5E88-231B-4691B8B485D6}"/>
                </a:ext>
              </a:extLst>
            </p:cNvPr>
            <p:cNvSpPr/>
            <p:nvPr/>
          </p:nvSpPr>
          <p:spPr>
            <a:xfrm>
              <a:off x="1315955" y="2368430"/>
              <a:ext cx="1052235" cy="1149616"/>
            </a:xfrm>
            <a:custGeom>
              <a:avLst/>
              <a:gdLst/>
              <a:ahLst/>
              <a:cxnLst/>
              <a:rect l="l" t="t" r="r" b="b"/>
              <a:pathLst>
                <a:path w="2136648" h="2334387">
                  <a:moveTo>
                    <a:pt x="1983994" y="0"/>
                  </a:moveTo>
                  <a:lnTo>
                    <a:pt x="144145" y="0"/>
                  </a:lnTo>
                  <a:cubicBezTo>
                    <a:pt x="64389" y="0"/>
                    <a:pt x="0" y="64262"/>
                    <a:pt x="0" y="143891"/>
                  </a:cubicBezTo>
                  <a:lnTo>
                    <a:pt x="0" y="2334387"/>
                  </a:lnTo>
                  <a:lnTo>
                    <a:pt x="991997" y="1949577"/>
                  </a:lnTo>
                  <a:lnTo>
                    <a:pt x="1983994" y="2334387"/>
                  </a:lnTo>
                  <a:lnTo>
                    <a:pt x="1983994" y="152400"/>
                  </a:lnTo>
                  <a:cubicBezTo>
                    <a:pt x="1983994" y="67945"/>
                    <a:pt x="2052574" y="0"/>
                    <a:pt x="2136648" y="0"/>
                  </a:cubicBezTo>
                  <a:lnTo>
                    <a:pt x="1983994" y="0"/>
                  </a:lnTo>
                  <a:close/>
                </a:path>
              </a:pathLst>
            </a:custGeom>
            <a:gradFill rotWithShape="1">
              <a:gsLst>
                <a:gs pos="0">
                  <a:srgbClr val="723035">
                    <a:alpha val="100000"/>
                  </a:srgbClr>
                </a:gs>
                <a:gs pos="100000">
                  <a:srgbClr val="C31F2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B404DF8A-06B0-16A8-692B-E73DD0B52D90}"/>
                </a:ext>
              </a:extLst>
            </p:cNvPr>
            <p:cNvSpPr txBox="1"/>
            <p:nvPr/>
          </p:nvSpPr>
          <p:spPr>
            <a:xfrm>
              <a:off x="2710543" y="2785839"/>
              <a:ext cx="2745393" cy="1128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spcBef>
                  <a:spcPct val="0"/>
                </a:spcBef>
              </a:pPr>
              <a:r>
                <a:rPr lang="en-US" sz="1600" b="1" spc="261" dirty="0">
                  <a:solidFill>
                    <a:srgbClr val="000000"/>
                  </a:solidFill>
                  <a:latin typeface="Open Sauce Bold"/>
                </a:rPr>
                <a:t>ISO/IEC 27035 Lead Incident Manager</a:t>
              </a: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EF9C80F-A1E1-E63C-EF4A-F4BF7083D0C1}"/>
                </a:ext>
              </a:extLst>
            </p:cNvPr>
            <p:cNvSpPr/>
            <p:nvPr/>
          </p:nvSpPr>
          <p:spPr>
            <a:xfrm>
              <a:off x="6801250" y="2524799"/>
              <a:ext cx="4595005" cy="1850943"/>
            </a:xfrm>
            <a:custGeom>
              <a:avLst/>
              <a:gdLst/>
              <a:ahLst/>
              <a:cxnLst/>
              <a:rect l="l" t="t" r="r" b="b"/>
              <a:pathLst>
                <a:path w="1210207" h="487491">
                  <a:moveTo>
                    <a:pt x="33697" y="0"/>
                  </a:moveTo>
                  <a:lnTo>
                    <a:pt x="1176510" y="0"/>
                  </a:lnTo>
                  <a:cubicBezTo>
                    <a:pt x="1195120" y="0"/>
                    <a:pt x="1210207" y="15087"/>
                    <a:pt x="1210207" y="33697"/>
                  </a:cubicBezTo>
                  <a:lnTo>
                    <a:pt x="1210207" y="453794"/>
                  </a:lnTo>
                  <a:cubicBezTo>
                    <a:pt x="1210207" y="462731"/>
                    <a:pt x="1206657" y="471302"/>
                    <a:pt x="1200337" y="477622"/>
                  </a:cubicBezTo>
                  <a:cubicBezTo>
                    <a:pt x="1194018" y="483941"/>
                    <a:pt x="1185447" y="487491"/>
                    <a:pt x="1176510" y="487491"/>
                  </a:cubicBezTo>
                  <a:lnTo>
                    <a:pt x="33697" y="487491"/>
                  </a:lnTo>
                  <a:cubicBezTo>
                    <a:pt x="24760" y="487491"/>
                    <a:pt x="16189" y="483941"/>
                    <a:pt x="9870" y="477622"/>
                  </a:cubicBezTo>
                  <a:cubicBezTo>
                    <a:pt x="3550" y="471302"/>
                    <a:pt x="0" y="462731"/>
                    <a:pt x="0" y="453794"/>
                  </a:cubicBezTo>
                  <a:lnTo>
                    <a:pt x="0" y="33697"/>
                  </a:lnTo>
                  <a:cubicBezTo>
                    <a:pt x="0" y="24760"/>
                    <a:pt x="3550" y="16189"/>
                    <a:pt x="9870" y="9870"/>
                  </a:cubicBezTo>
                  <a:cubicBezTo>
                    <a:pt x="16189" y="3550"/>
                    <a:pt x="24760" y="0"/>
                    <a:pt x="3369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63636"/>
              </a:solidFill>
              <a:prstDash val="solid"/>
              <a:miter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75C0A89-47F3-927B-74B7-7FC91A40ECD0}"/>
                </a:ext>
              </a:extLst>
            </p:cNvPr>
            <p:cNvSpPr/>
            <p:nvPr/>
          </p:nvSpPr>
          <p:spPr>
            <a:xfrm>
              <a:off x="7043255" y="2368430"/>
              <a:ext cx="1052235" cy="1149616"/>
            </a:xfrm>
            <a:custGeom>
              <a:avLst/>
              <a:gdLst/>
              <a:ahLst/>
              <a:cxnLst/>
              <a:rect l="l" t="t" r="r" b="b"/>
              <a:pathLst>
                <a:path w="2136648" h="2334387">
                  <a:moveTo>
                    <a:pt x="1983994" y="0"/>
                  </a:moveTo>
                  <a:lnTo>
                    <a:pt x="144145" y="0"/>
                  </a:lnTo>
                  <a:cubicBezTo>
                    <a:pt x="64389" y="0"/>
                    <a:pt x="0" y="64262"/>
                    <a:pt x="0" y="143891"/>
                  </a:cubicBezTo>
                  <a:lnTo>
                    <a:pt x="0" y="2334387"/>
                  </a:lnTo>
                  <a:lnTo>
                    <a:pt x="991997" y="1949577"/>
                  </a:lnTo>
                  <a:lnTo>
                    <a:pt x="1983994" y="2334387"/>
                  </a:lnTo>
                  <a:lnTo>
                    <a:pt x="1983994" y="152400"/>
                  </a:lnTo>
                  <a:cubicBezTo>
                    <a:pt x="1983994" y="67945"/>
                    <a:pt x="2052574" y="0"/>
                    <a:pt x="2136648" y="0"/>
                  </a:cubicBezTo>
                  <a:lnTo>
                    <a:pt x="1983994" y="0"/>
                  </a:lnTo>
                  <a:close/>
                </a:path>
              </a:pathLst>
            </a:custGeom>
            <a:gradFill rotWithShape="1">
              <a:gsLst>
                <a:gs pos="0">
                  <a:srgbClr val="723035">
                    <a:alpha val="100000"/>
                  </a:srgbClr>
                </a:gs>
                <a:gs pos="100000">
                  <a:srgbClr val="C31F2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9" name="TextBox 23">
              <a:extLst>
                <a:ext uri="{FF2B5EF4-FFF2-40B4-BE49-F238E27FC236}">
                  <a16:creationId xmlns:a16="http://schemas.microsoft.com/office/drawing/2014/main" id="{9A80F723-BADE-1044-48EC-316221764B1B}"/>
                </a:ext>
              </a:extLst>
            </p:cNvPr>
            <p:cNvSpPr txBox="1"/>
            <p:nvPr/>
          </p:nvSpPr>
          <p:spPr>
            <a:xfrm>
              <a:off x="8345392" y="2924680"/>
              <a:ext cx="2745393" cy="846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spcBef>
                  <a:spcPct val="0"/>
                </a:spcBef>
              </a:pPr>
              <a:r>
                <a:rPr lang="en-US" sz="1600" b="1" spc="271" dirty="0">
                  <a:solidFill>
                    <a:srgbClr val="000000"/>
                  </a:solidFill>
                  <a:latin typeface="Open Sauce Bold"/>
                </a:rPr>
                <a:t>Lead Cloud Security Manager</a:t>
              </a: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F27DDA35-DBE2-A185-FDF5-91C550E67F56}"/>
                </a:ext>
              </a:extLst>
            </p:cNvPr>
            <p:cNvSpPr/>
            <p:nvPr/>
          </p:nvSpPr>
          <p:spPr>
            <a:xfrm>
              <a:off x="12528550" y="2524799"/>
              <a:ext cx="4595005" cy="1850943"/>
            </a:xfrm>
            <a:custGeom>
              <a:avLst/>
              <a:gdLst/>
              <a:ahLst/>
              <a:cxnLst/>
              <a:rect l="l" t="t" r="r" b="b"/>
              <a:pathLst>
                <a:path w="1210207" h="487491">
                  <a:moveTo>
                    <a:pt x="33697" y="0"/>
                  </a:moveTo>
                  <a:lnTo>
                    <a:pt x="1176510" y="0"/>
                  </a:lnTo>
                  <a:cubicBezTo>
                    <a:pt x="1195120" y="0"/>
                    <a:pt x="1210207" y="15087"/>
                    <a:pt x="1210207" y="33697"/>
                  </a:cubicBezTo>
                  <a:lnTo>
                    <a:pt x="1210207" y="453794"/>
                  </a:lnTo>
                  <a:cubicBezTo>
                    <a:pt x="1210207" y="462731"/>
                    <a:pt x="1206657" y="471302"/>
                    <a:pt x="1200337" y="477622"/>
                  </a:cubicBezTo>
                  <a:cubicBezTo>
                    <a:pt x="1194018" y="483941"/>
                    <a:pt x="1185447" y="487491"/>
                    <a:pt x="1176510" y="487491"/>
                  </a:cubicBezTo>
                  <a:lnTo>
                    <a:pt x="33697" y="487491"/>
                  </a:lnTo>
                  <a:cubicBezTo>
                    <a:pt x="24760" y="487491"/>
                    <a:pt x="16189" y="483941"/>
                    <a:pt x="9870" y="477622"/>
                  </a:cubicBezTo>
                  <a:cubicBezTo>
                    <a:pt x="3550" y="471302"/>
                    <a:pt x="0" y="462731"/>
                    <a:pt x="0" y="453794"/>
                  </a:cubicBezTo>
                  <a:lnTo>
                    <a:pt x="0" y="33697"/>
                  </a:lnTo>
                  <a:cubicBezTo>
                    <a:pt x="0" y="24760"/>
                    <a:pt x="3550" y="16189"/>
                    <a:pt x="9870" y="9870"/>
                  </a:cubicBezTo>
                  <a:cubicBezTo>
                    <a:pt x="16189" y="3550"/>
                    <a:pt x="24760" y="0"/>
                    <a:pt x="3369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63636"/>
              </a:solidFill>
              <a:prstDash val="solid"/>
              <a:miter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5EF0ABF-DA23-7ED4-1FEE-ADF3BEE56824}"/>
                </a:ext>
              </a:extLst>
            </p:cNvPr>
            <p:cNvSpPr/>
            <p:nvPr/>
          </p:nvSpPr>
          <p:spPr>
            <a:xfrm>
              <a:off x="12770556" y="2368430"/>
              <a:ext cx="1052235" cy="1149616"/>
            </a:xfrm>
            <a:custGeom>
              <a:avLst/>
              <a:gdLst/>
              <a:ahLst/>
              <a:cxnLst/>
              <a:rect l="l" t="t" r="r" b="b"/>
              <a:pathLst>
                <a:path w="2136648" h="2334387">
                  <a:moveTo>
                    <a:pt x="1983994" y="0"/>
                  </a:moveTo>
                  <a:lnTo>
                    <a:pt x="144145" y="0"/>
                  </a:lnTo>
                  <a:cubicBezTo>
                    <a:pt x="64389" y="0"/>
                    <a:pt x="0" y="64262"/>
                    <a:pt x="0" y="143891"/>
                  </a:cubicBezTo>
                  <a:lnTo>
                    <a:pt x="0" y="2334387"/>
                  </a:lnTo>
                  <a:lnTo>
                    <a:pt x="991997" y="1949577"/>
                  </a:lnTo>
                  <a:lnTo>
                    <a:pt x="1983994" y="2334387"/>
                  </a:lnTo>
                  <a:lnTo>
                    <a:pt x="1983994" y="152400"/>
                  </a:lnTo>
                  <a:cubicBezTo>
                    <a:pt x="1983994" y="67945"/>
                    <a:pt x="2052574" y="0"/>
                    <a:pt x="2136648" y="0"/>
                  </a:cubicBezTo>
                  <a:lnTo>
                    <a:pt x="1983994" y="0"/>
                  </a:lnTo>
                  <a:close/>
                </a:path>
              </a:pathLst>
            </a:custGeom>
            <a:gradFill rotWithShape="1">
              <a:gsLst>
                <a:gs pos="0">
                  <a:srgbClr val="723035">
                    <a:alpha val="100000"/>
                  </a:srgbClr>
                </a:gs>
                <a:gs pos="100000">
                  <a:srgbClr val="C31F2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3AB6F9-B82A-F57B-F2E0-406457DBDD11}"/>
                </a:ext>
              </a:extLst>
            </p:cNvPr>
            <p:cNvSpPr txBox="1"/>
            <p:nvPr/>
          </p:nvSpPr>
          <p:spPr>
            <a:xfrm>
              <a:off x="14102038" y="2922436"/>
              <a:ext cx="3114599" cy="84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>
                <a:spcBef>
                  <a:spcPct val="0"/>
                </a:spcBef>
              </a:pPr>
              <a:r>
                <a:rPr lang="en-US" sz="1600" b="1" spc="271" dirty="0">
                  <a:solidFill>
                    <a:srgbClr val="000000"/>
                  </a:solidFill>
                  <a:latin typeface="Open Sauce Bold"/>
                </a:rPr>
                <a:t>Lead Cybersecurity Manager</a:t>
              </a:r>
            </a:p>
          </p:txBody>
        </p:sp>
      </p:grpSp>
      <p:sp>
        <p:nvSpPr>
          <p:cNvPr id="37" name="TextBox 5">
            <a:extLst>
              <a:ext uri="{FF2B5EF4-FFF2-40B4-BE49-F238E27FC236}">
                <a16:creationId xmlns:a16="http://schemas.microsoft.com/office/drawing/2014/main" id="{96A0D75D-B3E6-6E89-C8FD-E5D6C2B71C32}"/>
              </a:ext>
            </a:extLst>
          </p:cNvPr>
          <p:cNvSpPr txBox="1"/>
          <p:nvPr/>
        </p:nvSpPr>
        <p:spPr>
          <a:xfrm>
            <a:off x="703722" y="289064"/>
            <a:ext cx="7575832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8"/>
              </a:lnSpc>
            </a:pPr>
            <a:r>
              <a:rPr lang="en-US" sz="3840" u="sng" spc="-12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Nos formations certifiantes de </a:t>
            </a:r>
            <a:r>
              <a:rPr lang="en-US" sz="3840" u="sng" spc="-126" dirty="0">
                <a:solidFill>
                  <a:srgbClr val="A2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PECB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3CD5861-DAF8-9DF6-455F-35B628C065CE}"/>
              </a:ext>
            </a:extLst>
          </p:cNvPr>
          <p:cNvSpPr txBox="1"/>
          <p:nvPr/>
        </p:nvSpPr>
        <p:spPr>
          <a:xfrm>
            <a:off x="4646271" y="6773449"/>
            <a:ext cx="4878728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400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5</a:t>
            </a:r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id="{A8617122-8476-7C48-557D-8AA36EF48CFD}"/>
              </a:ext>
            </a:extLst>
          </p:cNvPr>
          <p:cNvSpPr/>
          <p:nvPr/>
        </p:nvSpPr>
        <p:spPr>
          <a:xfrm>
            <a:off x="8172419" y="180631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730027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647265" y="96171"/>
            <a:ext cx="431954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Gestion des fiches d'écarts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3026" y="1802749"/>
            <a:ext cx="7421164" cy="3557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6445" lvl="1" indent="-342900" algn="l">
              <a:lnSpc>
                <a:spcPts val="3456"/>
              </a:lnSpc>
              <a:buFont typeface="Wingdings" panose="05000000000000000000" pitchFamily="2" charset="2"/>
              <a:buChar char="q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l'audité n’accepte pas le constat d'audit ou la qualification proposée</a:t>
            </a:r>
          </a:p>
          <a:p>
            <a:pPr marL="466445" lvl="1" indent="-342900" algn="l">
              <a:lnSpc>
                <a:spcPts val="3456"/>
              </a:lnSpc>
              <a:buFont typeface="Wingdings" panose="05000000000000000000" pitchFamily="2" charset="2"/>
              <a:buChar char="q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Auditeur essaye de convaincre l'audité</a:t>
            </a:r>
          </a:p>
          <a:p>
            <a:pPr marL="466445" lvl="1" indent="-342900" algn="l">
              <a:lnSpc>
                <a:spcPts val="3456"/>
              </a:lnSpc>
              <a:buFont typeface="Wingdings" panose="05000000000000000000" pitchFamily="2" charset="2"/>
              <a:buChar char="q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Responsable d'audit essaye de convaincre l'audité</a:t>
            </a:r>
          </a:p>
          <a:p>
            <a:pPr marL="466445" lvl="1" indent="-342900" algn="l">
              <a:lnSpc>
                <a:spcPts val="3456"/>
              </a:lnSpc>
              <a:buFont typeface="Wingdings" panose="05000000000000000000" pitchFamily="2" charset="2"/>
              <a:buChar char="q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Audité écrit son désaccord sur la fiche d'écart</a:t>
            </a:r>
          </a:p>
          <a:p>
            <a:pPr marL="466445" lvl="1" indent="-342900" algn="l">
              <a:lnSpc>
                <a:spcPts val="3456"/>
              </a:lnSpc>
              <a:buFont typeface="Wingdings" panose="05000000000000000000" pitchFamily="2" charset="2"/>
              <a:buChar char="q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Responsable d'audit en réfère à l'organisme de certification</a:t>
            </a:r>
          </a:p>
          <a:p>
            <a:pPr marL="466445" lvl="1" indent="-342900" algn="l">
              <a:lnSpc>
                <a:spcPts val="3456"/>
              </a:lnSpc>
              <a:buFont typeface="Wingdings" panose="05000000000000000000" pitchFamily="2" charset="2"/>
              <a:buChar char="q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Organisme de certification tranche en comité de certification</a:t>
            </a:r>
          </a:p>
          <a:p>
            <a:pPr marL="466445" lvl="1" indent="-342900" algn="l">
              <a:lnSpc>
                <a:spcPts val="3456"/>
              </a:lnSpc>
              <a:buFont typeface="Wingdings" panose="05000000000000000000" pitchFamily="2" charset="2"/>
              <a:buChar char="q"/>
            </a:pPr>
            <a:r>
              <a:rPr lang="en-US" sz="19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dernier recours, action en justice</a:t>
            </a:r>
          </a:p>
          <a:p>
            <a:pPr marL="247091" lvl="1" indent="-123546" algn="l">
              <a:lnSpc>
                <a:spcPts val="2304"/>
              </a:lnSpc>
            </a:pP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9E5F3AB6-8308-5CDF-91A4-E900259A6727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49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50028" y="96171"/>
            <a:ext cx="311402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Réunion de clôture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4632" y="1398304"/>
            <a:ext cx="7484811" cy="5351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defTabSz="457200"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Faire circuler la feuille de présence</a:t>
            </a:r>
          </a:p>
          <a:p>
            <a:pPr marL="742950" lvl="1" indent="-285750" defTabSz="457200"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 et/ou personne mandatée par la direction générale</a:t>
            </a:r>
          </a:p>
          <a:p>
            <a:pPr marL="742950" lvl="1" indent="-285750" defTabSz="457200"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Personnes responsables des processus audites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Faire des remerciements pour l'accueil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Résumer le déroulement de l'audit (Personnes rencontrées, sujets, modifications de planning)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Présenter les points forts et points faibles du SMSI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Annoncer les limitations dues à l'échantillonnage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Présenter en séance chaque fiche d'écart</a:t>
            </a:r>
          </a:p>
          <a:p>
            <a:pPr marL="742950" lvl="1" indent="-285750" defTabSz="457200"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Généralement chaque auditeur relit ses constats d'écart</a:t>
            </a:r>
          </a:p>
          <a:p>
            <a:pPr marL="742950" lvl="1" indent="-285750" defTabSz="457200"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Lire la qualification et le constat d'écart</a:t>
            </a:r>
          </a:p>
          <a:p>
            <a:pPr marL="742950" lvl="1" indent="-285750" defTabSz="457200"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Confirmer le cas échéant les actions et les délais convenus</a:t>
            </a:r>
          </a:p>
          <a:p>
            <a:pPr marL="742950" lvl="1" indent="-285750" defTabSz="457200"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Donner les conditions de levée de l'écart:</a:t>
            </a:r>
          </a:p>
          <a:p>
            <a:pPr marL="1073150" lvl="2" indent="-285750" defTabSz="457200"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Vérification au prochain audit</a:t>
            </a:r>
          </a:p>
          <a:p>
            <a:pPr marL="1073150" lvl="2" indent="-285750" defTabSz="457200"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Vérification documentaire suite a envoi du document a l'auditeur</a:t>
            </a: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865A04D7-93ED-B0A6-B850-07C4DC6E5DE4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50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01426" y="1555120"/>
            <a:ext cx="7958825" cy="3135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defTabSz="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Négocier NON et rester ferme avec l'audité sur la qualification des constats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Consigner les opinions divergentes</a:t>
            </a:r>
          </a:p>
          <a:p>
            <a:pPr marL="742950" lvl="1" indent="-285750" defTabSz="457200"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Refuser de donner du conseil aux questions de l'audité</a:t>
            </a:r>
          </a:p>
          <a:p>
            <a:pPr marL="742950" lvl="1" indent="-285750" defTabSz="457200"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Expliquer votre constat</a:t>
            </a:r>
          </a:p>
          <a:p>
            <a:pPr marL="742950" lvl="1" indent="-285750" defTabSz="457200"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S'appuyer sur la norme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Informer l'audité de toute autre situation rencontrée pendant l'audit</a:t>
            </a:r>
          </a:p>
          <a:p>
            <a:pPr marL="742950" lvl="1" indent="-285750" defTabSz="457200"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Susceptible d'altérer la confiance accordée aux conclusions d'audit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Garder les originaux des fiches d'écarts et laisser une copie a l'audité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endParaRPr lang="fr-F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80607" y="71047"/>
            <a:ext cx="311402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Réunion de clôture</a:t>
            </a: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2343B3CE-2637-3481-0975-4D8DFE790468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51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11927" y="1368403"/>
            <a:ext cx="7305952" cy="410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defTabSz="457200">
              <a:lnSpc>
                <a:spcPct val="150000"/>
              </a:lnSpc>
              <a:buClr>
                <a:srgbClr val="FDC54F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Recommandation de certification ( une des 4 recommandations)</a:t>
            </a:r>
          </a:p>
          <a:p>
            <a:pPr marL="285750" indent="-285750" defTabSz="457200">
              <a:lnSpc>
                <a:spcPct val="150000"/>
              </a:lnSpc>
              <a:buClr>
                <a:srgbClr val="FDC54F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Préciser que la décision de certification est prise par l'organisme de certification (son président, après avis du comité certification</a:t>
            </a:r>
          </a:p>
          <a:p>
            <a:pPr marL="285750" indent="-285750" defTabSz="457200">
              <a:lnSpc>
                <a:spcPct val="150000"/>
              </a:lnSpc>
              <a:buClr>
                <a:srgbClr val="FDC54F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Présenter les suites de l'audit</a:t>
            </a:r>
          </a:p>
          <a:p>
            <a:pPr marL="742950" lvl="1" indent="-285750" defTabSz="457200">
              <a:lnSpc>
                <a:spcPct val="150000"/>
              </a:lnSpc>
              <a:buClr>
                <a:srgbClr val="FDC54F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 complémentaire</a:t>
            </a:r>
          </a:p>
          <a:p>
            <a:pPr marL="742950" lvl="1" indent="-285750" defTabSz="457200">
              <a:lnSpc>
                <a:spcPct val="150000"/>
              </a:lnSpc>
              <a:buClr>
                <a:srgbClr val="FDC54F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 de surveillance</a:t>
            </a:r>
          </a:p>
          <a:p>
            <a:pPr marL="285750" indent="-285750" defTabSz="457200">
              <a:lnSpc>
                <a:spcPct val="150000"/>
              </a:lnSpc>
              <a:buClr>
                <a:srgbClr val="FDC54F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Rappeler le traitement des non-conformités de l'organisme de certification et la requalification des écarts</a:t>
            </a:r>
          </a:p>
          <a:p>
            <a:pPr marL="285750" indent="-285750" defTabSz="457200">
              <a:lnSpc>
                <a:spcPct val="150000"/>
              </a:lnSpc>
              <a:buClr>
                <a:srgbClr val="FDC54F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Présenter les processus de traitement des plaintes et d'appel</a:t>
            </a:r>
          </a:p>
          <a:p>
            <a:pPr marL="285750" indent="-285750" defTabSz="457200">
              <a:lnSpc>
                <a:spcPct val="150000"/>
              </a:lnSpc>
              <a:buClr>
                <a:srgbClr val="FDC54F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Répondre aux questions des audités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78014" y="96171"/>
            <a:ext cx="311988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Réunion de clôture</a:t>
            </a:r>
          </a:p>
        </p:txBody>
      </p:sp>
      <p:sp>
        <p:nvSpPr>
          <p:cNvPr id="9" name="Freeform 9"/>
          <p:cNvSpPr/>
          <p:nvPr/>
        </p:nvSpPr>
        <p:spPr>
          <a:xfrm>
            <a:off x="8172419" y="128197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AE90605A-DBAF-3BDC-1EEC-B4EC608744FF}"/>
              </a:ext>
            </a:extLst>
          </p:cNvPr>
          <p:cNvSpPr txBox="1"/>
          <p:nvPr/>
        </p:nvSpPr>
        <p:spPr>
          <a:xfrm>
            <a:off x="8938065" y="6659853"/>
            <a:ext cx="495078" cy="641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52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4727" b="-304724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73132" y="96171"/>
            <a:ext cx="2667814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Rapport d'audit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5152" y="1234926"/>
            <a:ext cx="7805207" cy="5678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defTabSz="45720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Doit se baser sur ISO 17021 et ISO 27006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Constats et fiches d'écart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Récapitulatifs</a:t>
            </a:r>
          </a:p>
          <a:p>
            <a:pPr marL="742950" lvl="1" indent="-285750" defTabSz="457200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non-conformité majeures</a:t>
            </a:r>
          </a:p>
          <a:p>
            <a:pPr marL="742950" lvl="1" indent="-285750" defTabSz="457200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non-conformité mineures</a:t>
            </a:r>
          </a:p>
          <a:p>
            <a:pPr marL="742950" lvl="1" indent="-285750" defTabSz="457200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a auditer lors de l'audit suivant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d'audit</a:t>
            </a:r>
          </a:p>
          <a:p>
            <a:pPr marL="742950" lvl="1" indent="-285750" defTabSz="457200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Recommandation a la certification ou pas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Commentaires de l'auditeur hors du champ d'audit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Compte-rendu</a:t>
            </a:r>
          </a:p>
          <a:p>
            <a:pPr marL="742950" lvl="1" indent="-285750" defTabSz="457200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revue documentaire</a:t>
            </a:r>
          </a:p>
          <a:p>
            <a:pPr marL="742950" lvl="1" indent="-285750" defTabSz="457200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l'appréciation des risques</a:t>
            </a:r>
          </a:p>
          <a:p>
            <a:pPr marL="285750" indent="-285750" defTabSz="45720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→"/>
            </a:pPr>
            <a:r>
              <a:rPr lang="fr-FR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Temps consacré</a:t>
            </a:r>
            <a:endParaRPr lang="fr-F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defTabSz="457200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l'appréciation des risques</a:t>
            </a:r>
          </a:p>
          <a:p>
            <a:pPr marL="742950" lvl="1" indent="-285750" defTabSz="457200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 revue des documents</a:t>
            </a:r>
          </a:p>
          <a:p>
            <a:pPr marL="742950" lvl="1" indent="-285750" defTabSz="457200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l'audit sur site</a:t>
            </a:r>
          </a:p>
          <a:p>
            <a:pPr marL="742950" lvl="1" indent="-285750" defTabSz="457200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rapport</a:t>
            </a:r>
            <a:endParaRPr lang="en-US" sz="192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94243C8F-0E87-2F75-E8E3-09A5E6B90F95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53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BDADB38-612D-CD01-7C82-7B9E2B19B7E8}"/>
              </a:ext>
            </a:extLst>
          </p:cNvPr>
          <p:cNvSpPr/>
          <p:nvPr/>
        </p:nvSpPr>
        <p:spPr>
          <a:xfrm>
            <a:off x="8172419" y="180631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621" y="-9358"/>
            <a:ext cx="9753600" cy="1528638"/>
            <a:chOff x="0" y="0"/>
            <a:chExt cx="24384000" cy="38215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3821655"/>
            </a:xfrm>
            <a:custGeom>
              <a:avLst/>
              <a:gdLst/>
              <a:ahLst/>
              <a:cxnLst/>
              <a:rect l="l" t="t" r="r" b="b"/>
              <a:pathLst>
                <a:path w="24384000" h="3821655">
                  <a:moveTo>
                    <a:pt x="0" y="0"/>
                  </a:moveTo>
                  <a:lnTo>
                    <a:pt x="24384000" y="0"/>
                  </a:lnTo>
                  <a:lnTo>
                    <a:pt x="24384000" y="3821655"/>
                  </a:lnTo>
                  <a:lnTo>
                    <a:pt x="0" y="3821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9451" b="-129450"/>
              </a:stretch>
            </a:blipFill>
          </p:spPr>
        </p:sp>
      </p:grpSp>
      <p:sp>
        <p:nvSpPr>
          <p:cNvPr id="5" name="Freeform 5" descr="\\DROBO-FS\QuickDrops\JB\PPTX NG\Droplets\LightingOverlay.png"/>
          <p:cNvSpPr/>
          <p:nvPr/>
        </p:nvSpPr>
        <p:spPr>
          <a:xfrm>
            <a:off x="22860" y="-9359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85800" y="94906"/>
            <a:ext cx="6811631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840" b="1" u="sng" dirty="0">
                <a:solidFill>
                  <a:srgbClr val="C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Comment devenir Auditeur certifié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51586" y="1884650"/>
            <a:ext cx="7450428" cy="4656517"/>
            <a:chOff x="0" y="0"/>
            <a:chExt cx="9933904" cy="62086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933940" cy="6208649"/>
            </a:xfrm>
            <a:custGeom>
              <a:avLst/>
              <a:gdLst/>
              <a:ahLst/>
              <a:cxnLst/>
              <a:rect l="l" t="t" r="r" b="b"/>
              <a:pathLst>
                <a:path w="9933940" h="6208649">
                  <a:moveTo>
                    <a:pt x="0" y="6208649"/>
                  </a:moveTo>
                  <a:cubicBezTo>
                    <a:pt x="1103757" y="3449320"/>
                    <a:pt x="3897630" y="1638427"/>
                    <a:pt x="8381746" y="776097"/>
                  </a:cubicBezTo>
                  <a:lnTo>
                    <a:pt x="8294243" y="0"/>
                  </a:lnTo>
                  <a:lnTo>
                    <a:pt x="9933940" y="1241679"/>
                  </a:lnTo>
                  <a:lnTo>
                    <a:pt x="8644001" y="3104388"/>
                  </a:lnTo>
                  <a:lnTo>
                    <a:pt x="8556498" y="2328291"/>
                  </a:lnTo>
                  <a:cubicBezTo>
                    <a:pt x="4507865" y="2673223"/>
                    <a:pt x="1655699" y="3966718"/>
                    <a:pt x="0" y="6208649"/>
                  </a:cubicBezTo>
                  <a:close/>
                </a:path>
              </a:pathLst>
            </a:custGeom>
            <a:solidFill>
              <a:srgbClr val="FFE9C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070701" y="4984451"/>
            <a:ext cx="184906" cy="184906"/>
            <a:chOff x="0" y="0"/>
            <a:chExt cx="246541" cy="246541"/>
          </a:xfrm>
        </p:grpSpPr>
        <p:sp>
          <p:nvSpPr>
            <p:cNvPr id="11" name="Freeform 11"/>
            <p:cNvSpPr/>
            <p:nvPr/>
          </p:nvSpPr>
          <p:spPr>
            <a:xfrm>
              <a:off x="9017" y="9017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cubicBezTo>
                    <a:pt x="0" y="51181"/>
                    <a:pt x="51181" y="0"/>
                    <a:pt x="114300" y="0"/>
                  </a:cubicBezTo>
                  <a:cubicBezTo>
                    <a:pt x="177419" y="0"/>
                    <a:pt x="228600" y="51181"/>
                    <a:pt x="228600" y="114300"/>
                  </a:cubicBezTo>
                  <a:cubicBezTo>
                    <a:pt x="228600" y="177419"/>
                    <a:pt x="177419" y="228600"/>
                    <a:pt x="114300" y="228600"/>
                  </a:cubicBezTo>
                  <a:cubicBezTo>
                    <a:pt x="51181" y="228600"/>
                    <a:pt x="0" y="177419"/>
                    <a:pt x="0" y="114300"/>
                  </a:cubicBezTo>
                  <a:close/>
                </a:path>
              </a:pathLst>
            </a:custGeom>
            <a:solidFill>
              <a:srgbClr val="FEC306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246634" cy="246634"/>
            </a:xfrm>
            <a:custGeom>
              <a:avLst/>
              <a:gdLst/>
              <a:ahLst/>
              <a:cxnLst/>
              <a:rect l="l" t="t" r="r" b="b"/>
              <a:pathLst>
                <a:path w="246634" h="246634">
                  <a:moveTo>
                    <a:pt x="0" y="123317"/>
                  </a:moveTo>
                  <a:cubicBezTo>
                    <a:pt x="0" y="55245"/>
                    <a:pt x="55245" y="0"/>
                    <a:pt x="123317" y="0"/>
                  </a:cubicBezTo>
                  <a:lnTo>
                    <a:pt x="123317" y="9017"/>
                  </a:lnTo>
                  <a:lnTo>
                    <a:pt x="123317" y="0"/>
                  </a:lnTo>
                  <a:cubicBezTo>
                    <a:pt x="191389" y="0"/>
                    <a:pt x="246634" y="55245"/>
                    <a:pt x="246634" y="123317"/>
                  </a:cubicBezTo>
                  <a:lnTo>
                    <a:pt x="237490" y="123317"/>
                  </a:lnTo>
                  <a:lnTo>
                    <a:pt x="246507" y="123317"/>
                  </a:lnTo>
                  <a:cubicBezTo>
                    <a:pt x="246507" y="191389"/>
                    <a:pt x="191262" y="246634"/>
                    <a:pt x="123190" y="246634"/>
                  </a:cubicBezTo>
                  <a:lnTo>
                    <a:pt x="123190" y="237490"/>
                  </a:lnTo>
                  <a:lnTo>
                    <a:pt x="123190" y="246507"/>
                  </a:lnTo>
                  <a:cubicBezTo>
                    <a:pt x="55245" y="246507"/>
                    <a:pt x="0" y="191389"/>
                    <a:pt x="0" y="123317"/>
                  </a:cubicBezTo>
                  <a:lnTo>
                    <a:pt x="9017" y="123317"/>
                  </a:lnTo>
                  <a:lnTo>
                    <a:pt x="18034" y="123317"/>
                  </a:lnTo>
                  <a:lnTo>
                    <a:pt x="9017" y="123317"/>
                  </a:lnTo>
                  <a:lnTo>
                    <a:pt x="0" y="123317"/>
                  </a:lnTo>
                  <a:moveTo>
                    <a:pt x="18034" y="123317"/>
                  </a:moveTo>
                  <a:cubicBezTo>
                    <a:pt x="18034" y="128270"/>
                    <a:pt x="13970" y="132334"/>
                    <a:pt x="9017" y="132334"/>
                  </a:cubicBezTo>
                  <a:cubicBezTo>
                    <a:pt x="4064" y="132334"/>
                    <a:pt x="0" y="128270"/>
                    <a:pt x="0" y="123317"/>
                  </a:cubicBezTo>
                  <a:cubicBezTo>
                    <a:pt x="0" y="118364"/>
                    <a:pt x="4064" y="114300"/>
                    <a:pt x="9017" y="114300"/>
                  </a:cubicBezTo>
                  <a:cubicBezTo>
                    <a:pt x="13970" y="114300"/>
                    <a:pt x="18034" y="118364"/>
                    <a:pt x="18034" y="123317"/>
                  </a:cubicBezTo>
                  <a:cubicBezTo>
                    <a:pt x="18034" y="181483"/>
                    <a:pt x="65151" y="228473"/>
                    <a:pt x="123190" y="228473"/>
                  </a:cubicBezTo>
                  <a:cubicBezTo>
                    <a:pt x="181229" y="228473"/>
                    <a:pt x="228346" y="181356"/>
                    <a:pt x="228346" y="123317"/>
                  </a:cubicBezTo>
                  <a:cubicBezTo>
                    <a:pt x="228346" y="65278"/>
                    <a:pt x="181229" y="18161"/>
                    <a:pt x="123190" y="18161"/>
                  </a:cubicBezTo>
                  <a:lnTo>
                    <a:pt x="123190" y="9017"/>
                  </a:lnTo>
                  <a:lnTo>
                    <a:pt x="123190" y="18034"/>
                  </a:lnTo>
                  <a:cubicBezTo>
                    <a:pt x="65024" y="18034"/>
                    <a:pt x="18034" y="65151"/>
                    <a:pt x="18034" y="1231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243199" y="5081350"/>
            <a:ext cx="1199057" cy="1108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9"/>
              </a:lnSpc>
            </a:pPr>
            <a:r>
              <a:rPr lang="en-US" sz="224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Réussir l’examen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281395" y="3901345"/>
            <a:ext cx="311564" cy="311564"/>
            <a:chOff x="0" y="0"/>
            <a:chExt cx="415418" cy="415418"/>
          </a:xfrm>
        </p:grpSpPr>
        <p:sp>
          <p:nvSpPr>
            <p:cNvPr id="15" name="Freeform 15"/>
            <p:cNvSpPr/>
            <p:nvPr/>
          </p:nvSpPr>
          <p:spPr>
            <a:xfrm>
              <a:off x="9017" y="9017"/>
              <a:ext cx="397383" cy="397383"/>
            </a:xfrm>
            <a:custGeom>
              <a:avLst/>
              <a:gdLst/>
              <a:ahLst/>
              <a:cxnLst/>
              <a:rect l="l" t="t" r="r" b="b"/>
              <a:pathLst>
                <a:path w="397383" h="397383">
                  <a:moveTo>
                    <a:pt x="0" y="198755"/>
                  </a:moveTo>
                  <a:cubicBezTo>
                    <a:pt x="0" y="89027"/>
                    <a:pt x="89027" y="0"/>
                    <a:pt x="198755" y="0"/>
                  </a:cubicBezTo>
                  <a:cubicBezTo>
                    <a:pt x="308483" y="0"/>
                    <a:pt x="397383" y="89027"/>
                    <a:pt x="397383" y="198755"/>
                  </a:cubicBezTo>
                  <a:cubicBezTo>
                    <a:pt x="397383" y="308483"/>
                    <a:pt x="308356" y="397383"/>
                    <a:pt x="198755" y="397383"/>
                  </a:cubicBezTo>
                  <a:cubicBezTo>
                    <a:pt x="89154" y="397383"/>
                    <a:pt x="0" y="308356"/>
                    <a:pt x="0" y="198755"/>
                  </a:cubicBezTo>
                  <a:close/>
                </a:path>
              </a:pathLst>
            </a:custGeom>
            <a:solidFill>
              <a:srgbClr val="11F456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415544" cy="415417"/>
            </a:xfrm>
            <a:custGeom>
              <a:avLst/>
              <a:gdLst/>
              <a:ahLst/>
              <a:cxnLst/>
              <a:rect l="l" t="t" r="r" b="b"/>
              <a:pathLst>
                <a:path w="415544" h="415417">
                  <a:moveTo>
                    <a:pt x="0" y="207772"/>
                  </a:moveTo>
                  <a:cubicBezTo>
                    <a:pt x="0" y="92964"/>
                    <a:pt x="92964" y="0"/>
                    <a:pt x="207772" y="0"/>
                  </a:cubicBezTo>
                  <a:lnTo>
                    <a:pt x="207772" y="9017"/>
                  </a:lnTo>
                  <a:lnTo>
                    <a:pt x="207772" y="0"/>
                  </a:lnTo>
                  <a:cubicBezTo>
                    <a:pt x="322453" y="0"/>
                    <a:pt x="415544" y="92964"/>
                    <a:pt x="415544" y="207772"/>
                  </a:cubicBezTo>
                  <a:cubicBezTo>
                    <a:pt x="415544" y="322580"/>
                    <a:pt x="322453" y="415417"/>
                    <a:pt x="207772" y="415417"/>
                  </a:cubicBezTo>
                  <a:lnTo>
                    <a:pt x="207772" y="406400"/>
                  </a:lnTo>
                  <a:lnTo>
                    <a:pt x="207772" y="415417"/>
                  </a:lnTo>
                  <a:cubicBezTo>
                    <a:pt x="92964" y="415417"/>
                    <a:pt x="0" y="322453"/>
                    <a:pt x="0" y="207772"/>
                  </a:cubicBezTo>
                  <a:lnTo>
                    <a:pt x="9017" y="207772"/>
                  </a:lnTo>
                  <a:lnTo>
                    <a:pt x="16764" y="212471"/>
                  </a:lnTo>
                  <a:cubicBezTo>
                    <a:pt x="14605" y="215900"/>
                    <a:pt x="10541" y="217551"/>
                    <a:pt x="6604" y="216408"/>
                  </a:cubicBezTo>
                  <a:cubicBezTo>
                    <a:pt x="2667" y="215265"/>
                    <a:pt x="0" y="211709"/>
                    <a:pt x="0" y="207772"/>
                  </a:cubicBezTo>
                  <a:moveTo>
                    <a:pt x="18034" y="207772"/>
                  </a:moveTo>
                  <a:lnTo>
                    <a:pt x="9017" y="207772"/>
                  </a:lnTo>
                  <a:lnTo>
                    <a:pt x="1270" y="202946"/>
                  </a:lnTo>
                  <a:cubicBezTo>
                    <a:pt x="3429" y="199517"/>
                    <a:pt x="7493" y="197866"/>
                    <a:pt x="11430" y="199009"/>
                  </a:cubicBezTo>
                  <a:cubicBezTo>
                    <a:pt x="15367" y="200152"/>
                    <a:pt x="18034" y="203708"/>
                    <a:pt x="18034" y="207645"/>
                  </a:cubicBezTo>
                  <a:cubicBezTo>
                    <a:pt x="18034" y="312420"/>
                    <a:pt x="102997" y="397256"/>
                    <a:pt x="207645" y="397256"/>
                  </a:cubicBezTo>
                  <a:cubicBezTo>
                    <a:pt x="312293" y="397256"/>
                    <a:pt x="397383" y="312420"/>
                    <a:pt x="397383" y="207772"/>
                  </a:cubicBezTo>
                  <a:lnTo>
                    <a:pt x="406400" y="207772"/>
                  </a:lnTo>
                  <a:lnTo>
                    <a:pt x="397383" y="207772"/>
                  </a:lnTo>
                  <a:cubicBezTo>
                    <a:pt x="397383" y="102997"/>
                    <a:pt x="312420" y="18161"/>
                    <a:pt x="207772" y="18161"/>
                  </a:cubicBezTo>
                  <a:lnTo>
                    <a:pt x="207772" y="9017"/>
                  </a:lnTo>
                  <a:lnTo>
                    <a:pt x="207772" y="18034"/>
                  </a:lnTo>
                  <a:cubicBezTo>
                    <a:pt x="102997" y="18034"/>
                    <a:pt x="18034" y="102997"/>
                    <a:pt x="18034" y="2077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3580142" y="4061571"/>
            <a:ext cx="1426705" cy="212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9"/>
              </a:lnSpc>
            </a:pPr>
            <a:r>
              <a:rPr lang="en-US" sz="224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P.A </a:t>
            </a:r>
          </a:p>
          <a:p>
            <a:pPr algn="l">
              <a:lnSpc>
                <a:spcPts val="2419"/>
              </a:lnSpc>
            </a:pPr>
            <a:r>
              <a:rPr lang="en-US" sz="224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(Provisionnal Auditor)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4827359" y="3103218"/>
            <a:ext cx="408419" cy="408419"/>
            <a:chOff x="0" y="0"/>
            <a:chExt cx="544559" cy="544559"/>
          </a:xfrm>
        </p:grpSpPr>
        <p:sp>
          <p:nvSpPr>
            <p:cNvPr id="19" name="Freeform 19"/>
            <p:cNvSpPr/>
            <p:nvPr/>
          </p:nvSpPr>
          <p:spPr>
            <a:xfrm>
              <a:off x="9017" y="9017"/>
              <a:ext cx="526542" cy="526542"/>
            </a:xfrm>
            <a:custGeom>
              <a:avLst/>
              <a:gdLst/>
              <a:ahLst/>
              <a:cxnLst/>
              <a:rect l="l" t="t" r="r" b="b"/>
              <a:pathLst>
                <a:path w="526542" h="526542">
                  <a:moveTo>
                    <a:pt x="0" y="263271"/>
                  </a:moveTo>
                  <a:cubicBezTo>
                    <a:pt x="0" y="117856"/>
                    <a:pt x="117856" y="0"/>
                    <a:pt x="263271" y="0"/>
                  </a:cubicBezTo>
                  <a:cubicBezTo>
                    <a:pt x="408686" y="0"/>
                    <a:pt x="526542" y="117856"/>
                    <a:pt x="526542" y="263271"/>
                  </a:cubicBezTo>
                  <a:cubicBezTo>
                    <a:pt x="526542" y="408686"/>
                    <a:pt x="408686" y="526542"/>
                    <a:pt x="263271" y="526542"/>
                  </a:cubicBezTo>
                  <a:cubicBezTo>
                    <a:pt x="117856" y="526542"/>
                    <a:pt x="0" y="408686"/>
                    <a:pt x="0" y="263271"/>
                  </a:cubicBezTo>
                  <a:close/>
                </a:path>
              </a:pathLst>
            </a:custGeom>
            <a:solidFill>
              <a:srgbClr val="1C3CE9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544576" cy="544576"/>
            </a:xfrm>
            <a:custGeom>
              <a:avLst/>
              <a:gdLst/>
              <a:ahLst/>
              <a:cxnLst/>
              <a:rect l="l" t="t" r="r" b="b"/>
              <a:pathLst>
                <a:path w="544576" h="544576">
                  <a:moveTo>
                    <a:pt x="0" y="272288"/>
                  </a:moveTo>
                  <a:cubicBezTo>
                    <a:pt x="0" y="121920"/>
                    <a:pt x="121920" y="0"/>
                    <a:pt x="272288" y="0"/>
                  </a:cubicBezTo>
                  <a:lnTo>
                    <a:pt x="272288" y="9017"/>
                  </a:lnTo>
                  <a:lnTo>
                    <a:pt x="272288" y="0"/>
                  </a:lnTo>
                  <a:cubicBezTo>
                    <a:pt x="422656" y="0"/>
                    <a:pt x="544576" y="121920"/>
                    <a:pt x="544576" y="272288"/>
                  </a:cubicBezTo>
                  <a:lnTo>
                    <a:pt x="535559" y="272288"/>
                  </a:lnTo>
                  <a:lnTo>
                    <a:pt x="544576" y="272288"/>
                  </a:lnTo>
                  <a:cubicBezTo>
                    <a:pt x="544576" y="422656"/>
                    <a:pt x="422656" y="544576"/>
                    <a:pt x="272288" y="544576"/>
                  </a:cubicBezTo>
                  <a:lnTo>
                    <a:pt x="272288" y="535559"/>
                  </a:lnTo>
                  <a:lnTo>
                    <a:pt x="272288" y="544576"/>
                  </a:lnTo>
                  <a:cubicBezTo>
                    <a:pt x="121920" y="544576"/>
                    <a:pt x="0" y="422656"/>
                    <a:pt x="0" y="272288"/>
                  </a:cubicBezTo>
                  <a:lnTo>
                    <a:pt x="9017" y="272288"/>
                  </a:lnTo>
                  <a:lnTo>
                    <a:pt x="18034" y="272288"/>
                  </a:lnTo>
                  <a:lnTo>
                    <a:pt x="9017" y="272288"/>
                  </a:lnTo>
                  <a:lnTo>
                    <a:pt x="0" y="272288"/>
                  </a:lnTo>
                  <a:moveTo>
                    <a:pt x="18034" y="272288"/>
                  </a:moveTo>
                  <a:cubicBezTo>
                    <a:pt x="18034" y="277241"/>
                    <a:pt x="13970" y="281305"/>
                    <a:pt x="9017" y="281305"/>
                  </a:cubicBezTo>
                  <a:cubicBezTo>
                    <a:pt x="4064" y="281305"/>
                    <a:pt x="0" y="277241"/>
                    <a:pt x="0" y="272288"/>
                  </a:cubicBezTo>
                  <a:cubicBezTo>
                    <a:pt x="0" y="267335"/>
                    <a:pt x="4064" y="263271"/>
                    <a:pt x="9017" y="263271"/>
                  </a:cubicBezTo>
                  <a:cubicBezTo>
                    <a:pt x="13970" y="263271"/>
                    <a:pt x="18034" y="267335"/>
                    <a:pt x="18034" y="272288"/>
                  </a:cubicBezTo>
                  <a:cubicBezTo>
                    <a:pt x="18034" y="412750"/>
                    <a:pt x="131826" y="526542"/>
                    <a:pt x="272288" y="526542"/>
                  </a:cubicBezTo>
                  <a:cubicBezTo>
                    <a:pt x="412750" y="526542"/>
                    <a:pt x="526542" y="412750"/>
                    <a:pt x="526542" y="272288"/>
                  </a:cubicBezTo>
                  <a:cubicBezTo>
                    <a:pt x="526542" y="131826"/>
                    <a:pt x="412623" y="18034"/>
                    <a:pt x="272288" y="18034"/>
                  </a:cubicBezTo>
                  <a:lnTo>
                    <a:pt x="272288" y="9017"/>
                  </a:lnTo>
                  <a:lnTo>
                    <a:pt x="272288" y="18034"/>
                  </a:lnTo>
                  <a:cubicBezTo>
                    <a:pt x="131826" y="18034"/>
                    <a:pt x="18034" y="131826"/>
                    <a:pt x="18034" y="2722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5222647" y="3311872"/>
            <a:ext cx="1378591" cy="2878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9"/>
              </a:lnSpc>
            </a:pPr>
            <a:r>
              <a:rPr lang="en-US" sz="224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Auditor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6511155" y="2575169"/>
            <a:ext cx="542527" cy="542527"/>
            <a:chOff x="0" y="0"/>
            <a:chExt cx="723369" cy="723369"/>
          </a:xfrm>
        </p:grpSpPr>
        <p:sp>
          <p:nvSpPr>
            <p:cNvPr id="23" name="Freeform 23"/>
            <p:cNvSpPr/>
            <p:nvPr/>
          </p:nvSpPr>
          <p:spPr>
            <a:xfrm>
              <a:off x="9017" y="9017"/>
              <a:ext cx="705358" cy="705358"/>
            </a:xfrm>
            <a:custGeom>
              <a:avLst/>
              <a:gdLst/>
              <a:ahLst/>
              <a:cxnLst/>
              <a:rect l="l" t="t" r="r" b="b"/>
              <a:pathLst>
                <a:path w="705358" h="705358">
                  <a:moveTo>
                    <a:pt x="0" y="352679"/>
                  </a:moveTo>
                  <a:cubicBezTo>
                    <a:pt x="0" y="157861"/>
                    <a:pt x="157861" y="0"/>
                    <a:pt x="352679" y="0"/>
                  </a:cubicBezTo>
                  <a:cubicBezTo>
                    <a:pt x="547497" y="0"/>
                    <a:pt x="705358" y="157861"/>
                    <a:pt x="705358" y="352679"/>
                  </a:cubicBezTo>
                  <a:cubicBezTo>
                    <a:pt x="705358" y="547497"/>
                    <a:pt x="547370" y="705358"/>
                    <a:pt x="352679" y="705358"/>
                  </a:cubicBezTo>
                  <a:cubicBezTo>
                    <a:pt x="157988" y="705358"/>
                    <a:pt x="0" y="547370"/>
                    <a:pt x="0" y="352679"/>
                  </a:cubicBezTo>
                  <a:close/>
                </a:path>
              </a:pathLst>
            </a:custGeom>
            <a:solidFill>
              <a:srgbClr val="DF2798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723392" cy="723392"/>
            </a:xfrm>
            <a:custGeom>
              <a:avLst/>
              <a:gdLst/>
              <a:ahLst/>
              <a:cxnLst/>
              <a:rect l="l" t="t" r="r" b="b"/>
              <a:pathLst>
                <a:path w="723392" h="723392">
                  <a:moveTo>
                    <a:pt x="0" y="361696"/>
                  </a:moveTo>
                  <a:cubicBezTo>
                    <a:pt x="0" y="161925"/>
                    <a:pt x="161925" y="0"/>
                    <a:pt x="361696" y="0"/>
                  </a:cubicBezTo>
                  <a:lnTo>
                    <a:pt x="361696" y="9017"/>
                  </a:lnTo>
                  <a:lnTo>
                    <a:pt x="361696" y="0"/>
                  </a:lnTo>
                  <a:cubicBezTo>
                    <a:pt x="561467" y="0"/>
                    <a:pt x="723392" y="161925"/>
                    <a:pt x="723392" y="361696"/>
                  </a:cubicBezTo>
                  <a:lnTo>
                    <a:pt x="714375" y="361696"/>
                  </a:lnTo>
                  <a:lnTo>
                    <a:pt x="723392" y="361696"/>
                  </a:lnTo>
                  <a:cubicBezTo>
                    <a:pt x="723392" y="561467"/>
                    <a:pt x="561467" y="723392"/>
                    <a:pt x="361696" y="723392"/>
                  </a:cubicBezTo>
                  <a:lnTo>
                    <a:pt x="361696" y="714375"/>
                  </a:lnTo>
                  <a:lnTo>
                    <a:pt x="361696" y="723392"/>
                  </a:lnTo>
                  <a:cubicBezTo>
                    <a:pt x="161925" y="723392"/>
                    <a:pt x="0" y="561467"/>
                    <a:pt x="0" y="361696"/>
                  </a:cubicBezTo>
                  <a:lnTo>
                    <a:pt x="9017" y="361696"/>
                  </a:lnTo>
                  <a:lnTo>
                    <a:pt x="18034" y="361696"/>
                  </a:lnTo>
                  <a:lnTo>
                    <a:pt x="9017" y="361696"/>
                  </a:lnTo>
                  <a:lnTo>
                    <a:pt x="0" y="361696"/>
                  </a:lnTo>
                  <a:moveTo>
                    <a:pt x="18034" y="361696"/>
                  </a:moveTo>
                  <a:cubicBezTo>
                    <a:pt x="18034" y="366649"/>
                    <a:pt x="13970" y="370713"/>
                    <a:pt x="9017" y="370713"/>
                  </a:cubicBezTo>
                  <a:cubicBezTo>
                    <a:pt x="4064" y="370713"/>
                    <a:pt x="0" y="366649"/>
                    <a:pt x="0" y="361696"/>
                  </a:cubicBezTo>
                  <a:cubicBezTo>
                    <a:pt x="0" y="356743"/>
                    <a:pt x="4064" y="352679"/>
                    <a:pt x="9017" y="352679"/>
                  </a:cubicBezTo>
                  <a:cubicBezTo>
                    <a:pt x="13970" y="352679"/>
                    <a:pt x="18034" y="356743"/>
                    <a:pt x="18034" y="361696"/>
                  </a:cubicBezTo>
                  <a:cubicBezTo>
                    <a:pt x="18034" y="551434"/>
                    <a:pt x="171831" y="705358"/>
                    <a:pt x="361696" y="705358"/>
                  </a:cubicBezTo>
                  <a:cubicBezTo>
                    <a:pt x="551561" y="705358"/>
                    <a:pt x="705358" y="551434"/>
                    <a:pt x="705358" y="361696"/>
                  </a:cubicBezTo>
                  <a:cubicBezTo>
                    <a:pt x="705358" y="171958"/>
                    <a:pt x="551434" y="18034"/>
                    <a:pt x="361696" y="18034"/>
                  </a:cubicBezTo>
                  <a:lnTo>
                    <a:pt x="361696" y="9017"/>
                  </a:lnTo>
                  <a:lnTo>
                    <a:pt x="361696" y="18034"/>
                  </a:lnTo>
                  <a:cubicBezTo>
                    <a:pt x="171958" y="18034"/>
                    <a:pt x="18034" y="171958"/>
                    <a:pt x="18034" y="36169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7040116" y="2850877"/>
            <a:ext cx="1311972" cy="333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9"/>
              </a:lnSpc>
            </a:pPr>
            <a:r>
              <a:rPr lang="en-US" sz="2240" b="1">
                <a:solidFill>
                  <a:srgbClr val="FF0000"/>
                </a:solidFill>
                <a:latin typeface="Arimo Bold"/>
                <a:ea typeface="Arimo Bold"/>
                <a:cs typeface="Arimo Bold"/>
                <a:sym typeface="Arimo Bold"/>
              </a:rPr>
              <a:t>Lead Auditor</a:t>
            </a: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C88C3E1F-BC8E-842E-1DCE-7D0500C0F40B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54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D716514E-0BD3-C6E1-25D3-09868B0CAA50}"/>
              </a:ext>
            </a:extLst>
          </p:cNvPr>
          <p:cNvSpPr/>
          <p:nvPr/>
        </p:nvSpPr>
        <p:spPr>
          <a:xfrm>
            <a:off x="8172419" y="180631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Freeform 3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333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" y="15217"/>
            <a:ext cx="9907215" cy="7332148"/>
            <a:chOff x="0" y="0"/>
            <a:chExt cx="13209620" cy="97761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09547" cy="9776206"/>
            </a:xfrm>
            <a:custGeom>
              <a:avLst/>
              <a:gdLst/>
              <a:ahLst/>
              <a:cxnLst/>
              <a:rect l="l" t="t" r="r" b="b"/>
              <a:pathLst>
                <a:path w="13209547" h="9776206">
                  <a:moveTo>
                    <a:pt x="0" y="0"/>
                  </a:moveTo>
                  <a:lnTo>
                    <a:pt x="13209547" y="0"/>
                  </a:lnTo>
                  <a:lnTo>
                    <a:pt x="13209547" y="9776206"/>
                  </a:lnTo>
                  <a:lnTo>
                    <a:pt x="0" y="9776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171" r="-5171"/>
              </a:stretch>
            </a:blipFill>
          </p:spPr>
        </p:sp>
      </p:grpSp>
      <p:sp>
        <p:nvSpPr>
          <p:cNvPr id="9" name="TextBox 20">
            <a:extLst>
              <a:ext uri="{FF2B5EF4-FFF2-40B4-BE49-F238E27FC236}">
                <a16:creationId xmlns:a16="http://schemas.microsoft.com/office/drawing/2014/main" id="{EF3FE0D8-45E1-B21B-501D-30F1F54FE917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55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24E6DB70-EA9C-EE2E-645D-98F49DB77343}"/>
              </a:ext>
            </a:extLst>
          </p:cNvPr>
          <p:cNvSpPr/>
          <p:nvPr/>
        </p:nvSpPr>
        <p:spPr>
          <a:xfrm>
            <a:off x="8172419" y="180631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56096E3-ACB0-4A5B-9C5A-7EE5195D2364}"/>
              </a:ext>
            </a:extLst>
          </p:cNvPr>
          <p:cNvGrpSpPr/>
          <p:nvPr/>
        </p:nvGrpSpPr>
        <p:grpSpPr>
          <a:xfrm>
            <a:off x="0" y="0"/>
            <a:ext cx="9746857" cy="7315200"/>
            <a:chOff x="0" y="0"/>
            <a:chExt cx="24384000" cy="1830065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860C5F8-BE16-164F-A842-9A7D1D8178A0}"/>
                </a:ext>
              </a:extLst>
            </p:cNvPr>
            <p:cNvSpPr/>
            <p:nvPr/>
          </p:nvSpPr>
          <p:spPr>
            <a:xfrm>
              <a:off x="0" y="0"/>
              <a:ext cx="24384000" cy="18300650"/>
            </a:xfrm>
            <a:custGeom>
              <a:avLst/>
              <a:gdLst/>
              <a:ahLst/>
              <a:cxnLst/>
              <a:rect l="l" t="t" r="r" b="b"/>
              <a:pathLst>
                <a:path w="24384000" h="18300650">
                  <a:moveTo>
                    <a:pt x="0" y="0"/>
                  </a:moveTo>
                  <a:lnTo>
                    <a:pt x="24384000" y="0"/>
                  </a:lnTo>
                  <a:lnTo>
                    <a:pt x="24384000" y="18300650"/>
                  </a:lnTo>
                  <a:lnTo>
                    <a:pt x="0" y="18300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6620" b="-16620"/>
              </a:stretch>
            </a:blipFill>
          </p:spPr>
        </p:sp>
      </p:grpSp>
      <p:sp>
        <p:nvSpPr>
          <p:cNvPr id="6" name="Freeform 5" descr="\\DROBO-FS\QuickDrops\JB\PPTX NG\Droplets\LightingOverlay.png">
            <a:extLst>
              <a:ext uri="{FF2B5EF4-FFF2-40B4-BE49-F238E27FC236}">
                <a16:creationId xmlns:a16="http://schemas.microsoft.com/office/drawing/2014/main" id="{49C0FF5F-2DD7-AFF8-71A5-6CCCDD501AEC}"/>
              </a:ext>
            </a:extLst>
          </p:cNvPr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D9572BF8-19FA-27B1-8CE7-E6BC8E741FFC}"/>
              </a:ext>
            </a:extLst>
          </p:cNvPr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6666" b="-16666"/>
            </a:stretch>
          </a:blipFill>
        </p:spPr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8B1670D2-D483-2257-8F59-1F1DB05F4495}"/>
              </a:ext>
            </a:extLst>
          </p:cNvPr>
          <p:cNvGrpSpPr/>
          <p:nvPr/>
        </p:nvGrpSpPr>
        <p:grpSpPr>
          <a:xfrm>
            <a:off x="0" y="0"/>
            <a:ext cx="9753600" cy="773304"/>
            <a:chOff x="0" y="0"/>
            <a:chExt cx="24384000" cy="1933260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7539BF76-3693-90FA-7E97-E5189D6B7A84}"/>
                </a:ext>
              </a:extLst>
            </p:cNvPr>
            <p:cNvSpPr/>
            <p:nvPr/>
          </p:nvSpPr>
          <p:spPr>
            <a:xfrm>
              <a:off x="0" y="0"/>
              <a:ext cx="24384000" cy="1933321"/>
            </a:xfrm>
            <a:custGeom>
              <a:avLst/>
              <a:gdLst/>
              <a:ahLst/>
              <a:cxnLst/>
              <a:rect l="l" t="t" r="r" b="b"/>
              <a:pathLst>
                <a:path w="24384000" h="1933321">
                  <a:moveTo>
                    <a:pt x="0" y="0"/>
                  </a:moveTo>
                  <a:lnTo>
                    <a:pt x="24384000" y="0"/>
                  </a:lnTo>
                  <a:lnTo>
                    <a:pt x="24384000" y="1933321"/>
                  </a:lnTo>
                  <a:lnTo>
                    <a:pt x="0" y="1933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04727" b="-304724"/>
              </a:stretch>
            </a:blipFill>
          </p:spPr>
        </p:sp>
      </p:grpSp>
      <p:sp>
        <p:nvSpPr>
          <p:cNvPr id="10" name="Freeform 5" descr="\\DROBO-FS\QuickDrops\JB\PPTX NG\Droplets\LightingOverlay.png">
            <a:extLst>
              <a:ext uri="{FF2B5EF4-FFF2-40B4-BE49-F238E27FC236}">
                <a16:creationId xmlns:a16="http://schemas.microsoft.com/office/drawing/2014/main" id="{8631196C-B9DB-3FC1-B6A5-75E7695F314A}"/>
              </a:ext>
            </a:extLst>
          </p:cNvPr>
          <p:cNvSpPr/>
          <p:nvPr/>
        </p:nvSpPr>
        <p:spPr>
          <a:xfrm>
            <a:off x="0" y="0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DD6E79A0-CCB2-B0D2-C849-2DF9B1309029}"/>
              </a:ext>
            </a:extLst>
          </p:cNvPr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2C71326F-82B5-B75E-3D60-233368157A8E}"/>
              </a:ext>
            </a:extLst>
          </p:cNvPr>
          <p:cNvSpPr txBox="1"/>
          <p:nvPr/>
        </p:nvSpPr>
        <p:spPr>
          <a:xfrm>
            <a:off x="1847675" y="119111"/>
            <a:ext cx="6127648" cy="436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fr-FR" sz="299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Prochaines Formations ISO 27001</a:t>
            </a:r>
            <a:endParaRPr lang="en-US" sz="299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D37A9D30-1D11-B2B5-A871-A82D42E6244A}"/>
              </a:ext>
            </a:extLst>
          </p:cNvPr>
          <p:cNvSpPr txBox="1"/>
          <p:nvPr/>
        </p:nvSpPr>
        <p:spPr>
          <a:xfrm>
            <a:off x="848012" y="1472005"/>
            <a:ext cx="7805207" cy="541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27001 Lead Auditor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Planifié le 04/11/2024</a:t>
            </a:r>
          </a:p>
          <a:p>
            <a:endParaRPr lang="fr-F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27001 Lead Implementer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Planifié le 02/12/2024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: </a:t>
            </a:r>
            <a:r>
              <a:rPr lang="fr-FR" b="0" i="0" dirty="0">
                <a:solidFill>
                  <a:srgbClr val="4D4F5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Classe Virtuelle– Online Training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Pourquoi s'inscrire ?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 reconnue par PECB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Améliorez vos compétences en cybersécurité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Accélérez votre carrière professionnelle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 :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de paiement en plusieurs fois disponible pour faciliter votre accès à nos formations.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A8A498BF-BE44-E9CF-59A4-915D8E2708D1}"/>
              </a:ext>
            </a:extLst>
          </p:cNvPr>
          <p:cNvSpPr/>
          <p:nvPr/>
        </p:nvSpPr>
        <p:spPr>
          <a:xfrm>
            <a:off x="8172419" y="180631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31BCEDA2-B789-0E65-CF18-BF4A5563C7A3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56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16" name="Group 47">
            <a:extLst>
              <a:ext uri="{FF2B5EF4-FFF2-40B4-BE49-F238E27FC236}">
                <a16:creationId xmlns:a16="http://schemas.microsoft.com/office/drawing/2014/main" id="{42830601-F97F-1EF0-98C9-513B26CAA763}"/>
              </a:ext>
            </a:extLst>
          </p:cNvPr>
          <p:cNvGrpSpPr/>
          <p:nvPr/>
        </p:nvGrpSpPr>
        <p:grpSpPr>
          <a:xfrm>
            <a:off x="6122655" y="1610728"/>
            <a:ext cx="3070665" cy="4181084"/>
            <a:chOff x="5165534" y="1160901"/>
            <a:chExt cx="3678157" cy="5697099"/>
          </a:xfrm>
        </p:grpSpPr>
        <p:sp>
          <p:nvSpPr>
            <p:cNvPr id="17" name="Freeform 329">
              <a:extLst>
                <a:ext uri="{FF2B5EF4-FFF2-40B4-BE49-F238E27FC236}">
                  <a16:creationId xmlns:a16="http://schemas.microsoft.com/office/drawing/2014/main" id="{6E7497A3-8DBD-04B4-160E-BDA1258B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3155" y="1883147"/>
              <a:ext cx="446175" cy="1299485"/>
            </a:xfrm>
            <a:custGeom>
              <a:avLst/>
              <a:gdLst>
                <a:gd name="T0" fmla="*/ 21 w 67"/>
                <a:gd name="T1" fmla="*/ 15 h 197"/>
                <a:gd name="T2" fmla="*/ 30 w 67"/>
                <a:gd name="T3" fmla="*/ 118 h 197"/>
                <a:gd name="T4" fmla="*/ 12 w 67"/>
                <a:gd name="T5" fmla="*/ 100 h 197"/>
                <a:gd name="T6" fmla="*/ 21 w 67"/>
                <a:gd name="T7" fmla="*/ 1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97">
                  <a:moveTo>
                    <a:pt x="21" y="15"/>
                  </a:moveTo>
                  <a:cubicBezTo>
                    <a:pt x="48" y="0"/>
                    <a:pt x="67" y="22"/>
                    <a:pt x="30" y="118"/>
                  </a:cubicBezTo>
                  <a:cubicBezTo>
                    <a:pt x="0" y="197"/>
                    <a:pt x="12" y="100"/>
                    <a:pt x="12" y="100"/>
                  </a:cubicBezTo>
                  <a:cubicBezTo>
                    <a:pt x="21" y="15"/>
                    <a:pt x="21" y="15"/>
                    <a:pt x="21" y="15"/>
                  </a:cubicBezTo>
                </a:path>
              </a:pathLst>
            </a:custGeom>
            <a:solidFill>
              <a:srgbClr val="7552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330">
              <a:extLst>
                <a:ext uri="{FF2B5EF4-FFF2-40B4-BE49-F238E27FC236}">
                  <a16:creationId xmlns:a16="http://schemas.microsoft.com/office/drawing/2014/main" id="{DEF0D77E-F4B2-9126-3487-03A5518D0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3545" y="2491060"/>
              <a:ext cx="239819" cy="309534"/>
            </a:xfrm>
            <a:custGeom>
              <a:avLst/>
              <a:gdLst>
                <a:gd name="T0" fmla="*/ 3 w 36"/>
                <a:gd name="T1" fmla="*/ 9 h 47"/>
                <a:gd name="T2" fmla="*/ 34 w 36"/>
                <a:gd name="T3" fmla="*/ 23 h 47"/>
                <a:gd name="T4" fmla="*/ 0 w 36"/>
                <a:gd name="T5" fmla="*/ 37 h 47"/>
                <a:gd name="T6" fmla="*/ 3 w 36"/>
                <a:gd name="T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7">
                  <a:moveTo>
                    <a:pt x="3" y="9"/>
                  </a:moveTo>
                  <a:cubicBezTo>
                    <a:pt x="21" y="0"/>
                    <a:pt x="33" y="12"/>
                    <a:pt x="34" y="23"/>
                  </a:cubicBezTo>
                  <a:cubicBezTo>
                    <a:pt x="36" y="35"/>
                    <a:pt x="26" y="47"/>
                    <a:pt x="0" y="37"/>
                  </a:cubicBez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331">
              <a:extLst>
                <a:ext uri="{FF2B5EF4-FFF2-40B4-BE49-F238E27FC236}">
                  <a16:creationId xmlns:a16="http://schemas.microsoft.com/office/drawing/2014/main" id="{B9182E3F-90FF-6E29-3C9D-FBDEF0FDC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0952" y="2597027"/>
              <a:ext cx="117121" cy="136641"/>
            </a:xfrm>
            <a:custGeom>
              <a:avLst/>
              <a:gdLst>
                <a:gd name="T0" fmla="*/ 1 w 18"/>
                <a:gd name="T1" fmla="*/ 6 h 21"/>
                <a:gd name="T2" fmla="*/ 0 w 18"/>
                <a:gd name="T3" fmla="*/ 14 h 21"/>
                <a:gd name="T4" fmla="*/ 1 w 18"/>
                <a:gd name="T5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1">
                  <a:moveTo>
                    <a:pt x="1" y="6"/>
                  </a:moveTo>
                  <a:cubicBezTo>
                    <a:pt x="18" y="0"/>
                    <a:pt x="17" y="21"/>
                    <a:pt x="0" y="14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BD7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332">
              <a:extLst>
                <a:ext uri="{FF2B5EF4-FFF2-40B4-BE49-F238E27FC236}">
                  <a16:creationId xmlns:a16="http://schemas.microsoft.com/office/drawing/2014/main" id="{1999AA2F-639A-0C87-9BD4-EC7ADB5B7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934" y="2555198"/>
              <a:ext cx="86447" cy="47406"/>
            </a:xfrm>
            <a:custGeom>
              <a:avLst/>
              <a:gdLst>
                <a:gd name="T0" fmla="*/ 4 w 13"/>
                <a:gd name="T1" fmla="*/ 0 h 7"/>
                <a:gd name="T2" fmla="*/ 0 w 13"/>
                <a:gd name="T3" fmla="*/ 2 h 7"/>
                <a:gd name="T4" fmla="*/ 5 w 13"/>
                <a:gd name="T5" fmla="*/ 7 h 7"/>
                <a:gd name="T6" fmla="*/ 8 w 13"/>
                <a:gd name="T7" fmla="*/ 7 h 7"/>
                <a:gd name="T8" fmla="*/ 12 w 13"/>
                <a:gd name="T9" fmla="*/ 5 h 7"/>
                <a:gd name="T10" fmla="*/ 7 w 13"/>
                <a:gd name="T11" fmla="*/ 0 h 7"/>
                <a:gd name="T12" fmla="*/ 4 w 1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4"/>
                    <a:pt x="2" y="6"/>
                    <a:pt x="5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2" y="7"/>
                    <a:pt x="12" y="5"/>
                  </a:cubicBezTo>
                  <a:cubicBezTo>
                    <a:pt x="13" y="3"/>
                    <a:pt x="11" y="1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F9C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333">
              <a:extLst>
                <a:ext uri="{FF2B5EF4-FFF2-40B4-BE49-F238E27FC236}">
                  <a16:creationId xmlns:a16="http://schemas.microsoft.com/office/drawing/2014/main" id="{6E632D61-76EE-41CD-89D4-6573CE943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657" y="1570824"/>
              <a:ext cx="423866" cy="1288331"/>
            </a:xfrm>
            <a:custGeom>
              <a:avLst/>
              <a:gdLst>
                <a:gd name="T0" fmla="*/ 51 w 64"/>
                <a:gd name="T1" fmla="*/ 195 h 195"/>
                <a:gd name="T2" fmla="*/ 64 w 64"/>
                <a:gd name="T3" fmla="*/ 34 h 195"/>
                <a:gd name="T4" fmla="*/ 51 w 64"/>
                <a:gd name="T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195">
                  <a:moveTo>
                    <a:pt x="51" y="195"/>
                  </a:moveTo>
                  <a:cubicBezTo>
                    <a:pt x="0" y="105"/>
                    <a:pt x="22" y="0"/>
                    <a:pt x="64" y="34"/>
                  </a:cubicBezTo>
                  <a:cubicBezTo>
                    <a:pt x="51" y="195"/>
                    <a:pt x="51" y="195"/>
                    <a:pt x="51" y="195"/>
                  </a:cubicBezTo>
                </a:path>
              </a:pathLst>
            </a:custGeom>
            <a:solidFill>
              <a:srgbClr val="7552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334">
              <a:extLst>
                <a:ext uri="{FF2B5EF4-FFF2-40B4-BE49-F238E27FC236}">
                  <a16:creationId xmlns:a16="http://schemas.microsoft.com/office/drawing/2014/main" id="{8F3DEB75-F9E1-5858-C0AF-F0B6B2F5C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257" y="2376728"/>
              <a:ext cx="234242" cy="312323"/>
            </a:xfrm>
            <a:custGeom>
              <a:avLst/>
              <a:gdLst>
                <a:gd name="T0" fmla="*/ 34 w 35"/>
                <a:gd name="T1" fmla="*/ 10 h 47"/>
                <a:gd name="T2" fmla="*/ 2 w 35"/>
                <a:gd name="T3" fmla="*/ 24 h 47"/>
                <a:gd name="T4" fmla="*/ 35 w 35"/>
                <a:gd name="T5" fmla="*/ 37 h 47"/>
                <a:gd name="T6" fmla="*/ 34 w 35"/>
                <a:gd name="T7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7">
                  <a:moveTo>
                    <a:pt x="34" y="10"/>
                  </a:moveTo>
                  <a:cubicBezTo>
                    <a:pt x="16" y="0"/>
                    <a:pt x="3" y="12"/>
                    <a:pt x="2" y="24"/>
                  </a:cubicBezTo>
                  <a:cubicBezTo>
                    <a:pt x="0" y="35"/>
                    <a:pt x="10" y="47"/>
                    <a:pt x="35" y="37"/>
                  </a:cubicBezTo>
                  <a:cubicBezTo>
                    <a:pt x="34" y="10"/>
                    <a:pt x="34" y="10"/>
                    <a:pt x="34" y="10"/>
                  </a:cubicBezTo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335">
              <a:extLst>
                <a:ext uri="{FF2B5EF4-FFF2-40B4-BE49-F238E27FC236}">
                  <a16:creationId xmlns:a16="http://schemas.microsoft.com/office/drawing/2014/main" id="{E2D636B2-14A2-3A84-B976-0A085C838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49" y="2477117"/>
              <a:ext cx="117121" cy="145007"/>
            </a:xfrm>
            <a:custGeom>
              <a:avLst/>
              <a:gdLst>
                <a:gd name="T0" fmla="*/ 18 w 18"/>
                <a:gd name="T1" fmla="*/ 7 h 22"/>
                <a:gd name="T2" fmla="*/ 18 w 18"/>
                <a:gd name="T3" fmla="*/ 15 h 22"/>
                <a:gd name="T4" fmla="*/ 18 w 18"/>
                <a:gd name="T5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2">
                  <a:moveTo>
                    <a:pt x="18" y="7"/>
                  </a:moveTo>
                  <a:cubicBezTo>
                    <a:pt x="0" y="0"/>
                    <a:pt x="1" y="22"/>
                    <a:pt x="18" y="15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rgbClr val="BD7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336">
              <a:extLst>
                <a:ext uri="{FF2B5EF4-FFF2-40B4-BE49-F238E27FC236}">
                  <a16:creationId xmlns:a16="http://schemas.microsoft.com/office/drawing/2014/main" id="{0CBF149F-19B7-5CBE-D231-39D93181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606" y="2443654"/>
              <a:ext cx="86447" cy="52984"/>
            </a:xfrm>
            <a:custGeom>
              <a:avLst/>
              <a:gdLst>
                <a:gd name="T0" fmla="*/ 8 w 13"/>
                <a:gd name="T1" fmla="*/ 0 h 8"/>
                <a:gd name="T2" fmla="*/ 6 w 13"/>
                <a:gd name="T3" fmla="*/ 1 h 8"/>
                <a:gd name="T4" fmla="*/ 1 w 13"/>
                <a:gd name="T5" fmla="*/ 5 h 8"/>
                <a:gd name="T6" fmla="*/ 5 w 13"/>
                <a:gd name="T7" fmla="*/ 8 h 8"/>
                <a:gd name="T8" fmla="*/ 7 w 13"/>
                <a:gd name="T9" fmla="*/ 8 h 8"/>
                <a:gd name="T10" fmla="*/ 13 w 13"/>
                <a:gd name="T11" fmla="*/ 3 h 8"/>
                <a:gd name="T12" fmla="*/ 8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cubicBezTo>
                    <a:pt x="7" y="0"/>
                    <a:pt x="7" y="1"/>
                    <a:pt x="6" y="1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7"/>
                    <a:pt x="3" y="8"/>
                    <a:pt x="5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11" y="7"/>
                    <a:pt x="13" y="5"/>
                    <a:pt x="13" y="3"/>
                  </a:cubicBezTo>
                  <a:cubicBezTo>
                    <a:pt x="12" y="1"/>
                    <a:pt x="11" y="0"/>
                    <a:pt x="8" y="0"/>
                  </a:cubicBezTo>
                </a:path>
              </a:pathLst>
            </a:custGeom>
            <a:solidFill>
              <a:srgbClr val="F9C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338">
              <a:extLst>
                <a:ext uri="{FF2B5EF4-FFF2-40B4-BE49-F238E27FC236}">
                  <a16:creationId xmlns:a16="http://schemas.microsoft.com/office/drawing/2014/main" id="{0982DFC3-68DE-9CA8-26FC-FDB35D527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110" y="1941707"/>
              <a:ext cx="1525362" cy="3421606"/>
            </a:xfrm>
            <a:custGeom>
              <a:avLst/>
              <a:gdLst>
                <a:gd name="T0" fmla="*/ 1 w 230"/>
                <a:gd name="T1" fmla="*/ 462 h 518"/>
                <a:gd name="T2" fmla="*/ 9 w 230"/>
                <a:gd name="T3" fmla="*/ 483 h 518"/>
                <a:gd name="T4" fmla="*/ 131 w 230"/>
                <a:gd name="T5" fmla="*/ 511 h 518"/>
                <a:gd name="T6" fmla="*/ 165 w 230"/>
                <a:gd name="T7" fmla="*/ 499 h 518"/>
                <a:gd name="T8" fmla="*/ 171 w 230"/>
                <a:gd name="T9" fmla="*/ 496 h 518"/>
                <a:gd name="T10" fmla="*/ 230 w 230"/>
                <a:gd name="T11" fmla="*/ 58 h 518"/>
                <a:gd name="T12" fmla="*/ 227 w 230"/>
                <a:gd name="T13" fmla="*/ 15 h 518"/>
                <a:gd name="T14" fmla="*/ 193 w 230"/>
                <a:gd name="T15" fmla="*/ 12 h 518"/>
                <a:gd name="T16" fmla="*/ 187 w 230"/>
                <a:gd name="T17" fmla="*/ 12 h 518"/>
                <a:gd name="T18" fmla="*/ 71 w 230"/>
                <a:gd name="T19" fmla="*/ 4 h 518"/>
                <a:gd name="T20" fmla="*/ 60 w 230"/>
                <a:gd name="T21" fmla="*/ 3 h 518"/>
                <a:gd name="T22" fmla="*/ 19 w 230"/>
                <a:gd name="T23" fmla="*/ 0 h 518"/>
                <a:gd name="T24" fmla="*/ 13 w 230"/>
                <a:gd name="T25" fmla="*/ 38 h 518"/>
                <a:gd name="T26" fmla="*/ 1 w 230"/>
                <a:gd name="T27" fmla="*/ 46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" h="518">
                  <a:moveTo>
                    <a:pt x="1" y="462"/>
                  </a:moveTo>
                  <a:cubicBezTo>
                    <a:pt x="5" y="466"/>
                    <a:pt x="1" y="478"/>
                    <a:pt x="9" y="483"/>
                  </a:cubicBezTo>
                  <a:cubicBezTo>
                    <a:pt x="37" y="500"/>
                    <a:pt x="87" y="518"/>
                    <a:pt x="131" y="511"/>
                  </a:cubicBezTo>
                  <a:cubicBezTo>
                    <a:pt x="143" y="509"/>
                    <a:pt x="155" y="505"/>
                    <a:pt x="165" y="499"/>
                  </a:cubicBezTo>
                  <a:cubicBezTo>
                    <a:pt x="167" y="498"/>
                    <a:pt x="169" y="497"/>
                    <a:pt x="171" y="496"/>
                  </a:cubicBezTo>
                  <a:cubicBezTo>
                    <a:pt x="172" y="495"/>
                    <a:pt x="227" y="182"/>
                    <a:pt x="230" y="58"/>
                  </a:cubicBezTo>
                  <a:cubicBezTo>
                    <a:pt x="230" y="39"/>
                    <a:pt x="230" y="24"/>
                    <a:pt x="227" y="15"/>
                  </a:cubicBezTo>
                  <a:cubicBezTo>
                    <a:pt x="216" y="14"/>
                    <a:pt x="204" y="13"/>
                    <a:pt x="193" y="12"/>
                  </a:cubicBezTo>
                  <a:cubicBezTo>
                    <a:pt x="191" y="12"/>
                    <a:pt x="189" y="12"/>
                    <a:pt x="187" y="12"/>
                  </a:cubicBezTo>
                  <a:cubicBezTo>
                    <a:pt x="148" y="9"/>
                    <a:pt x="110" y="6"/>
                    <a:pt x="71" y="4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46" y="2"/>
                    <a:pt x="33" y="1"/>
                    <a:pt x="19" y="0"/>
                  </a:cubicBezTo>
                  <a:cubicBezTo>
                    <a:pt x="17" y="8"/>
                    <a:pt x="15" y="22"/>
                    <a:pt x="13" y="38"/>
                  </a:cubicBezTo>
                  <a:cubicBezTo>
                    <a:pt x="0" y="152"/>
                    <a:pt x="5" y="436"/>
                    <a:pt x="1" y="462"/>
                  </a:cubicBezTo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39">
              <a:extLst>
                <a:ext uri="{FF2B5EF4-FFF2-40B4-BE49-F238E27FC236}">
                  <a16:creationId xmlns:a16="http://schemas.microsoft.com/office/drawing/2014/main" id="{4D495C3E-EEDB-EA1A-36FD-159FCC03A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49" y="3257924"/>
              <a:ext cx="1511419" cy="1650848"/>
            </a:xfrm>
            <a:custGeom>
              <a:avLst/>
              <a:gdLst>
                <a:gd name="T0" fmla="*/ 13 w 228"/>
                <a:gd name="T1" fmla="*/ 0 h 250"/>
                <a:gd name="T2" fmla="*/ 1 w 228"/>
                <a:gd name="T3" fmla="*/ 221 h 250"/>
                <a:gd name="T4" fmla="*/ 195 w 228"/>
                <a:gd name="T5" fmla="*/ 250 h 250"/>
                <a:gd name="T6" fmla="*/ 225 w 228"/>
                <a:gd name="T7" fmla="*/ 17 h 250"/>
                <a:gd name="T8" fmla="*/ 123 w 228"/>
                <a:gd name="T9" fmla="*/ 43 h 250"/>
                <a:gd name="T10" fmla="*/ 13 w 228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50">
                  <a:moveTo>
                    <a:pt x="13" y="0"/>
                  </a:moveTo>
                  <a:cubicBezTo>
                    <a:pt x="9" y="38"/>
                    <a:pt x="0" y="219"/>
                    <a:pt x="1" y="221"/>
                  </a:cubicBezTo>
                  <a:cubicBezTo>
                    <a:pt x="195" y="250"/>
                    <a:pt x="195" y="250"/>
                    <a:pt x="195" y="250"/>
                  </a:cubicBezTo>
                  <a:cubicBezTo>
                    <a:pt x="195" y="243"/>
                    <a:pt x="228" y="29"/>
                    <a:pt x="225" y="17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41">
              <a:extLst>
                <a:ext uri="{FF2B5EF4-FFF2-40B4-BE49-F238E27FC236}">
                  <a16:creationId xmlns:a16="http://schemas.microsoft.com/office/drawing/2014/main" id="{8BE8C1DB-054D-C30F-F7ED-F638E095F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606" y="6573563"/>
              <a:ext cx="780806" cy="284437"/>
            </a:xfrm>
            <a:custGeom>
              <a:avLst/>
              <a:gdLst>
                <a:gd name="T0" fmla="*/ 87 w 118"/>
                <a:gd name="T1" fmla="*/ 0 h 43"/>
                <a:gd name="T2" fmla="*/ 46 w 118"/>
                <a:gd name="T3" fmla="*/ 13 h 43"/>
                <a:gd name="T4" fmla="*/ 6 w 118"/>
                <a:gd name="T5" fmla="*/ 26 h 43"/>
                <a:gd name="T6" fmla="*/ 0 w 118"/>
                <a:gd name="T7" fmla="*/ 43 h 43"/>
                <a:gd name="T8" fmla="*/ 117 w 118"/>
                <a:gd name="T9" fmla="*/ 42 h 43"/>
                <a:gd name="T10" fmla="*/ 106 w 118"/>
                <a:gd name="T11" fmla="*/ 3 h 43"/>
                <a:gd name="T12" fmla="*/ 87 w 118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43">
                  <a:moveTo>
                    <a:pt x="87" y="0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13" y="8"/>
                    <a:pt x="6" y="26"/>
                  </a:cubicBezTo>
                  <a:cubicBezTo>
                    <a:pt x="2" y="38"/>
                    <a:pt x="0" y="43"/>
                    <a:pt x="0" y="43"/>
                  </a:cubicBezTo>
                  <a:cubicBezTo>
                    <a:pt x="33" y="43"/>
                    <a:pt x="117" y="42"/>
                    <a:pt x="117" y="42"/>
                  </a:cubicBezTo>
                  <a:cubicBezTo>
                    <a:pt x="118" y="32"/>
                    <a:pt x="106" y="3"/>
                    <a:pt x="106" y="3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42">
              <a:extLst>
                <a:ext uri="{FF2B5EF4-FFF2-40B4-BE49-F238E27FC236}">
                  <a16:creationId xmlns:a16="http://schemas.microsoft.com/office/drawing/2014/main" id="{3CF35E48-3AD0-7835-0A8E-B49743417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613" y="5106763"/>
              <a:ext cx="630222" cy="1684311"/>
            </a:xfrm>
            <a:custGeom>
              <a:avLst/>
              <a:gdLst>
                <a:gd name="T0" fmla="*/ 51 w 95"/>
                <a:gd name="T1" fmla="*/ 23 h 255"/>
                <a:gd name="T2" fmla="*/ 95 w 95"/>
                <a:gd name="T3" fmla="*/ 255 h 255"/>
                <a:gd name="T4" fmla="*/ 36 w 95"/>
                <a:gd name="T5" fmla="*/ 233 h 255"/>
                <a:gd name="T6" fmla="*/ 38 w 95"/>
                <a:gd name="T7" fmla="*/ 130 h 255"/>
                <a:gd name="T8" fmla="*/ 0 w 95"/>
                <a:gd name="T9" fmla="*/ 0 h 255"/>
                <a:gd name="T10" fmla="*/ 51 w 95"/>
                <a:gd name="T11" fmla="*/ 2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255">
                  <a:moveTo>
                    <a:pt x="51" y="23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29" y="88"/>
                    <a:pt x="0" y="0"/>
                    <a:pt x="0" y="0"/>
                  </a:cubicBezTo>
                  <a:lnTo>
                    <a:pt x="51" y="23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43">
              <a:extLst>
                <a:ext uri="{FF2B5EF4-FFF2-40B4-BE49-F238E27FC236}">
                  <a16:creationId xmlns:a16="http://schemas.microsoft.com/office/drawing/2014/main" id="{1E830A83-F274-37F0-D4FA-C24CFFB2C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3622" y="6573563"/>
              <a:ext cx="775229" cy="284437"/>
            </a:xfrm>
            <a:custGeom>
              <a:avLst/>
              <a:gdLst>
                <a:gd name="T0" fmla="*/ 30 w 117"/>
                <a:gd name="T1" fmla="*/ 0 h 43"/>
                <a:gd name="T2" fmla="*/ 71 w 117"/>
                <a:gd name="T3" fmla="*/ 13 h 43"/>
                <a:gd name="T4" fmla="*/ 111 w 117"/>
                <a:gd name="T5" fmla="*/ 26 h 43"/>
                <a:gd name="T6" fmla="*/ 117 w 117"/>
                <a:gd name="T7" fmla="*/ 43 h 43"/>
                <a:gd name="T8" fmla="*/ 0 w 117"/>
                <a:gd name="T9" fmla="*/ 42 h 43"/>
                <a:gd name="T10" fmla="*/ 3 w 117"/>
                <a:gd name="T11" fmla="*/ 3 h 43"/>
                <a:gd name="T12" fmla="*/ 30 w 11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3">
                  <a:moveTo>
                    <a:pt x="30" y="0"/>
                  </a:move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104" y="8"/>
                    <a:pt x="111" y="26"/>
                  </a:cubicBezTo>
                  <a:cubicBezTo>
                    <a:pt x="116" y="38"/>
                    <a:pt x="117" y="43"/>
                    <a:pt x="117" y="43"/>
                  </a:cubicBezTo>
                  <a:cubicBezTo>
                    <a:pt x="84" y="43"/>
                    <a:pt x="0" y="42"/>
                    <a:pt x="0" y="42"/>
                  </a:cubicBezTo>
                  <a:cubicBezTo>
                    <a:pt x="0" y="32"/>
                    <a:pt x="3" y="3"/>
                    <a:pt x="3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344">
              <a:extLst>
                <a:ext uri="{FF2B5EF4-FFF2-40B4-BE49-F238E27FC236}">
                  <a16:creationId xmlns:a16="http://schemas.microsoft.com/office/drawing/2014/main" id="{E1B3D6E6-64FA-1048-2D0F-A99FB8E4C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3803" y="5207152"/>
              <a:ext cx="591182" cy="1572768"/>
            </a:xfrm>
            <a:custGeom>
              <a:avLst/>
              <a:gdLst>
                <a:gd name="T0" fmla="*/ 0 w 89"/>
                <a:gd name="T1" fmla="*/ 11 h 238"/>
                <a:gd name="T2" fmla="*/ 35 w 89"/>
                <a:gd name="T3" fmla="*/ 238 h 238"/>
                <a:gd name="T4" fmla="*/ 89 w 89"/>
                <a:gd name="T5" fmla="*/ 215 h 238"/>
                <a:gd name="T6" fmla="*/ 48 w 89"/>
                <a:gd name="T7" fmla="*/ 114 h 238"/>
                <a:gd name="T8" fmla="*/ 48 w 89"/>
                <a:gd name="T9" fmla="*/ 0 h 238"/>
                <a:gd name="T10" fmla="*/ 0 w 89"/>
                <a:gd name="T11" fmla="*/ 1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38">
                  <a:moveTo>
                    <a:pt x="0" y="11"/>
                  </a:moveTo>
                  <a:cubicBezTo>
                    <a:pt x="35" y="238"/>
                    <a:pt x="35" y="238"/>
                    <a:pt x="35" y="238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5" y="70"/>
                    <a:pt x="48" y="0"/>
                    <a:pt x="48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45">
              <a:extLst>
                <a:ext uri="{FF2B5EF4-FFF2-40B4-BE49-F238E27FC236}">
                  <a16:creationId xmlns:a16="http://schemas.microsoft.com/office/drawing/2014/main" id="{54442C82-BD3E-23E8-A52A-654ED72C0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7266" y="3592556"/>
              <a:ext cx="25097" cy="86447"/>
            </a:xfrm>
            <a:custGeom>
              <a:avLst/>
              <a:gdLst>
                <a:gd name="T0" fmla="*/ 7 w 9"/>
                <a:gd name="T1" fmla="*/ 0 h 31"/>
                <a:gd name="T2" fmla="*/ 7 w 9"/>
                <a:gd name="T3" fmla="*/ 22 h 31"/>
                <a:gd name="T4" fmla="*/ 0 w 9"/>
                <a:gd name="T5" fmla="*/ 19 h 31"/>
                <a:gd name="T6" fmla="*/ 2 w 9"/>
                <a:gd name="T7" fmla="*/ 31 h 31"/>
                <a:gd name="T8" fmla="*/ 9 w 9"/>
                <a:gd name="T9" fmla="*/ 31 h 31"/>
                <a:gd name="T10" fmla="*/ 7 w 9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1">
                  <a:moveTo>
                    <a:pt x="7" y="0"/>
                  </a:moveTo>
                  <a:lnTo>
                    <a:pt x="7" y="22"/>
                  </a:lnTo>
                  <a:lnTo>
                    <a:pt x="0" y="19"/>
                  </a:lnTo>
                  <a:lnTo>
                    <a:pt x="2" y="31"/>
                  </a:lnTo>
                  <a:lnTo>
                    <a:pt x="9" y="3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47">
              <a:extLst>
                <a:ext uri="{FF2B5EF4-FFF2-40B4-BE49-F238E27FC236}">
                  <a16:creationId xmlns:a16="http://schemas.microsoft.com/office/drawing/2014/main" id="{6B474BB0-1CC7-FA5C-EA12-937143129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919" y="3606499"/>
              <a:ext cx="504736" cy="964854"/>
            </a:xfrm>
            <a:custGeom>
              <a:avLst/>
              <a:gdLst>
                <a:gd name="T0" fmla="*/ 59 w 181"/>
                <a:gd name="T1" fmla="*/ 0 h 346"/>
                <a:gd name="T2" fmla="*/ 0 w 181"/>
                <a:gd name="T3" fmla="*/ 240 h 346"/>
                <a:gd name="T4" fmla="*/ 85 w 181"/>
                <a:gd name="T5" fmla="*/ 346 h 346"/>
                <a:gd name="T6" fmla="*/ 181 w 181"/>
                <a:gd name="T7" fmla="*/ 256 h 346"/>
                <a:gd name="T8" fmla="*/ 145 w 181"/>
                <a:gd name="T9" fmla="*/ 5 h 346"/>
                <a:gd name="T10" fmla="*/ 59 w 181"/>
                <a:gd name="T1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346">
                  <a:moveTo>
                    <a:pt x="59" y="0"/>
                  </a:moveTo>
                  <a:lnTo>
                    <a:pt x="0" y="240"/>
                  </a:lnTo>
                  <a:lnTo>
                    <a:pt x="85" y="346"/>
                  </a:lnTo>
                  <a:lnTo>
                    <a:pt x="181" y="256"/>
                  </a:lnTo>
                  <a:lnTo>
                    <a:pt x="145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48">
              <a:extLst>
                <a:ext uri="{FF2B5EF4-FFF2-40B4-BE49-F238E27FC236}">
                  <a16:creationId xmlns:a16="http://schemas.microsoft.com/office/drawing/2014/main" id="{885DED74-4726-1189-E571-BA45ECB90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919" y="3606499"/>
              <a:ext cx="504736" cy="964854"/>
            </a:xfrm>
            <a:custGeom>
              <a:avLst/>
              <a:gdLst>
                <a:gd name="T0" fmla="*/ 59 w 181"/>
                <a:gd name="T1" fmla="*/ 0 h 346"/>
                <a:gd name="T2" fmla="*/ 0 w 181"/>
                <a:gd name="T3" fmla="*/ 240 h 346"/>
                <a:gd name="T4" fmla="*/ 85 w 181"/>
                <a:gd name="T5" fmla="*/ 346 h 346"/>
                <a:gd name="T6" fmla="*/ 181 w 181"/>
                <a:gd name="T7" fmla="*/ 256 h 346"/>
                <a:gd name="T8" fmla="*/ 145 w 181"/>
                <a:gd name="T9" fmla="*/ 5 h 346"/>
                <a:gd name="T10" fmla="*/ 59 w 181"/>
                <a:gd name="T1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346">
                  <a:moveTo>
                    <a:pt x="59" y="0"/>
                  </a:moveTo>
                  <a:lnTo>
                    <a:pt x="0" y="240"/>
                  </a:lnTo>
                  <a:lnTo>
                    <a:pt x="85" y="346"/>
                  </a:lnTo>
                  <a:lnTo>
                    <a:pt x="181" y="256"/>
                  </a:lnTo>
                  <a:lnTo>
                    <a:pt x="145" y="5"/>
                  </a:lnTo>
                  <a:lnTo>
                    <a:pt x="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49">
              <a:extLst>
                <a:ext uri="{FF2B5EF4-FFF2-40B4-BE49-F238E27FC236}">
                  <a16:creationId xmlns:a16="http://schemas.microsoft.com/office/drawing/2014/main" id="{4FC74718-A92E-5962-AC0C-C9C40B1C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349" y="3461492"/>
              <a:ext cx="298380" cy="192413"/>
            </a:xfrm>
            <a:custGeom>
              <a:avLst/>
              <a:gdLst>
                <a:gd name="T0" fmla="*/ 5 w 107"/>
                <a:gd name="T1" fmla="*/ 0 h 69"/>
                <a:gd name="T2" fmla="*/ 0 w 107"/>
                <a:gd name="T3" fmla="*/ 52 h 69"/>
                <a:gd name="T4" fmla="*/ 102 w 107"/>
                <a:gd name="T5" fmla="*/ 69 h 69"/>
                <a:gd name="T6" fmla="*/ 107 w 107"/>
                <a:gd name="T7" fmla="*/ 5 h 69"/>
                <a:gd name="T8" fmla="*/ 5 w 10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69">
                  <a:moveTo>
                    <a:pt x="5" y="0"/>
                  </a:moveTo>
                  <a:lnTo>
                    <a:pt x="0" y="52"/>
                  </a:lnTo>
                  <a:lnTo>
                    <a:pt x="102" y="69"/>
                  </a:lnTo>
                  <a:lnTo>
                    <a:pt x="10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50">
              <a:extLst>
                <a:ext uri="{FF2B5EF4-FFF2-40B4-BE49-F238E27FC236}">
                  <a16:creationId xmlns:a16="http://schemas.microsoft.com/office/drawing/2014/main" id="{05D536D3-ABE4-E248-F1C1-BA1ABEC04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349" y="3461492"/>
              <a:ext cx="298380" cy="192413"/>
            </a:xfrm>
            <a:custGeom>
              <a:avLst/>
              <a:gdLst>
                <a:gd name="T0" fmla="*/ 5 w 107"/>
                <a:gd name="T1" fmla="*/ 0 h 69"/>
                <a:gd name="T2" fmla="*/ 0 w 107"/>
                <a:gd name="T3" fmla="*/ 52 h 69"/>
                <a:gd name="T4" fmla="*/ 102 w 107"/>
                <a:gd name="T5" fmla="*/ 69 h 69"/>
                <a:gd name="T6" fmla="*/ 107 w 107"/>
                <a:gd name="T7" fmla="*/ 5 h 69"/>
                <a:gd name="T8" fmla="*/ 5 w 10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69">
                  <a:moveTo>
                    <a:pt x="5" y="0"/>
                  </a:moveTo>
                  <a:lnTo>
                    <a:pt x="0" y="52"/>
                  </a:lnTo>
                  <a:lnTo>
                    <a:pt x="102" y="69"/>
                  </a:lnTo>
                  <a:lnTo>
                    <a:pt x="107" y="5"/>
                  </a:lnTo>
                  <a:lnTo>
                    <a:pt x="5" y="0"/>
                  </a:ln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51">
              <a:extLst>
                <a:ext uri="{FF2B5EF4-FFF2-40B4-BE49-F238E27FC236}">
                  <a16:creationId xmlns:a16="http://schemas.microsoft.com/office/drawing/2014/main" id="{DD6FF444-CB43-E4A8-7283-374BB5443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7266" y="3645539"/>
              <a:ext cx="5577" cy="33463"/>
            </a:xfrm>
            <a:custGeom>
              <a:avLst/>
              <a:gdLst>
                <a:gd name="T0" fmla="*/ 0 w 2"/>
                <a:gd name="T1" fmla="*/ 0 h 12"/>
                <a:gd name="T2" fmla="*/ 2 w 2"/>
                <a:gd name="T3" fmla="*/ 12 h 12"/>
                <a:gd name="T4" fmla="*/ 2 w 2"/>
                <a:gd name="T5" fmla="*/ 12 h 12"/>
                <a:gd name="T6" fmla="*/ 0 w 2"/>
                <a:gd name="T7" fmla="*/ 0 h 12"/>
                <a:gd name="T8" fmla="*/ 0 w 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2">
                  <a:moveTo>
                    <a:pt x="0" y="0"/>
                  </a:moveTo>
                  <a:lnTo>
                    <a:pt x="2" y="12"/>
                  </a:lnTo>
                  <a:lnTo>
                    <a:pt x="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52">
              <a:extLst>
                <a:ext uri="{FF2B5EF4-FFF2-40B4-BE49-F238E27FC236}">
                  <a16:creationId xmlns:a16="http://schemas.microsoft.com/office/drawing/2014/main" id="{C4AF8B37-08C9-11A1-FDCF-5189D94F2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7266" y="3645539"/>
              <a:ext cx="5577" cy="33463"/>
            </a:xfrm>
            <a:custGeom>
              <a:avLst/>
              <a:gdLst>
                <a:gd name="T0" fmla="*/ 0 w 2"/>
                <a:gd name="T1" fmla="*/ 0 h 12"/>
                <a:gd name="T2" fmla="*/ 2 w 2"/>
                <a:gd name="T3" fmla="*/ 12 h 12"/>
                <a:gd name="T4" fmla="*/ 2 w 2"/>
                <a:gd name="T5" fmla="*/ 12 h 12"/>
                <a:gd name="T6" fmla="*/ 0 w 2"/>
                <a:gd name="T7" fmla="*/ 0 h 12"/>
                <a:gd name="T8" fmla="*/ 0 w 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2">
                  <a:moveTo>
                    <a:pt x="0" y="0"/>
                  </a:moveTo>
                  <a:lnTo>
                    <a:pt x="2" y="12"/>
                  </a:lnTo>
                  <a:lnTo>
                    <a:pt x="2" y="1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53">
              <a:extLst>
                <a:ext uri="{FF2B5EF4-FFF2-40B4-BE49-F238E27FC236}">
                  <a16:creationId xmlns:a16="http://schemas.microsoft.com/office/drawing/2014/main" id="{8DB39072-5F0B-63F3-3C01-113E51479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6292" y="3620442"/>
              <a:ext cx="256551" cy="58561"/>
            </a:xfrm>
            <a:custGeom>
              <a:avLst/>
              <a:gdLst>
                <a:gd name="T0" fmla="*/ 4 w 92"/>
                <a:gd name="T1" fmla="*/ 0 h 21"/>
                <a:gd name="T2" fmla="*/ 0 w 92"/>
                <a:gd name="T3" fmla="*/ 16 h 21"/>
                <a:gd name="T4" fmla="*/ 92 w 92"/>
                <a:gd name="T5" fmla="*/ 21 h 21"/>
                <a:gd name="T6" fmla="*/ 90 w 92"/>
                <a:gd name="T7" fmla="*/ 9 h 21"/>
                <a:gd name="T8" fmla="*/ 28 w 92"/>
                <a:gd name="T9" fmla="*/ 0 h 21"/>
                <a:gd name="T10" fmla="*/ 4 w 9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1">
                  <a:moveTo>
                    <a:pt x="4" y="0"/>
                  </a:moveTo>
                  <a:lnTo>
                    <a:pt x="0" y="16"/>
                  </a:lnTo>
                  <a:lnTo>
                    <a:pt x="92" y="21"/>
                  </a:lnTo>
                  <a:lnTo>
                    <a:pt x="90" y="9"/>
                  </a:lnTo>
                  <a:lnTo>
                    <a:pt x="2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54">
              <a:extLst>
                <a:ext uri="{FF2B5EF4-FFF2-40B4-BE49-F238E27FC236}">
                  <a16:creationId xmlns:a16="http://schemas.microsoft.com/office/drawing/2014/main" id="{0DE0D80D-3E5D-70F5-5FF3-D7E0BA8C1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6292" y="3620442"/>
              <a:ext cx="256551" cy="58561"/>
            </a:xfrm>
            <a:custGeom>
              <a:avLst/>
              <a:gdLst>
                <a:gd name="T0" fmla="*/ 4 w 92"/>
                <a:gd name="T1" fmla="*/ 0 h 21"/>
                <a:gd name="T2" fmla="*/ 0 w 92"/>
                <a:gd name="T3" fmla="*/ 16 h 21"/>
                <a:gd name="T4" fmla="*/ 92 w 92"/>
                <a:gd name="T5" fmla="*/ 21 h 21"/>
                <a:gd name="T6" fmla="*/ 90 w 92"/>
                <a:gd name="T7" fmla="*/ 9 h 21"/>
                <a:gd name="T8" fmla="*/ 28 w 92"/>
                <a:gd name="T9" fmla="*/ 0 h 21"/>
                <a:gd name="T10" fmla="*/ 4 w 9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1">
                  <a:moveTo>
                    <a:pt x="4" y="0"/>
                  </a:moveTo>
                  <a:lnTo>
                    <a:pt x="0" y="16"/>
                  </a:lnTo>
                  <a:lnTo>
                    <a:pt x="92" y="21"/>
                  </a:lnTo>
                  <a:lnTo>
                    <a:pt x="90" y="9"/>
                  </a:lnTo>
                  <a:lnTo>
                    <a:pt x="28" y="0"/>
                  </a:lnTo>
                  <a:lnTo>
                    <a:pt x="4" y="0"/>
                  </a:ln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55">
              <a:extLst>
                <a:ext uri="{FF2B5EF4-FFF2-40B4-BE49-F238E27FC236}">
                  <a16:creationId xmlns:a16="http://schemas.microsoft.com/office/drawing/2014/main" id="{07AFF764-436A-6524-0DB8-3F66DD692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372" y="3620442"/>
              <a:ext cx="172893" cy="25097"/>
            </a:xfrm>
            <a:custGeom>
              <a:avLst/>
              <a:gdLst>
                <a:gd name="T0" fmla="*/ 0 w 62"/>
                <a:gd name="T1" fmla="*/ 0 h 9"/>
                <a:gd name="T2" fmla="*/ 62 w 62"/>
                <a:gd name="T3" fmla="*/ 9 h 9"/>
                <a:gd name="T4" fmla="*/ 62 w 62"/>
                <a:gd name="T5" fmla="*/ 9 h 9"/>
                <a:gd name="T6" fmla="*/ 62 w 62"/>
                <a:gd name="T7" fmla="*/ 5 h 9"/>
                <a:gd name="T8" fmla="*/ 0 w 6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">
                  <a:moveTo>
                    <a:pt x="0" y="0"/>
                  </a:moveTo>
                  <a:lnTo>
                    <a:pt x="62" y="9"/>
                  </a:lnTo>
                  <a:lnTo>
                    <a:pt x="62" y="9"/>
                  </a:lnTo>
                  <a:lnTo>
                    <a:pt x="6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356">
              <a:extLst>
                <a:ext uri="{FF2B5EF4-FFF2-40B4-BE49-F238E27FC236}">
                  <a16:creationId xmlns:a16="http://schemas.microsoft.com/office/drawing/2014/main" id="{2B302CC1-E5A0-A6B2-6B41-C5736FEEC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372" y="3620442"/>
              <a:ext cx="172893" cy="25097"/>
            </a:xfrm>
            <a:custGeom>
              <a:avLst/>
              <a:gdLst>
                <a:gd name="T0" fmla="*/ 0 w 62"/>
                <a:gd name="T1" fmla="*/ 0 h 9"/>
                <a:gd name="T2" fmla="*/ 62 w 62"/>
                <a:gd name="T3" fmla="*/ 9 h 9"/>
                <a:gd name="T4" fmla="*/ 62 w 62"/>
                <a:gd name="T5" fmla="*/ 9 h 9"/>
                <a:gd name="T6" fmla="*/ 62 w 62"/>
                <a:gd name="T7" fmla="*/ 5 h 9"/>
                <a:gd name="T8" fmla="*/ 0 w 6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">
                  <a:moveTo>
                    <a:pt x="0" y="0"/>
                  </a:moveTo>
                  <a:lnTo>
                    <a:pt x="62" y="9"/>
                  </a:lnTo>
                  <a:lnTo>
                    <a:pt x="62" y="9"/>
                  </a:lnTo>
                  <a:lnTo>
                    <a:pt x="62" y="5"/>
                  </a:lnTo>
                  <a:lnTo>
                    <a:pt x="0" y="0"/>
                  </a:ln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357">
              <a:extLst>
                <a:ext uri="{FF2B5EF4-FFF2-40B4-BE49-F238E27FC236}">
                  <a16:creationId xmlns:a16="http://schemas.microsoft.com/office/drawing/2014/main" id="{0BAC44F9-C8CC-CF4B-B649-FF43F571A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2829" y="3489377"/>
              <a:ext cx="342997" cy="175681"/>
            </a:xfrm>
            <a:custGeom>
              <a:avLst/>
              <a:gdLst>
                <a:gd name="T0" fmla="*/ 4 w 123"/>
                <a:gd name="T1" fmla="*/ 0 h 63"/>
                <a:gd name="T2" fmla="*/ 0 w 123"/>
                <a:gd name="T3" fmla="*/ 47 h 63"/>
                <a:gd name="T4" fmla="*/ 119 w 123"/>
                <a:gd name="T5" fmla="*/ 63 h 63"/>
                <a:gd name="T6" fmla="*/ 123 w 123"/>
                <a:gd name="T7" fmla="*/ 4 h 63"/>
                <a:gd name="T8" fmla="*/ 4 w 12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3">
                  <a:moveTo>
                    <a:pt x="4" y="0"/>
                  </a:moveTo>
                  <a:lnTo>
                    <a:pt x="0" y="47"/>
                  </a:lnTo>
                  <a:lnTo>
                    <a:pt x="119" y="63"/>
                  </a:lnTo>
                  <a:lnTo>
                    <a:pt x="123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358">
              <a:extLst>
                <a:ext uri="{FF2B5EF4-FFF2-40B4-BE49-F238E27FC236}">
                  <a16:creationId xmlns:a16="http://schemas.microsoft.com/office/drawing/2014/main" id="{ACC5A505-A818-81B6-F4F6-2816B11209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1959" y="3706887"/>
              <a:ext cx="443387" cy="725035"/>
            </a:xfrm>
            <a:custGeom>
              <a:avLst/>
              <a:gdLst>
                <a:gd name="T0" fmla="*/ 148 w 159"/>
                <a:gd name="T1" fmla="*/ 97 h 260"/>
                <a:gd name="T2" fmla="*/ 38 w 159"/>
                <a:gd name="T3" fmla="*/ 0 h 260"/>
                <a:gd name="T4" fmla="*/ 22 w 159"/>
                <a:gd name="T5" fmla="*/ 61 h 260"/>
                <a:gd name="T6" fmla="*/ 159 w 159"/>
                <a:gd name="T7" fmla="*/ 166 h 260"/>
                <a:gd name="T8" fmla="*/ 148 w 159"/>
                <a:gd name="T9" fmla="*/ 97 h 260"/>
                <a:gd name="T10" fmla="*/ 10 w 159"/>
                <a:gd name="T11" fmla="*/ 111 h 260"/>
                <a:gd name="T12" fmla="*/ 0 w 159"/>
                <a:gd name="T13" fmla="*/ 147 h 260"/>
                <a:gd name="T14" fmla="*/ 124 w 159"/>
                <a:gd name="T15" fmla="*/ 260 h 260"/>
                <a:gd name="T16" fmla="*/ 155 w 159"/>
                <a:gd name="T17" fmla="*/ 230 h 260"/>
                <a:gd name="T18" fmla="*/ 10 w 159"/>
                <a:gd name="T19" fmla="*/ 1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260">
                  <a:moveTo>
                    <a:pt x="148" y="97"/>
                  </a:moveTo>
                  <a:lnTo>
                    <a:pt x="38" y="0"/>
                  </a:lnTo>
                  <a:lnTo>
                    <a:pt x="22" y="61"/>
                  </a:lnTo>
                  <a:lnTo>
                    <a:pt x="159" y="166"/>
                  </a:lnTo>
                  <a:lnTo>
                    <a:pt x="148" y="97"/>
                  </a:lnTo>
                  <a:close/>
                  <a:moveTo>
                    <a:pt x="10" y="111"/>
                  </a:moveTo>
                  <a:lnTo>
                    <a:pt x="0" y="147"/>
                  </a:lnTo>
                  <a:lnTo>
                    <a:pt x="124" y="260"/>
                  </a:lnTo>
                  <a:lnTo>
                    <a:pt x="155" y="230"/>
                  </a:lnTo>
                  <a:lnTo>
                    <a:pt x="10" y="111"/>
                  </a:ln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359">
              <a:extLst>
                <a:ext uri="{FF2B5EF4-FFF2-40B4-BE49-F238E27FC236}">
                  <a16:creationId xmlns:a16="http://schemas.microsoft.com/office/drawing/2014/main" id="{68E3E56D-9615-8B67-B1A4-76E429D64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050" y="2410191"/>
              <a:ext cx="181259" cy="178470"/>
            </a:xfrm>
            <a:custGeom>
              <a:avLst/>
              <a:gdLst>
                <a:gd name="T0" fmla="*/ 27 w 27"/>
                <a:gd name="T1" fmla="*/ 13 h 27"/>
                <a:gd name="T2" fmla="*/ 13 w 27"/>
                <a:gd name="T3" fmla="*/ 0 h 27"/>
                <a:gd name="T4" fmla="*/ 0 w 27"/>
                <a:gd name="T5" fmla="*/ 13 h 27"/>
                <a:gd name="T6" fmla="*/ 13 w 27"/>
                <a:gd name="T7" fmla="*/ 26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7"/>
                    <a:pt x="26" y="21"/>
                    <a:pt x="27" y="13"/>
                  </a:cubicBezTo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360">
              <a:extLst>
                <a:ext uri="{FF2B5EF4-FFF2-40B4-BE49-F238E27FC236}">
                  <a16:creationId xmlns:a16="http://schemas.microsoft.com/office/drawing/2014/main" id="{6A149115-0AE8-A0C5-260E-E9ADD8761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936" y="2438077"/>
              <a:ext cx="66927" cy="64138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5 w 10"/>
                <a:gd name="T5" fmla="*/ 10 h 10"/>
                <a:gd name="T6" fmla="*/ 5 w 10"/>
                <a:gd name="T7" fmla="*/ 10 h 10"/>
                <a:gd name="T8" fmla="*/ 10 w 10"/>
                <a:gd name="T9" fmla="*/ 5 h 10"/>
                <a:gd name="T10" fmla="*/ 5 w 10"/>
                <a:gd name="T11" fmla="*/ 0 h 10"/>
                <a:gd name="T12" fmla="*/ 5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361">
              <a:extLst>
                <a:ext uri="{FF2B5EF4-FFF2-40B4-BE49-F238E27FC236}">
                  <a16:creationId xmlns:a16="http://schemas.microsoft.com/office/drawing/2014/main" id="{680B6DF3-0391-04A2-6655-D1D6D2C0C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159" y="2463174"/>
              <a:ext cx="178470" cy="17847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0 h 27"/>
                <a:gd name="T4" fmla="*/ 0 w 27"/>
                <a:gd name="T5" fmla="*/ 13 h 27"/>
                <a:gd name="T6" fmla="*/ 13 w 27"/>
                <a:gd name="T7" fmla="*/ 27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7"/>
                  </a:cubicBezTo>
                  <a:cubicBezTo>
                    <a:pt x="21" y="27"/>
                    <a:pt x="27" y="21"/>
                    <a:pt x="27" y="13"/>
                  </a:cubicBezTo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362">
              <a:extLst>
                <a:ext uri="{FF2B5EF4-FFF2-40B4-BE49-F238E27FC236}">
                  <a16:creationId xmlns:a16="http://schemas.microsoft.com/office/drawing/2014/main" id="{C393E705-C94F-AA4F-DD27-C31DE72F2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5256" y="2491060"/>
              <a:ext cx="66927" cy="64138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5 w 10"/>
                <a:gd name="T5" fmla="*/ 10 h 10"/>
                <a:gd name="T6" fmla="*/ 5 w 10"/>
                <a:gd name="T7" fmla="*/ 10 h 10"/>
                <a:gd name="T8" fmla="*/ 10 w 10"/>
                <a:gd name="T9" fmla="*/ 5 h 10"/>
                <a:gd name="T10" fmla="*/ 5 w 10"/>
                <a:gd name="T11" fmla="*/ 0 h 10"/>
                <a:gd name="T12" fmla="*/ 5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363">
              <a:extLst>
                <a:ext uri="{FF2B5EF4-FFF2-40B4-BE49-F238E27FC236}">
                  <a16:creationId xmlns:a16="http://schemas.microsoft.com/office/drawing/2014/main" id="{1ACEC745-8A2F-A9FA-E566-2DBE6EF8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556" y="1160901"/>
              <a:ext cx="1982691" cy="1098706"/>
            </a:xfrm>
            <a:custGeom>
              <a:avLst/>
              <a:gdLst>
                <a:gd name="T0" fmla="*/ 217 w 299"/>
                <a:gd name="T1" fmla="*/ 105 h 166"/>
                <a:gd name="T2" fmla="*/ 216 w 299"/>
                <a:gd name="T3" fmla="*/ 105 h 166"/>
                <a:gd name="T4" fmla="*/ 171 w 299"/>
                <a:gd name="T5" fmla="*/ 74 h 166"/>
                <a:gd name="T6" fmla="*/ 104 w 299"/>
                <a:gd name="T7" fmla="*/ 66 h 166"/>
                <a:gd name="T8" fmla="*/ 16 w 299"/>
                <a:gd name="T9" fmla="*/ 96 h 166"/>
                <a:gd name="T10" fmla="*/ 0 w 299"/>
                <a:gd name="T11" fmla="*/ 129 h 166"/>
                <a:gd name="T12" fmla="*/ 214 w 299"/>
                <a:gd name="T13" fmla="*/ 133 h 166"/>
                <a:gd name="T14" fmla="*/ 217 w 299"/>
                <a:gd name="T15" fmla="*/ 10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166">
                  <a:moveTo>
                    <a:pt x="217" y="105"/>
                  </a:moveTo>
                  <a:cubicBezTo>
                    <a:pt x="216" y="105"/>
                    <a:pt x="216" y="105"/>
                    <a:pt x="216" y="105"/>
                  </a:cubicBezTo>
                  <a:cubicBezTo>
                    <a:pt x="299" y="66"/>
                    <a:pt x="253" y="63"/>
                    <a:pt x="171" y="74"/>
                  </a:cubicBezTo>
                  <a:cubicBezTo>
                    <a:pt x="207" y="44"/>
                    <a:pt x="168" y="48"/>
                    <a:pt x="104" y="66"/>
                  </a:cubicBezTo>
                  <a:cubicBezTo>
                    <a:pt x="153" y="0"/>
                    <a:pt x="58" y="65"/>
                    <a:pt x="16" y="9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43" y="166"/>
                    <a:pt x="157" y="151"/>
                    <a:pt x="214" y="133"/>
                  </a:cubicBezTo>
                  <a:cubicBezTo>
                    <a:pt x="280" y="116"/>
                    <a:pt x="284" y="90"/>
                    <a:pt x="217" y="105"/>
                  </a:cubicBezTo>
                  <a:close/>
                </a:path>
              </a:pathLst>
            </a:custGeom>
            <a:solidFill>
              <a:srgbClr val="7552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64">
              <a:extLst>
                <a:ext uri="{FF2B5EF4-FFF2-40B4-BE49-F238E27FC236}">
                  <a16:creationId xmlns:a16="http://schemas.microsoft.com/office/drawing/2014/main" id="{92E5B56A-79C4-AC09-1F7B-4F3C03CC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580" y="2198258"/>
              <a:ext cx="443387" cy="192413"/>
            </a:xfrm>
            <a:custGeom>
              <a:avLst/>
              <a:gdLst>
                <a:gd name="T0" fmla="*/ 10 w 67"/>
                <a:gd name="T1" fmla="*/ 11 h 29"/>
                <a:gd name="T2" fmla="*/ 18 w 67"/>
                <a:gd name="T3" fmla="*/ 26 h 29"/>
                <a:gd name="T4" fmla="*/ 57 w 67"/>
                <a:gd name="T5" fmla="*/ 20 h 29"/>
                <a:gd name="T6" fmla="*/ 52 w 67"/>
                <a:gd name="T7" fmla="*/ 2 h 29"/>
                <a:gd name="T8" fmla="*/ 10 w 67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9">
                  <a:moveTo>
                    <a:pt x="10" y="11"/>
                  </a:moveTo>
                  <a:cubicBezTo>
                    <a:pt x="0" y="15"/>
                    <a:pt x="6" y="29"/>
                    <a:pt x="18" y="26"/>
                  </a:cubicBezTo>
                  <a:cubicBezTo>
                    <a:pt x="30" y="24"/>
                    <a:pt x="48" y="21"/>
                    <a:pt x="57" y="20"/>
                  </a:cubicBezTo>
                  <a:cubicBezTo>
                    <a:pt x="67" y="18"/>
                    <a:pt x="66" y="0"/>
                    <a:pt x="52" y="2"/>
                  </a:cubicBezTo>
                  <a:cubicBezTo>
                    <a:pt x="38" y="5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365">
              <a:extLst>
                <a:ext uri="{FF2B5EF4-FFF2-40B4-BE49-F238E27FC236}">
                  <a16:creationId xmlns:a16="http://schemas.microsoft.com/office/drawing/2014/main" id="{9663FE6D-C233-1E43-F511-5900C9A74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232" y="2240087"/>
              <a:ext cx="451753" cy="231453"/>
            </a:xfrm>
            <a:custGeom>
              <a:avLst/>
              <a:gdLst>
                <a:gd name="T0" fmla="*/ 57 w 68"/>
                <a:gd name="T1" fmla="*/ 16 h 35"/>
                <a:gd name="T2" fmla="*/ 48 w 68"/>
                <a:gd name="T3" fmla="*/ 31 h 35"/>
                <a:gd name="T4" fmla="*/ 10 w 68"/>
                <a:gd name="T5" fmla="*/ 20 h 35"/>
                <a:gd name="T6" fmla="*/ 17 w 68"/>
                <a:gd name="T7" fmla="*/ 3 h 35"/>
                <a:gd name="T8" fmla="*/ 57 w 68"/>
                <a:gd name="T9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5">
                  <a:moveTo>
                    <a:pt x="57" y="16"/>
                  </a:moveTo>
                  <a:cubicBezTo>
                    <a:pt x="68" y="22"/>
                    <a:pt x="60" y="35"/>
                    <a:pt x="48" y="31"/>
                  </a:cubicBezTo>
                  <a:cubicBezTo>
                    <a:pt x="37" y="27"/>
                    <a:pt x="19" y="22"/>
                    <a:pt x="10" y="20"/>
                  </a:cubicBezTo>
                  <a:cubicBezTo>
                    <a:pt x="0" y="17"/>
                    <a:pt x="3" y="0"/>
                    <a:pt x="17" y="3"/>
                  </a:cubicBezTo>
                  <a:cubicBezTo>
                    <a:pt x="31" y="7"/>
                    <a:pt x="57" y="16"/>
                    <a:pt x="57" y="16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366">
              <a:extLst>
                <a:ext uri="{FF2B5EF4-FFF2-40B4-BE49-F238E27FC236}">
                  <a16:creationId xmlns:a16="http://schemas.microsoft.com/office/drawing/2014/main" id="{16669C72-ED0A-CF71-2C26-62F983BF5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434" y="3600921"/>
              <a:ext cx="3056301" cy="2035675"/>
            </a:xfrm>
            <a:custGeom>
              <a:avLst/>
              <a:gdLst>
                <a:gd name="T0" fmla="*/ 446 w 461"/>
                <a:gd name="T1" fmla="*/ 297 h 308"/>
                <a:gd name="T2" fmla="*/ 435 w 461"/>
                <a:gd name="T3" fmla="*/ 307 h 308"/>
                <a:gd name="T4" fmla="*/ 11 w 461"/>
                <a:gd name="T5" fmla="*/ 285 h 308"/>
                <a:gd name="T6" fmla="*/ 0 w 461"/>
                <a:gd name="T7" fmla="*/ 273 h 308"/>
                <a:gd name="T8" fmla="*/ 14 w 461"/>
                <a:gd name="T9" fmla="*/ 11 h 308"/>
                <a:gd name="T10" fmla="*/ 26 w 461"/>
                <a:gd name="T11" fmla="*/ 0 h 308"/>
                <a:gd name="T12" fmla="*/ 450 w 461"/>
                <a:gd name="T13" fmla="*/ 22 h 308"/>
                <a:gd name="T14" fmla="*/ 460 w 461"/>
                <a:gd name="T15" fmla="*/ 34 h 308"/>
                <a:gd name="T16" fmla="*/ 446 w 461"/>
                <a:gd name="T17" fmla="*/ 29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308">
                  <a:moveTo>
                    <a:pt x="446" y="297"/>
                  </a:moveTo>
                  <a:cubicBezTo>
                    <a:pt x="446" y="303"/>
                    <a:pt x="441" y="308"/>
                    <a:pt x="435" y="307"/>
                  </a:cubicBezTo>
                  <a:cubicBezTo>
                    <a:pt x="11" y="285"/>
                    <a:pt x="11" y="285"/>
                    <a:pt x="11" y="285"/>
                  </a:cubicBezTo>
                  <a:cubicBezTo>
                    <a:pt x="5" y="285"/>
                    <a:pt x="0" y="279"/>
                    <a:pt x="0" y="27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4"/>
                    <a:pt x="20" y="0"/>
                    <a:pt x="26" y="0"/>
                  </a:cubicBezTo>
                  <a:cubicBezTo>
                    <a:pt x="450" y="22"/>
                    <a:pt x="450" y="22"/>
                    <a:pt x="450" y="22"/>
                  </a:cubicBezTo>
                  <a:cubicBezTo>
                    <a:pt x="456" y="23"/>
                    <a:pt x="461" y="28"/>
                    <a:pt x="460" y="34"/>
                  </a:cubicBezTo>
                  <a:cubicBezTo>
                    <a:pt x="446" y="297"/>
                    <a:pt x="446" y="297"/>
                    <a:pt x="446" y="29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367">
              <a:extLst>
                <a:ext uri="{FF2B5EF4-FFF2-40B4-BE49-F238E27FC236}">
                  <a16:creationId xmlns:a16="http://schemas.microsoft.com/office/drawing/2014/main" id="{9DB35B54-A546-BA33-EF40-D26F6E3E9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319" y="4069405"/>
              <a:ext cx="429444" cy="950911"/>
            </a:xfrm>
            <a:custGeom>
              <a:avLst/>
              <a:gdLst>
                <a:gd name="T0" fmla="*/ 12 w 65"/>
                <a:gd name="T1" fmla="*/ 0 h 144"/>
                <a:gd name="T2" fmla="*/ 7 w 65"/>
                <a:gd name="T3" fmla="*/ 1 h 144"/>
                <a:gd name="T4" fmla="*/ 0 w 65"/>
                <a:gd name="T5" fmla="*/ 133 h 144"/>
                <a:gd name="T6" fmla="*/ 0 w 65"/>
                <a:gd name="T7" fmla="*/ 134 h 144"/>
                <a:gd name="T8" fmla="*/ 2 w 65"/>
                <a:gd name="T9" fmla="*/ 134 h 144"/>
                <a:gd name="T10" fmla="*/ 38 w 65"/>
                <a:gd name="T11" fmla="*/ 144 h 144"/>
                <a:gd name="T12" fmla="*/ 40 w 65"/>
                <a:gd name="T13" fmla="*/ 144 h 144"/>
                <a:gd name="T14" fmla="*/ 62 w 65"/>
                <a:gd name="T15" fmla="*/ 126 h 144"/>
                <a:gd name="T16" fmla="*/ 58 w 65"/>
                <a:gd name="T17" fmla="*/ 107 h 144"/>
                <a:gd name="T18" fmla="*/ 37 w 65"/>
                <a:gd name="T19" fmla="*/ 96 h 144"/>
                <a:gd name="T20" fmla="*/ 38 w 65"/>
                <a:gd name="T21" fmla="*/ 96 h 144"/>
                <a:gd name="T22" fmla="*/ 57 w 65"/>
                <a:gd name="T23" fmla="*/ 71 h 144"/>
                <a:gd name="T24" fmla="*/ 47 w 65"/>
                <a:gd name="T25" fmla="*/ 50 h 144"/>
                <a:gd name="T26" fmla="*/ 40 w 65"/>
                <a:gd name="T27" fmla="*/ 48 h 144"/>
                <a:gd name="T28" fmla="*/ 52 w 65"/>
                <a:gd name="T29" fmla="*/ 26 h 144"/>
                <a:gd name="T30" fmla="*/ 42 w 65"/>
                <a:gd name="T31" fmla="*/ 5 h 144"/>
                <a:gd name="T32" fmla="*/ 12 w 65"/>
                <a:gd name="T3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44">
                  <a:moveTo>
                    <a:pt x="12" y="0"/>
                  </a:moveTo>
                  <a:cubicBezTo>
                    <a:pt x="10" y="0"/>
                    <a:pt x="9" y="1"/>
                    <a:pt x="7" y="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1" y="134"/>
                    <a:pt x="1" y="134"/>
                    <a:pt x="2" y="134"/>
                  </a:cubicBezTo>
                  <a:cubicBezTo>
                    <a:pt x="16" y="140"/>
                    <a:pt x="37" y="144"/>
                    <a:pt x="38" y="144"/>
                  </a:cubicBezTo>
                  <a:cubicBezTo>
                    <a:pt x="39" y="144"/>
                    <a:pt x="39" y="144"/>
                    <a:pt x="40" y="144"/>
                  </a:cubicBezTo>
                  <a:cubicBezTo>
                    <a:pt x="48" y="144"/>
                    <a:pt x="59" y="136"/>
                    <a:pt x="62" y="126"/>
                  </a:cubicBezTo>
                  <a:cubicBezTo>
                    <a:pt x="65" y="118"/>
                    <a:pt x="64" y="112"/>
                    <a:pt x="58" y="107"/>
                  </a:cubicBezTo>
                  <a:cubicBezTo>
                    <a:pt x="53" y="102"/>
                    <a:pt x="45" y="99"/>
                    <a:pt x="37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47" y="95"/>
                    <a:pt x="56" y="82"/>
                    <a:pt x="57" y="71"/>
                  </a:cubicBezTo>
                  <a:cubicBezTo>
                    <a:pt x="59" y="61"/>
                    <a:pt x="55" y="53"/>
                    <a:pt x="47" y="50"/>
                  </a:cubicBezTo>
                  <a:cubicBezTo>
                    <a:pt x="45" y="49"/>
                    <a:pt x="43" y="48"/>
                    <a:pt x="40" y="48"/>
                  </a:cubicBezTo>
                  <a:cubicBezTo>
                    <a:pt x="46" y="43"/>
                    <a:pt x="50" y="34"/>
                    <a:pt x="52" y="26"/>
                  </a:cubicBezTo>
                  <a:cubicBezTo>
                    <a:pt x="53" y="16"/>
                    <a:pt x="50" y="9"/>
                    <a:pt x="42" y="5"/>
                  </a:cubicBezTo>
                  <a:cubicBezTo>
                    <a:pt x="33" y="1"/>
                    <a:pt x="21" y="0"/>
                    <a:pt x="12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380">
              <a:extLst>
                <a:ext uri="{FF2B5EF4-FFF2-40B4-BE49-F238E27FC236}">
                  <a16:creationId xmlns:a16="http://schemas.microsoft.com/office/drawing/2014/main" id="{E9F49256-1FB5-FD6A-9CD8-7A19FD97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111" y="4348265"/>
              <a:ext cx="711092" cy="334631"/>
            </a:xfrm>
            <a:custGeom>
              <a:avLst/>
              <a:gdLst>
                <a:gd name="T0" fmla="*/ 39 w 107"/>
                <a:gd name="T1" fmla="*/ 51 h 51"/>
                <a:gd name="T2" fmla="*/ 80 w 107"/>
                <a:gd name="T3" fmla="*/ 49 h 51"/>
                <a:gd name="T4" fmla="*/ 89 w 107"/>
                <a:gd name="T5" fmla="*/ 8 h 51"/>
                <a:gd name="T6" fmla="*/ 27 w 107"/>
                <a:gd name="T7" fmla="*/ 6 h 51"/>
                <a:gd name="T8" fmla="*/ 39 w 107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51">
                  <a:moveTo>
                    <a:pt x="39" y="51"/>
                  </a:moveTo>
                  <a:cubicBezTo>
                    <a:pt x="80" y="49"/>
                    <a:pt x="80" y="49"/>
                    <a:pt x="80" y="49"/>
                  </a:cubicBezTo>
                  <a:cubicBezTo>
                    <a:pt x="93" y="47"/>
                    <a:pt x="107" y="16"/>
                    <a:pt x="89" y="8"/>
                  </a:cubicBezTo>
                  <a:cubicBezTo>
                    <a:pt x="70" y="0"/>
                    <a:pt x="34" y="5"/>
                    <a:pt x="27" y="6"/>
                  </a:cubicBezTo>
                  <a:cubicBezTo>
                    <a:pt x="19" y="7"/>
                    <a:pt x="0" y="36"/>
                    <a:pt x="39" y="51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381">
              <a:extLst>
                <a:ext uri="{FF2B5EF4-FFF2-40B4-BE49-F238E27FC236}">
                  <a16:creationId xmlns:a16="http://schemas.microsoft.com/office/drawing/2014/main" id="{9E0A20C1-5414-9CE4-3FB1-F08BA9267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558" y="4643856"/>
              <a:ext cx="663686" cy="356940"/>
            </a:xfrm>
            <a:custGeom>
              <a:avLst/>
              <a:gdLst>
                <a:gd name="T0" fmla="*/ 33 w 100"/>
                <a:gd name="T1" fmla="*/ 42 h 54"/>
                <a:gd name="T2" fmla="*/ 68 w 100"/>
                <a:gd name="T3" fmla="*/ 52 h 54"/>
                <a:gd name="T4" fmla="*/ 86 w 100"/>
                <a:gd name="T5" fmla="*/ 19 h 54"/>
                <a:gd name="T6" fmla="*/ 34 w 100"/>
                <a:gd name="T7" fmla="*/ 1 h 54"/>
                <a:gd name="T8" fmla="*/ 33 w 100"/>
                <a:gd name="T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4">
                  <a:moveTo>
                    <a:pt x="33" y="42"/>
                  </a:moveTo>
                  <a:cubicBezTo>
                    <a:pt x="47" y="48"/>
                    <a:pt x="68" y="52"/>
                    <a:pt x="68" y="52"/>
                  </a:cubicBezTo>
                  <a:cubicBezTo>
                    <a:pt x="80" y="54"/>
                    <a:pt x="100" y="31"/>
                    <a:pt x="86" y="19"/>
                  </a:cubicBezTo>
                  <a:cubicBezTo>
                    <a:pt x="73" y="7"/>
                    <a:pt x="41" y="2"/>
                    <a:pt x="34" y="1"/>
                  </a:cubicBezTo>
                  <a:cubicBezTo>
                    <a:pt x="27" y="0"/>
                    <a:pt x="0" y="29"/>
                    <a:pt x="33" y="42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382">
              <a:extLst>
                <a:ext uri="{FF2B5EF4-FFF2-40B4-BE49-F238E27FC236}">
                  <a16:creationId xmlns:a16="http://schemas.microsoft.com/office/drawing/2014/main" id="{E5F84A4E-8634-947D-8156-A9843B23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534" y="4049885"/>
              <a:ext cx="674840" cy="337420"/>
            </a:xfrm>
            <a:custGeom>
              <a:avLst/>
              <a:gdLst>
                <a:gd name="T0" fmla="*/ 37 w 102"/>
                <a:gd name="T1" fmla="*/ 51 h 51"/>
                <a:gd name="T2" fmla="*/ 76 w 102"/>
                <a:gd name="T3" fmla="*/ 49 h 51"/>
                <a:gd name="T4" fmla="*/ 85 w 102"/>
                <a:gd name="T5" fmla="*/ 8 h 51"/>
                <a:gd name="T6" fmla="*/ 26 w 102"/>
                <a:gd name="T7" fmla="*/ 7 h 51"/>
                <a:gd name="T8" fmla="*/ 37 w 10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1">
                  <a:moveTo>
                    <a:pt x="37" y="51"/>
                  </a:moveTo>
                  <a:cubicBezTo>
                    <a:pt x="76" y="49"/>
                    <a:pt x="76" y="49"/>
                    <a:pt x="76" y="49"/>
                  </a:cubicBezTo>
                  <a:cubicBezTo>
                    <a:pt x="89" y="47"/>
                    <a:pt x="102" y="16"/>
                    <a:pt x="85" y="8"/>
                  </a:cubicBezTo>
                  <a:cubicBezTo>
                    <a:pt x="67" y="0"/>
                    <a:pt x="33" y="4"/>
                    <a:pt x="26" y="7"/>
                  </a:cubicBezTo>
                  <a:cubicBezTo>
                    <a:pt x="19" y="9"/>
                    <a:pt x="0" y="36"/>
                    <a:pt x="37" y="51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383">
              <a:extLst>
                <a:ext uri="{FF2B5EF4-FFF2-40B4-BE49-F238E27FC236}">
                  <a16:creationId xmlns:a16="http://schemas.microsoft.com/office/drawing/2014/main" id="{5BC61663-F217-91C7-6E4E-A3B29C117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0694" y="4392882"/>
              <a:ext cx="5577" cy="92024"/>
            </a:xfrm>
            <a:custGeom>
              <a:avLst/>
              <a:gdLst>
                <a:gd name="T0" fmla="*/ 2 w 2"/>
                <a:gd name="T1" fmla="*/ 0 h 33"/>
                <a:gd name="T2" fmla="*/ 0 w 2"/>
                <a:gd name="T3" fmla="*/ 33 h 33"/>
                <a:gd name="T4" fmla="*/ 2 w 2"/>
                <a:gd name="T5" fmla="*/ 0 h 33"/>
                <a:gd name="T6" fmla="*/ 2 w 2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3">
                  <a:moveTo>
                    <a:pt x="2" y="0"/>
                  </a:moveTo>
                  <a:lnTo>
                    <a:pt x="0" y="3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384">
              <a:extLst>
                <a:ext uri="{FF2B5EF4-FFF2-40B4-BE49-F238E27FC236}">
                  <a16:creationId xmlns:a16="http://schemas.microsoft.com/office/drawing/2014/main" id="{26D2AF56-2CFA-1D7E-1CE6-6935D113C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0694" y="4392882"/>
              <a:ext cx="5577" cy="92024"/>
            </a:xfrm>
            <a:custGeom>
              <a:avLst/>
              <a:gdLst>
                <a:gd name="T0" fmla="*/ 2 w 2"/>
                <a:gd name="T1" fmla="*/ 0 h 33"/>
                <a:gd name="T2" fmla="*/ 0 w 2"/>
                <a:gd name="T3" fmla="*/ 33 h 33"/>
                <a:gd name="T4" fmla="*/ 2 w 2"/>
                <a:gd name="T5" fmla="*/ 0 h 33"/>
                <a:gd name="T6" fmla="*/ 2 w 2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3">
                  <a:moveTo>
                    <a:pt x="2" y="0"/>
                  </a:moveTo>
                  <a:lnTo>
                    <a:pt x="0" y="33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385">
              <a:extLst>
                <a:ext uri="{FF2B5EF4-FFF2-40B4-BE49-F238E27FC236}">
                  <a16:creationId xmlns:a16="http://schemas.microsoft.com/office/drawing/2014/main" id="{607AB50C-10F6-BBE2-4726-0D1509B2C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924" y="4392882"/>
              <a:ext cx="404346" cy="950911"/>
            </a:xfrm>
            <a:custGeom>
              <a:avLst/>
              <a:gdLst>
                <a:gd name="T0" fmla="*/ 54 w 61"/>
                <a:gd name="T1" fmla="*/ 0 h 144"/>
                <a:gd name="T2" fmla="*/ 24 w 61"/>
                <a:gd name="T3" fmla="*/ 5 h 144"/>
                <a:gd name="T4" fmla="*/ 14 w 61"/>
                <a:gd name="T5" fmla="*/ 26 h 144"/>
                <a:gd name="T6" fmla="*/ 26 w 61"/>
                <a:gd name="T7" fmla="*/ 47 h 144"/>
                <a:gd name="T8" fmla="*/ 19 w 61"/>
                <a:gd name="T9" fmla="*/ 50 h 144"/>
                <a:gd name="T10" fmla="*/ 8 w 61"/>
                <a:gd name="T11" fmla="*/ 71 h 144"/>
                <a:gd name="T12" fmla="*/ 28 w 61"/>
                <a:gd name="T13" fmla="*/ 96 h 144"/>
                <a:gd name="T14" fmla="*/ 28 w 61"/>
                <a:gd name="T15" fmla="*/ 96 h 144"/>
                <a:gd name="T16" fmla="*/ 7 w 61"/>
                <a:gd name="T17" fmla="*/ 107 h 144"/>
                <a:gd name="T18" fmla="*/ 3 w 61"/>
                <a:gd name="T19" fmla="*/ 125 h 144"/>
                <a:gd name="T20" fmla="*/ 25 w 61"/>
                <a:gd name="T21" fmla="*/ 144 h 144"/>
                <a:gd name="T22" fmla="*/ 27 w 61"/>
                <a:gd name="T23" fmla="*/ 144 h 144"/>
                <a:gd name="T24" fmla="*/ 53 w 61"/>
                <a:gd name="T25" fmla="*/ 138 h 144"/>
                <a:gd name="T26" fmla="*/ 60 w 61"/>
                <a:gd name="T27" fmla="*/ 14 h 144"/>
                <a:gd name="T28" fmla="*/ 61 w 61"/>
                <a:gd name="T29" fmla="*/ 0 h 144"/>
                <a:gd name="T30" fmla="*/ 54 w 61"/>
                <a:gd name="T3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44">
                  <a:moveTo>
                    <a:pt x="54" y="0"/>
                  </a:moveTo>
                  <a:cubicBezTo>
                    <a:pt x="45" y="0"/>
                    <a:pt x="32" y="1"/>
                    <a:pt x="24" y="5"/>
                  </a:cubicBezTo>
                  <a:cubicBezTo>
                    <a:pt x="16" y="9"/>
                    <a:pt x="13" y="16"/>
                    <a:pt x="14" y="26"/>
                  </a:cubicBezTo>
                  <a:cubicBezTo>
                    <a:pt x="15" y="34"/>
                    <a:pt x="20" y="43"/>
                    <a:pt x="26" y="47"/>
                  </a:cubicBezTo>
                  <a:cubicBezTo>
                    <a:pt x="23" y="48"/>
                    <a:pt x="21" y="49"/>
                    <a:pt x="19" y="50"/>
                  </a:cubicBezTo>
                  <a:cubicBezTo>
                    <a:pt x="11" y="53"/>
                    <a:pt x="7" y="61"/>
                    <a:pt x="8" y="71"/>
                  </a:cubicBezTo>
                  <a:cubicBezTo>
                    <a:pt x="10" y="82"/>
                    <a:pt x="18" y="95"/>
                    <a:pt x="28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0" y="99"/>
                    <a:pt x="12" y="102"/>
                    <a:pt x="7" y="107"/>
                  </a:cubicBezTo>
                  <a:cubicBezTo>
                    <a:pt x="2" y="111"/>
                    <a:pt x="0" y="118"/>
                    <a:pt x="3" y="125"/>
                  </a:cubicBezTo>
                  <a:cubicBezTo>
                    <a:pt x="7" y="135"/>
                    <a:pt x="17" y="144"/>
                    <a:pt x="25" y="144"/>
                  </a:cubicBezTo>
                  <a:cubicBezTo>
                    <a:pt x="26" y="144"/>
                    <a:pt x="27" y="144"/>
                    <a:pt x="27" y="144"/>
                  </a:cubicBezTo>
                  <a:cubicBezTo>
                    <a:pt x="28" y="144"/>
                    <a:pt x="41" y="142"/>
                    <a:pt x="53" y="13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0"/>
                    <a:pt x="56" y="0"/>
                    <a:pt x="5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386">
              <a:extLst>
                <a:ext uri="{FF2B5EF4-FFF2-40B4-BE49-F238E27FC236}">
                  <a16:creationId xmlns:a16="http://schemas.microsoft.com/office/drawing/2014/main" id="{9584D33B-407B-93C9-0FD9-51770FB12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7022" y="4671742"/>
              <a:ext cx="711092" cy="329054"/>
            </a:xfrm>
            <a:custGeom>
              <a:avLst/>
              <a:gdLst>
                <a:gd name="T0" fmla="*/ 68 w 107"/>
                <a:gd name="T1" fmla="*/ 50 h 50"/>
                <a:gd name="T2" fmla="*/ 26 w 107"/>
                <a:gd name="T3" fmla="*/ 48 h 50"/>
                <a:gd name="T4" fmla="*/ 18 w 107"/>
                <a:gd name="T5" fmla="*/ 8 h 50"/>
                <a:gd name="T6" fmla="*/ 80 w 107"/>
                <a:gd name="T7" fmla="*/ 6 h 50"/>
                <a:gd name="T8" fmla="*/ 68 w 10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50">
                  <a:moveTo>
                    <a:pt x="68" y="50"/>
                  </a:moveTo>
                  <a:cubicBezTo>
                    <a:pt x="26" y="48"/>
                    <a:pt x="26" y="48"/>
                    <a:pt x="26" y="48"/>
                  </a:cubicBezTo>
                  <a:cubicBezTo>
                    <a:pt x="14" y="47"/>
                    <a:pt x="0" y="16"/>
                    <a:pt x="18" y="8"/>
                  </a:cubicBezTo>
                  <a:cubicBezTo>
                    <a:pt x="37" y="0"/>
                    <a:pt x="72" y="5"/>
                    <a:pt x="80" y="6"/>
                  </a:cubicBezTo>
                  <a:cubicBezTo>
                    <a:pt x="87" y="7"/>
                    <a:pt x="107" y="35"/>
                    <a:pt x="68" y="50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387">
              <a:extLst>
                <a:ext uri="{FF2B5EF4-FFF2-40B4-BE49-F238E27FC236}">
                  <a16:creationId xmlns:a16="http://schemas.microsoft.com/office/drawing/2014/main" id="{BD481BA9-8DDD-C5D2-C64A-D82E29A7D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7982" y="4967333"/>
              <a:ext cx="663686" cy="351363"/>
            </a:xfrm>
            <a:custGeom>
              <a:avLst/>
              <a:gdLst>
                <a:gd name="T0" fmla="*/ 67 w 100"/>
                <a:gd name="T1" fmla="*/ 42 h 53"/>
                <a:gd name="T2" fmla="*/ 31 w 100"/>
                <a:gd name="T3" fmla="*/ 51 h 53"/>
                <a:gd name="T4" fmla="*/ 13 w 100"/>
                <a:gd name="T5" fmla="*/ 19 h 53"/>
                <a:gd name="T6" fmla="*/ 66 w 100"/>
                <a:gd name="T7" fmla="*/ 1 h 53"/>
                <a:gd name="T8" fmla="*/ 67 w 100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3">
                  <a:moveTo>
                    <a:pt x="67" y="42"/>
                  </a:moveTo>
                  <a:cubicBezTo>
                    <a:pt x="53" y="48"/>
                    <a:pt x="31" y="51"/>
                    <a:pt x="31" y="51"/>
                  </a:cubicBezTo>
                  <a:cubicBezTo>
                    <a:pt x="20" y="53"/>
                    <a:pt x="0" y="31"/>
                    <a:pt x="13" y="19"/>
                  </a:cubicBezTo>
                  <a:cubicBezTo>
                    <a:pt x="27" y="7"/>
                    <a:pt x="59" y="2"/>
                    <a:pt x="66" y="1"/>
                  </a:cubicBezTo>
                  <a:cubicBezTo>
                    <a:pt x="72" y="0"/>
                    <a:pt x="100" y="29"/>
                    <a:pt x="67" y="42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388">
              <a:extLst>
                <a:ext uri="{FF2B5EF4-FFF2-40B4-BE49-F238E27FC236}">
                  <a16:creationId xmlns:a16="http://schemas.microsoft.com/office/drawing/2014/main" id="{075CFE84-C6B8-4B93-F083-D433ABA41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8851" y="4373362"/>
              <a:ext cx="674840" cy="337420"/>
            </a:xfrm>
            <a:custGeom>
              <a:avLst/>
              <a:gdLst>
                <a:gd name="T0" fmla="*/ 65 w 102"/>
                <a:gd name="T1" fmla="*/ 51 h 51"/>
                <a:gd name="T2" fmla="*/ 25 w 102"/>
                <a:gd name="T3" fmla="*/ 48 h 51"/>
                <a:gd name="T4" fmla="*/ 17 w 102"/>
                <a:gd name="T5" fmla="*/ 8 h 51"/>
                <a:gd name="T6" fmla="*/ 76 w 102"/>
                <a:gd name="T7" fmla="*/ 6 h 51"/>
                <a:gd name="T8" fmla="*/ 65 w 10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1">
                  <a:moveTo>
                    <a:pt x="65" y="51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13" y="47"/>
                    <a:pt x="0" y="16"/>
                    <a:pt x="17" y="8"/>
                  </a:cubicBezTo>
                  <a:cubicBezTo>
                    <a:pt x="35" y="0"/>
                    <a:pt x="69" y="4"/>
                    <a:pt x="76" y="6"/>
                  </a:cubicBezTo>
                  <a:cubicBezTo>
                    <a:pt x="83" y="9"/>
                    <a:pt x="102" y="36"/>
                    <a:pt x="65" y="51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393">
              <a:extLst>
                <a:ext uri="{FF2B5EF4-FFF2-40B4-BE49-F238E27FC236}">
                  <a16:creationId xmlns:a16="http://schemas.microsoft.com/office/drawing/2014/main" id="{1B477D72-6DAC-9D53-F9E1-359648A09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535" y="2722477"/>
              <a:ext cx="1065243" cy="694360"/>
            </a:xfrm>
            <a:custGeom>
              <a:avLst/>
              <a:gdLst>
                <a:gd name="T0" fmla="*/ 4 w 161"/>
                <a:gd name="T1" fmla="*/ 0 h 105"/>
                <a:gd name="T2" fmla="*/ 160 w 161"/>
                <a:gd name="T3" fmla="*/ 15 h 105"/>
                <a:gd name="T4" fmla="*/ 71 w 161"/>
                <a:gd name="T5" fmla="*/ 97 h 105"/>
                <a:gd name="T6" fmla="*/ 4 w 161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05">
                  <a:moveTo>
                    <a:pt x="4" y="0"/>
                  </a:moveTo>
                  <a:cubicBezTo>
                    <a:pt x="4" y="0"/>
                    <a:pt x="89" y="52"/>
                    <a:pt x="160" y="15"/>
                  </a:cubicBezTo>
                  <a:cubicBezTo>
                    <a:pt x="161" y="57"/>
                    <a:pt x="127" y="105"/>
                    <a:pt x="71" y="97"/>
                  </a:cubicBezTo>
                  <a:cubicBezTo>
                    <a:pt x="23" y="90"/>
                    <a:pt x="0" y="57"/>
                    <a:pt x="4" y="0"/>
                  </a:cubicBezTo>
                  <a:close/>
                </a:path>
              </a:pathLst>
            </a:custGeom>
            <a:solidFill>
              <a:srgbClr val="450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394">
              <a:extLst>
                <a:ext uri="{FF2B5EF4-FFF2-40B4-BE49-F238E27FC236}">
                  <a16:creationId xmlns:a16="http://schemas.microsoft.com/office/drawing/2014/main" id="{BDC9C6BE-6B10-F030-6888-DB10964A0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3399" y="3138014"/>
              <a:ext cx="616279" cy="237031"/>
            </a:xfrm>
            <a:custGeom>
              <a:avLst/>
              <a:gdLst>
                <a:gd name="T0" fmla="*/ 0 w 93"/>
                <a:gd name="T1" fmla="*/ 13 h 36"/>
                <a:gd name="T2" fmla="*/ 44 w 93"/>
                <a:gd name="T3" fmla="*/ 33 h 36"/>
                <a:gd name="T4" fmla="*/ 93 w 93"/>
                <a:gd name="T5" fmla="*/ 24 h 36"/>
                <a:gd name="T6" fmla="*/ 50 w 93"/>
                <a:gd name="T7" fmla="*/ 2 h 36"/>
                <a:gd name="T8" fmla="*/ 0 w 93"/>
                <a:gd name="T9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6">
                  <a:moveTo>
                    <a:pt x="0" y="13"/>
                  </a:moveTo>
                  <a:cubicBezTo>
                    <a:pt x="11" y="24"/>
                    <a:pt x="25" y="30"/>
                    <a:pt x="44" y="33"/>
                  </a:cubicBezTo>
                  <a:cubicBezTo>
                    <a:pt x="63" y="36"/>
                    <a:pt x="80" y="32"/>
                    <a:pt x="93" y="24"/>
                  </a:cubicBezTo>
                  <a:cubicBezTo>
                    <a:pt x="81" y="8"/>
                    <a:pt x="77" y="3"/>
                    <a:pt x="50" y="2"/>
                  </a:cubicBezTo>
                  <a:cubicBezTo>
                    <a:pt x="14" y="0"/>
                    <a:pt x="9" y="9"/>
                    <a:pt x="0" y="13"/>
                  </a:cubicBezTo>
                  <a:close/>
                </a:path>
              </a:pathLst>
            </a:custGeom>
            <a:solidFill>
              <a:srgbClr val="F7C2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395">
              <a:extLst>
                <a:ext uri="{FF2B5EF4-FFF2-40B4-BE49-F238E27FC236}">
                  <a16:creationId xmlns:a16="http://schemas.microsoft.com/office/drawing/2014/main" id="{7C0C5069-8974-92C4-A4E1-4F0EC6957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026" y="2714148"/>
              <a:ext cx="1034569" cy="423866"/>
            </a:xfrm>
            <a:custGeom>
              <a:avLst/>
              <a:gdLst>
                <a:gd name="T0" fmla="*/ 0 w 156"/>
                <a:gd name="T1" fmla="*/ 0 h 64"/>
                <a:gd name="T2" fmla="*/ 0 w 156"/>
                <a:gd name="T3" fmla="*/ 12 h 64"/>
                <a:gd name="T4" fmla="*/ 154 w 156"/>
                <a:gd name="T5" fmla="*/ 32 h 64"/>
                <a:gd name="T6" fmla="*/ 156 w 156"/>
                <a:gd name="T7" fmla="*/ 15 h 64"/>
                <a:gd name="T8" fmla="*/ 0 w 1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64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15" y="23"/>
                    <a:pt x="81" y="64"/>
                    <a:pt x="154" y="32"/>
                  </a:cubicBezTo>
                  <a:cubicBezTo>
                    <a:pt x="156" y="26"/>
                    <a:pt x="156" y="21"/>
                    <a:pt x="156" y="15"/>
                  </a:cubicBezTo>
                  <a:cubicBezTo>
                    <a:pt x="85" y="5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396">
              <a:extLst>
                <a:ext uri="{FF2B5EF4-FFF2-40B4-BE49-F238E27FC236}">
                  <a16:creationId xmlns:a16="http://schemas.microsoft.com/office/drawing/2014/main" id="{A9542442-5A72-4D06-9F67-B9561BBB0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026" y="2714148"/>
              <a:ext cx="1034569" cy="342997"/>
            </a:xfrm>
            <a:custGeom>
              <a:avLst/>
              <a:gdLst>
                <a:gd name="T0" fmla="*/ 0 w 156"/>
                <a:gd name="T1" fmla="*/ 0 h 52"/>
                <a:gd name="T2" fmla="*/ 0 w 156"/>
                <a:gd name="T3" fmla="*/ 11 h 52"/>
                <a:gd name="T4" fmla="*/ 78 w 156"/>
                <a:gd name="T5" fmla="*/ 30 h 52"/>
                <a:gd name="T6" fmla="*/ 154 w 156"/>
                <a:gd name="T7" fmla="*/ 32 h 52"/>
                <a:gd name="T8" fmla="*/ 156 w 156"/>
                <a:gd name="T9" fmla="*/ 15 h 52"/>
                <a:gd name="T10" fmla="*/ 0 w 156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2">
                  <a:moveTo>
                    <a:pt x="0" y="0"/>
                  </a:moveTo>
                  <a:cubicBezTo>
                    <a:pt x="0" y="4"/>
                    <a:pt x="0" y="8"/>
                    <a:pt x="0" y="11"/>
                  </a:cubicBezTo>
                  <a:cubicBezTo>
                    <a:pt x="8" y="3"/>
                    <a:pt x="33" y="24"/>
                    <a:pt x="78" y="30"/>
                  </a:cubicBezTo>
                  <a:cubicBezTo>
                    <a:pt x="123" y="36"/>
                    <a:pt x="150" y="18"/>
                    <a:pt x="154" y="32"/>
                  </a:cubicBezTo>
                  <a:cubicBezTo>
                    <a:pt x="156" y="26"/>
                    <a:pt x="156" y="20"/>
                    <a:pt x="156" y="15"/>
                  </a:cubicBezTo>
                  <a:cubicBezTo>
                    <a:pt x="85" y="5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397">
              <a:extLst>
                <a:ext uri="{FF2B5EF4-FFF2-40B4-BE49-F238E27FC236}">
                  <a16:creationId xmlns:a16="http://schemas.microsoft.com/office/drawing/2014/main" id="{FEB45A41-A158-AFE1-DAE1-82C22C82D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456" y="3217729"/>
              <a:ext cx="674840" cy="170104"/>
            </a:xfrm>
            <a:custGeom>
              <a:avLst/>
              <a:gdLst>
                <a:gd name="T0" fmla="*/ 0 w 102"/>
                <a:gd name="T1" fmla="*/ 2 h 26"/>
                <a:gd name="T2" fmla="*/ 46 w 102"/>
                <a:gd name="T3" fmla="*/ 23 h 26"/>
                <a:gd name="T4" fmla="*/ 102 w 102"/>
                <a:gd name="T5" fmla="*/ 9 h 26"/>
                <a:gd name="T6" fmla="*/ 0 w 102"/>
                <a:gd name="T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26">
                  <a:moveTo>
                    <a:pt x="0" y="2"/>
                  </a:moveTo>
                  <a:cubicBezTo>
                    <a:pt x="11" y="13"/>
                    <a:pt x="27" y="20"/>
                    <a:pt x="46" y="23"/>
                  </a:cubicBezTo>
                  <a:cubicBezTo>
                    <a:pt x="69" y="26"/>
                    <a:pt x="88" y="20"/>
                    <a:pt x="102" y="9"/>
                  </a:cubicBezTo>
                  <a:cubicBezTo>
                    <a:pt x="59" y="23"/>
                    <a:pt x="11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TextBox 98">
            <a:extLst>
              <a:ext uri="{FF2B5EF4-FFF2-40B4-BE49-F238E27FC236}">
                <a16:creationId xmlns:a16="http://schemas.microsoft.com/office/drawing/2014/main" id="{0AA02363-319E-1C44-20ED-62BC479E9065}"/>
              </a:ext>
            </a:extLst>
          </p:cNvPr>
          <p:cNvSpPr txBox="1"/>
          <p:nvPr/>
        </p:nvSpPr>
        <p:spPr>
          <a:xfrm rot="187980">
            <a:off x="6197573" y="3874223"/>
            <a:ext cx="231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lear Sans" panose="020B0503030202020304" pitchFamily="34" charset="0"/>
              </a:rPr>
              <a:t>ANNONCE ! </a:t>
            </a:r>
          </a:p>
        </p:txBody>
      </p:sp>
    </p:spTree>
    <p:extLst>
      <p:ext uri="{BB962C8B-B14F-4D97-AF65-F5344CB8AC3E}">
        <p14:creationId xmlns:p14="http://schemas.microsoft.com/office/powerpoint/2010/main" val="26270597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46857" cy="7315200"/>
            <a:chOff x="0" y="0"/>
            <a:chExt cx="24384000" cy="183006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8300650"/>
            </a:xfrm>
            <a:custGeom>
              <a:avLst/>
              <a:gdLst/>
              <a:ahLst/>
              <a:cxnLst/>
              <a:rect l="l" t="t" r="r" b="b"/>
              <a:pathLst>
                <a:path w="24384000" h="18300650">
                  <a:moveTo>
                    <a:pt x="0" y="0"/>
                  </a:moveTo>
                  <a:lnTo>
                    <a:pt x="24384000" y="0"/>
                  </a:lnTo>
                  <a:lnTo>
                    <a:pt x="24384000" y="18300650"/>
                  </a:lnTo>
                  <a:lnTo>
                    <a:pt x="0" y="18300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6620" b="-16620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6110" y="685465"/>
            <a:ext cx="835141" cy="5944270"/>
          </a:xfrm>
          <a:custGeom>
            <a:avLst/>
            <a:gdLst/>
            <a:ahLst/>
            <a:cxnLst/>
            <a:rect l="l" t="t" r="r" b="b"/>
            <a:pathLst>
              <a:path w="289478" h="5944270">
                <a:moveTo>
                  <a:pt x="0" y="0"/>
                </a:moveTo>
                <a:lnTo>
                  <a:pt x="289479" y="0"/>
                </a:lnTo>
                <a:lnTo>
                  <a:pt x="289479" y="5944270"/>
                </a:lnTo>
                <a:lnTo>
                  <a:pt x="0" y="5944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520149" y="2532787"/>
            <a:ext cx="344428" cy="149826"/>
          </a:xfrm>
          <a:custGeom>
            <a:avLst/>
            <a:gdLst/>
            <a:ahLst/>
            <a:cxnLst/>
            <a:rect l="l" t="t" r="r" b="b"/>
            <a:pathLst>
              <a:path w="344428" h="149826">
                <a:moveTo>
                  <a:pt x="0" y="0"/>
                </a:moveTo>
                <a:lnTo>
                  <a:pt x="344428" y="0"/>
                </a:lnTo>
                <a:lnTo>
                  <a:pt x="344428" y="149827"/>
                </a:lnTo>
                <a:lnTo>
                  <a:pt x="0" y="1498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083" b="-208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520149" y="4634603"/>
            <a:ext cx="340193" cy="347579"/>
          </a:xfrm>
          <a:custGeom>
            <a:avLst/>
            <a:gdLst/>
            <a:ahLst/>
            <a:cxnLst/>
            <a:rect l="l" t="t" r="r" b="b"/>
            <a:pathLst>
              <a:path w="340193" h="347579">
                <a:moveTo>
                  <a:pt x="0" y="0"/>
                </a:moveTo>
                <a:lnTo>
                  <a:pt x="340192" y="0"/>
                </a:lnTo>
                <a:lnTo>
                  <a:pt x="340192" y="347579"/>
                </a:lnTo>
                <a:lnTo>
                  <a:pt x="0" y="34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87" r="-287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520149" y="3701191"/>
            <a:ext cx="294432" cy="294432"/>
          </a:xfrm>
          <a:custGeom>
            <a:avLst/>
            <a:gdLst/>
            <a:ahLst/>
            <a:cxnLst/>
            <a:rect l="l" t="t" r="r" b="b"/>
            <a:pathLst>
              <a:path w="294432" h="294432">
                <a:moveTo>
                  <a:pt x="0" y="0"/>
                </a:moveTo>
                <a:lnTo>
                  <a:pt x="294432" y="0"/>
                </a:lnTo>
                <a:lnTo>
                  <a:pt x="294432" y="294432"/>
                </a:lnTo>
                <a:lnTo>
                  <a:pt x="0" y="2944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909" b="-909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520149" y="1433308"/>
            <a:ext cx="2623962" cy="536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5"/>
              </a:lnSpc>
            </a:pPr>
            <a:r>
              <a:rPr lang="en-US" sz="2803">
                <a:solidFill>
                  <a:srgbClr val="F4A02C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Contact Us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98899" y="2735556"/>
            <a:ext cx="3368990" cy="64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3"/>
              </a:lnSpc>
            </a:pPr>
            <a:r>
              <a:rPr lang="en-US" sz="1601" u="sng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1" tooltip="mailto:contact@ogsbc.ma"/>
              </a:rPr>
              <a:t>+212 7 08 07 08 87</a:t>
            </a:r>
          </a:p>
          <a:p>
            <a:pPr algn="l">
              <a:lnSpc>
                <a:spcPts val="2403"/>
              </a:lnSpc>
            </a:pPr>
            <a:endParaRPr lang="en-US" sz="1601" u="sng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  <a:hlinkClick r:id="rId11" tooltip="mailto:contact@ogsbc.m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098899" y="2344513"/>
            <a:ext cx="2204622" cy="344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9"/>
              </a:lnSpc>
            </a:pPr>
            <a:r>
              <a:rPr lang="en-US" sz="1659">
                <a:solidFill>
                  <a:srgbClr val="231F20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Call us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98899" y="3919625"/>
            <a:ext cx="3368990" cy="330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3"/>
              </a:lnSpc>
            </a:pPr>
            <a:r>
              <a:rPr lang="en-US" sz="1601" u="sng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1" tooltip="mailto:contact@ogsbc.ma"/>
              </a:rPr>
              <a:t>contact@ogsbc.ma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98899" y="3568547"/>
            <a:ext cx="2204622" cy="344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9"/>
              </a:lnSpc>
            </a:pPr>
            <a:r>
              <a:rPr lang="en-US" sz="1659">
                <a:solidFill>
                  <a:srgbClr val="231F20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Email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98899" y="4598858"/>
            <a:ext cx="2752644" cy="344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9"/>
              </a:lnSpc>
            </a:pPr>
            <a:r>
              <a:rPr lang="en-US" sz="1659">
                <a:solidFill>
                  <a:srgbClr val="231F20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Address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98899" y="5043431"/>
            <a:ext cx="3597399" cy="929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3"/>
              </a:lnSpc>
            </a:pPr>
            <a:r>
              <a:rPr lang="en-US" sz="1601" u="sng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1" tooltip="mailto:contact@ogsbc.ma"/>
              </a:rPr>
              <a:t>Rue Ahmed SIJILMASSI numéro 23 ,Tanger 90000 Maroc</a:t>
            </a:r>
          </a:p>
          <a:p>
            <a:pPr algn="l">
              <a:lnSpc>
                <a:spcPts val="2403"/>
              </a:lnSpc>
            </a:pPr>
            <a:endParaRPr lang="en-US" sz="1601" u="sng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  <a:hlinkClick r:id="rId11" tooltip="mailto:contact@ogsbc.ma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6973786" y="5758014"/>
            <a:ext cx="659470" cy="659470"/>
            <a:chOff x="0" y="0"/>
            <a:chExt cx="1536319" cy="153631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36319" cy="1536319"/>
            </a:xfrm>
            <a:custGeom>
              <a:avLst/>
              <a:gdLst/>
              <a:ahLst/>
              <a:cxnLst/>
              <a:rect l="l" t="t" r="r" b="b"/>
              <a:pathLst>
                <a:path w="1536319" h="1536319">
                  <a:moveTo>
                    <a:pt x="0" y="0"/>
                  </a:moveTo>
                  <a:lnTo>
                    <a:pt x="1536319" y="0"/>
                  </a:lnTo>
                  <a:lnTo>
                    <a:pt x="1536319" y="1536319"/>
                  </a:lnTo>
                  <a:lnTo>
                    <a:pt x="0" y="1536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7633256" y="5832591"/>
            <a:ext cx="506064" cy="510316"/>
            <a:chOff x="0" y="0"/>
            <a:chExt cx="1178941" cy="118884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78941" cy="1188847"/>
            </a:xfrm>
            <a:custGeom>
              <a:avLst/>
              <a:gdLst/>
              <a:ahLst/>
              <a:cxnLst/>
              <a:rect l="l" t="t" r="r" b="b"/>
              <a:pathLst>
                <a:path w="1178941" h="1188847">
                  <a:moveTo>
                    <a:pt x="0" y="0"/>
                  </a:moveTo>
                  <a:lnTo>
                    <a:pt x="1178941" y="0"/>
                  </a:lnTo>
                  <a:lnTo>
                    <a:pt x="1178941" y="1188847"/>
                  </a:lnTo>
                  <a:lnTo>
                    <a:pt x="0" y="1188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42" b="-42"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8211968" y="5832591"/>
            <a:ext cx="511842" cy="507372"/>
            <a:chOff x="0" y="0"/>
            <a:chExt cx="1192403" cy="118198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92403" cy="1181989"/>
            </a:xfrm>
            <a:custGeom>
              <a:avLst/>
              <a:gdLst/>
              <a:ahLst/>
              <a:cxnLst/>
              <a:rect l="l" t="t" r="r" b="b"/>
              <a:pathLst>
                <a:path w="1192403" h="1181989">
                  <a:moveTo>
                    <a:pt x="0" y="0"/>
                  </a:moveTo>
                  <a:lnTo>
                    <a:pt x="1192403" y="0"/>
                  </a:lnTo>
                  <a:lnTo>
                    <a:pt x="1192403" y="1181989"/>
                  </a:lnTo>
                  <a:lnTo>
                    <a:pt x="0" y="1181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" r="-1"/>
              </a:stretch>
            </a:blipFill>
          </p:spPr>
        </p:sp>
      </p:grpSp>
      <p:sp>
        <p:nvSpPr>
          <p:cNvPr id="26" name="TextBox 20">
            <a:extLst>
              <a:ext uri="{FF2B5EF4-FFF2-40B4-BE49-F238E27FC236}">
                <a16:creationId xmlns:a16="http://schemas.microsoft.com/office/drawing/2014/main" id="{EA6B35D9-501A-B396-CCAB-780EE15FF972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57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grpSp>
        <p:nvGrpSpPr>
          <p:cNvPr id="4" name="Group 51">
            <a:extLst>
              <a:ext uri="{FF2B5EF4-FFF2-40B4-BE49-F238E27FC236}">
                <a16:creationId xmlns:a16="http://schemas.microsoft.com/office/drawing/2014/main" id="{6F063C3E-A31C-301D-3920-5EBDF6D25DC4}"/>
              </a:ext>
            </a:extLst>
          </p:cNvPr>
          <p:cNvGrpSpPr/>
          <p:nvPr/>
        </p:nvGrpSpPr>
        <p:grpSpPr>
          <a:xfrm flipH="1">
            <a:off x="1051823" y="1148491"/>
            <a:ext cx="3146024" cy="5105399"/>
            <a:chOff x="8199726" y="980132"/>
            <a:chExt cx="2899947" cy="5325290"/>
          </a:xfrm>
        </p:grpSpPr>
        <p:sp>
          <p:nvSpPr>
            <p:cNvPr id="5" name="Freeform 303">
              <a:extLst>
                <a:ext uri="{FF2B5EF4-FFF2-40B4-BE49-F238E27FC236}">
                  <a16:creationId xmlns:a16="http://schemas.microsoft.com/office/drawing/2014/main" id="{306454F4-F744-B610-F42D-FC8014B88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45" y="3106512"/>
              <a:ext cx="930525" cy="762357"/>
            </a:xfrm>
            <a:custGeom>
              <a:avLst/>
              <a:gdLst>
                <a:gd name="T0" fmla="*/ 65 w 105"/>
                <a:gd name="T1" fmla="*/ 86 h 86"/>
                <a:gd name="T2" fmla="*/ 8 w 105"/>
                <a:gd name="T3" fmla="*/ 34 h 86"/>
                <a:gd name="T4" fmla="*/ 7 w 105"/>
                <a:gd name="T5" fmla="*/ 8 h 86"/>
                <a:gd name="T6" fmla="*/ 7 w 105"/>
                <a:gd name="T7" fmla="*/ 8 h 86"/>
                <a:gd name="T8" fmla="*/ 33 w 105"/>
                <a:gd name="T9" fmla="*/ 7 h 86"/>
                <a:gd name="T10" fmla="*/ 105 w 105"/>
                <a:gd name="T11" fmla="*/ 72 h 86"/>
                <a:gd name="T12" fmla="*/ 101 w 105"/>
                <a:gd name="T13" fmla="*/ 76 h 86"/>
                <a:gd name="T14" fmla="*/ 65 w 10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6">
                  <a:moveTo>
                    <a:pt x="65" y="86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0" y="27"/>
                    <a:pt x="0" y="1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1" y="76"/>
                    <a:pt x="101" y="76"/>
                    <a:pt x="101" y="76"/>
                  </a:cubicBezTo>
                  <a:lnTo>
                    <a:pt x="65" y="86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53">
              <a:extLst>
                <a:ext uri="{FF2B5EF4-FFF2-40B4-BE49-F238E27FC236}">
                  <a16:creationId xmlns:a16="http://schemas.microsoft.com/office/drawing/2014/main" id="{22FF1052-AA09-B4B0-13F0-AF78740C1BA9}"/>
                </a:ext>
              </a:extLst>
            </p:cNvPr>
            <p:cNvGrpSpPr/>
            <p:nvPr/>
          </p:nvGrpSpPr>
          <p:grpSpPr>
            <a:xfrm>
              <a:off x="8199726" y="980132"/>
              <a:ext cx="2899947" cy="5325290"/>
              <a:chOff x="8199726" y="980132"/>
              <a:chExt cx="2899947" cy="5325290"/>
            </a:xfrm>
          </p:grpSpPr>
          <p:sp>
            <p:nvSpPr>
              <p:cNvPr id="27" name="Freeform 282">
                <a:extLst>
                  <a:ext uri="{FF2B5EF4-FFF2-40B4-BE49-F238E27FC236}">
                    <a16:creationId xmlns:a16="http://schemas.microsoft.com/office/drawing/2014/main" id="{0195A9D9-462A-E515-8D76-CDF692E7C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6513" y="4328525"/>
                <a:ext cx="1061321" cy="1887208"/>
              </a:xfrm>
              <a:custGeom>
                <a:avLst/>
                <a:gdLst>
                  <a:gd name="T0" fmla="*/ 31 w 120"/>
                  <a:gd name="T1" fmla="*/ 0 h 213"/>
                  <a:gd name="T2" fmla="*/ 31 w 120"/>
                  <a:gd name="T3" fmla="*/ 0 h 213"/>
                  <a:gd name="T4" fmla="*/ 33 w 120"/>
                  <a:gd name="T5" fmla="*/ 0 h 213"/>
                  <a:gd name="T6" fmla="*/ 88 w 120"/>
                  <a:gd name="T7" fmla="*/ 0 h 213"/>
                  <a:gd name="T8" fmla="*/ 90 w 120"/>
                  <a:gd name="T9" fmla="*/ 0 h 213"/>
                  <a:gd name="T10" fmla="*/ 90 w 120"/>
                  <a:gd name="T11" fmla="*/ 0 h 213"/>
                  <a:gd name="T12" fmla="*/ 92 w 120"/>
                  <a:gd name="T13" fmla="*/ 0 h 213"/>
                  <a:gd name="T14" fmla="*/ 120 w 120"/>
                  <a:gd name="T15" fmla="*/ 0 h 213"/>
                  <a:gd name="T16" fmla="*/ 120 w 120"/>
                  <a:gd name="T17" fmla="*/ 7 h 213"/>
                  <a:gd name="T18" fmla="*/ 120 w 120"/>
                  <a:gd name="T19" fmla="*/ 8 h 213"/>
                  <a:gd name="T20" fmla="*/ 120 w 120"/>
                  <a:gd name="T21" fmla="*/ 211 h 213"/>
                  <a:gd name="T22" fmla="*/ 120 w 120"/>
                  <a:gd name="T23" fmla="*/ 213 h 213"/>
                  <a:gd name="T24" fmla="*/ 62 w 120"/>
                  <a:gd name="T25" fmla="*/ 213 h 213"/>
                  <a:gd name="T26" fmla="*/ 62 w 120"/>
                  <a:gd name="T27" fmla="*/ 211 h 213"/>
                  <a:gd name="T28" fmla="*/ 62 w 120"/>
                  <a:gd name="T29" fmla="*/ 90 h 213"/>
                  <a:gd name="T30" fmla="*/ 62 w 120"/>
                  <a:gd name="T31" fmla="*/ 89 h 213"/>
                  <a:gd name="T32" fmla="*/ 62 w 120"/>
                  <a:gd name="T33" fmla="*/ 39 h 213"/>
                  <a:gd name="T34" fmla="*/ 60 w 120"/>
                  <a:gd name="T35" fmla="*/ 34 h 213"/>
                  <a:gd name="T36" fmla="*/ 60 w 120"/>
                  <a:gd name="T37" fmla="*/ 34 h 213"/>
                  <a:gd name="T38" fmla="*/ 58 w 120"/>
                  <a:gd name="T39" fmla="*/ 38 h 213"/>
                  <a:gd name="T40" fmla="*/ 58 w 120"/>
                  <a:gd name="T41" fmla="*/ 38 h 213"/>
                  <a:gd name="T42" fmla="*/ 58 w 120"/>
                  <a:gd name="T43" fmla="*/ 211 h 213"/>
                  <a:gd name="T44" fmla="*/ 58 w 120"/>
                  <a:gd name="T45" fmla="*/ 213 h 213"/>
                  <a:gd name="T46" fmla="*/ 1 w 120"/>
                  <a:gd name="T47" fmla="*/ 213 h 213"/>
                  <a:gd name="T48" fmla="*/ 0 w 120"/>
                  <a:gd name="T49" fmla="*/ 211 h 213"/>
                  <a:gd name="T50" fmla="*/ 0 w 120"/>
                  <a:gd name="T51" fmla="*/ 5 h 213"/>
                  <a:gd name="T52" fmla="*/ 1 w 120"/>
                  <a:gd name="T53" fmla="*/ 4 h 213"/>
                  <a:gd name="T54" fmla="*/ 1 w 120"/>
                  <a:gd name="T55" fmla="*/ 0 h 213"/>
                  <a:gd name="T56" fmla="*/ 29 w 120"/>
                  <a:gd name="T57" fmla="*/ 0 h 213"/>
                  <a:gd name="T58" fmla="*/ 31 w 120"/>
                  <a:gd name="T5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213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9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1" y="0"/>
                      <a:pt x="92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20" y="7"/>
                      <a:pt x="120" y="8"/>
                      <a:pt x="120" y="8"/>
                    </a:cubicBezTo>
                    <a:cubicBezTo>
                      <a:pt x="120" y="211"/>
                      <a:pt x="120" y="211"/>
                      <a:pt x="120" y="211"/>
                    </a:cubicBezTo>
                    <a:cubicBezTo>
                      <a:pt x="120" y="212"/>
                      <a:pt x="120" y="212"/>
                      <a:pt x="120" y="213"/>
                    </a:cubicBezTo>
                    <a:cubicBezTo>
                      <a:pt x="62" y="213"/>
                      <a:pt x="62" y="213"/>
                      <a:pt x="62" y="213"/>
                    </a:cubicBezTo>
                    <a:cubicBezTo>
                      <a:pt x="62" y="212"/>
                      <a:pt x="62" y="212"/>
                      <a:pt x="62" y="211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90"/>
                      <a:pt x="62" y="89"/>
                      <a:pt x="62" y="89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2" y="36"/>
                      <a:pt x="63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7" y="34"/>
                      <a:pt x="59" y="36"/>
                      <a:pt x="58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211"/>
                      <a:pt x="58" y="211"/>
                      <a:pt x="58" y="211"/>
                    </a:cubicBezTo>
                    <a:cubicBezTo>
                      <a:pt x="58" y="212"/>
                      <a:pt x="58" y="212"/>
                      <a:pt x="58" y="213"/>
                    </a:cubicBezTo>
                    <a:cubicBezTo>
                      <a:pt x="1" y="213"/>
                      <a:pt x="1" y="213"/>
                      <a:pt x="1" y="213"/>
                    </a:cubicBezTo>
                    <a:cubicBezTo>
                      <a:pt x="1" y="212"/>
                      <a:pt x="0" y="212"/>
                      <a:pt x="0" y="2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283">
                <a:extLst>
                  <a:ext uri="{FF2B5EF4-FFF2-40B4-BE49-F238E27FC236}">
                    <a16:creationId xmlns:a16="http://schemas.microsoft.com/office/drawing/2014/main" id="{58D72ED1-DBED-D721-5985-E1A37DF9A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6513" y="4328525"/>
                <a:ext cx="530660" cy="1887208"/>
              </a:xfrm>
              <a:custGeom>
                <a:avLst/>
                <a:gdLst>
                  <a:gd name="T0" fmla="*/ 31 w 60"/>
                  <a:gd name="T1" fmla="*/ 0 h 213"/>
                  <a:gd name="T2" fmla="*/ 31 w 60"/>
                  <a:gd name="T3" fmla="*/ 0 h 213"/>
                  <a:gd name="T4" fmla="*/ 33 w 60"/>
                  <a:gd name="T5" fmla="*/ 0 h 213"/>
                  <a:gd name="T6" fmla="*/ 60 w 60"/>
                  <a:gd name="T7" fmla="*/ 0 h 213"/>
                  <a:gd name="T8" fmla="*/ 60 w 60"/>
                  <a:gd name="T9" fmla="*/ 34 h 213"/>
                  <a:gd name="T10" fmla="*/ 60 w 60"/>
                  <a:gd name="T11" fmla="*/ 34 h 213"/>
                  <a:gd name="T12" fmla="*/ 60 w 60"/>
                  <a:gd name="T13" fmla="*/ 34 h 213"/>
                  <a:gd name="T14" fmla="*/ 58 w 60"/>
                  <a:gd name="T15" fmla="*/ 38 h 213"/>
                  <a:gd name="T16" fmla="*/ 58 w 60"/>
                  <a:gd name="T17" fmla="*/ 38 h 213"/>
                  <a:gd name="T18" fmla="*/ 58 w 60"/>
                  <a:gd name="T19" fmla="*/ 211 h 213"/>
                  <a:gd name="T20" fmla="*/ 58 w 60"/>
                  <a:gd name="T21" fmla="*/ 213 h 213"/>
                  <a:gd name="T22" fmla="*/ 1 w 60"/>
                  <a:gd name="T23" fmla="*/ 213 h 213"/>
                  <a:gd name="T24" fmla="*/ 0 w 60"/>
                  <a:gd name="T25" fmla="*/ 211 h 213"/>
                  <a:gd name="T26" fmla="*/ 0 w 60"/>
                  <a:gd name="T27" fmla="*/ 5 h 213"/>
                  <a:gd name="T28" fmla="*/ 1 w 60"/>
                  <a:gd name="T29" fmla="*/ 4 h 213"/>
                  <a:gd name="T30" fmla="*/ 1 w 60"/>
                  <a:gd name="T31" fmla="*/ 0 h 213"/>
                  <a:gd name="T32" fmla="*/ 29 w 60"/>
                  <a:gd name="T33" fmla="*/ 0 h 213"/>
                  <a:gd name="T34" fmla="*/ 31 w 60"/>
                  <a:gd name="T3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213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7" y="34"/>
                      <a:pt x="59" y="36"/>
                      <a:pt x="58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211"/>
                      <a:pt x="58" y="211"/>
                      <a:pt x="58" y="211"/>
                    </a:cubicBezTo>
                    <a:cubicBezTo>
                      <a:pt x="58" y="212"/>
                      <a:pt x="58" y="212"/>
                      <a:pt x="58" y="213"/>
                    </a:cubicBezTo>
                    <a:cubicBezTo>
                      <a:pt x="1" y="213"/>
                      <a:pt x="1" y="213"/>
                      <a:pt x="1" y="213"/>
                    </a:cubicBezTo>
                    <a:cubicBezTo>
                      <a:pt x="1" y="212"/>
                      <a:pt x="0" y="212"/>
                      <a:pt x="0" y="2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284">
                <a:extLst>
                  <a:ext uri="{FF2B5EF4-FFF2-40B4-BE49-F238E27FC236}">
                    <a16:creationId xmlns:a16="http://schemas.microsoft.com/office/drawing/2014/main" id="{C15552E3-0DD0-B5C6-F3E2-28EC2E63A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0353" y="6028880"/>
                <a:ext cx="541873" cy="276542"/>
              </a:xfrm>
              <a:custGeom>
                <a:avLst/>
                <a:gdLst>
                  <a:gd name="T0" fmla="*/ 30 w 61"/>
                  <a:gd name="T1" fmla="*/ 0 h 31"/>
                  <a:gd name="T2" fmla="*/ 30 w 61"/>
                  <a:gd name="T3" fmla="*/ 0 h 31"/>
                  <a:gd name="T4" fmla="*/ 61 w 61"/>
                  <a:gd name="T5" fmla="*/ 25 h 31"/>
                  <a:gd name="T6" fmla="*/ 61 w 61"/>
                  <a:gd name="T7" fmla="*/ 31 h 31"/>
                  <a:gd name="T8" fmla="*/ 56 w 61"/>
                  <a:gd name="T9" fmla="*/ 31 h 31"/>
                  <a:gd name="T10" fmla="*/ 56 w 61"/>
                  <a:gd name="T11" fmla="*/ 30 h 31"/>
                  <a:gd name="T12" fmla="*/ 52 w 61"/>
                  <a:gd name="T13" fmla="*/ 27 h 31"/>
                  <a:gd name="T14" fmla="*/ 49 w 61"/>
                  <a:gd name="T15" fmla="*/ 30 h 31"/>
                  <a:gd name="T16" fmla="*/ 49 w 61"/>
                  <a:gd name="T17" fmla="*/ 31 h 31"/>
                  <a:gd name="T18" fmla="*/ 45 w 61"/>
                  <a:gd name="T19" fmla="*/ 31 h 31"/>
                  <a:gd name="T20" fmla="*/ 45 w 61"/>
                  <a:gd name="T21" fmla="*/ 30 h 31"/>
                  <a:gd name="T22" fmla="*/ 41 w 61"/>
                  <a:gd name="T23" fmla="*/ 27 h 31"/>
                  <a:gd name="T24" fmla="*/ 38 w 61"/>
                  <a:gd name="T25" fmla="*/ 30 h 31"/>
                  <a:gd name="T26" fmla="*/ 38 w 61"/>
                  <a:gd name="T27" fmla="*/ 31 h 31"/>
                  <a:gd name="T28" fmla="*/ 34 w 61"/>
                  <a:gd name="T29" fmla="*/ 31 h 31"/>
                  <a:gd name="T30" fmla="*/ 34 w 61"/>
                  <a:gd name="T31" fmla="*/ 30 h 31"/>
                  <a:gd name="T32" fmla="*/ 30 w 61"/>
                  <a:gd name="T33" fmla="*/ 27 h 31"/>
                  <a:gd name="T34" fmla="*/ 27 w 61"/>
                  <a:gd name="T35" fmla="*/ 30 h 31"/>
                  <a:gd name="T36" fmla="*/ 27 w 61"/>
                  <a:gd name="T37" fmla="*/ 31 h 31"/>
                  <a:gd name="T38" fmla="*/ 23 w 61"/>
                  <a:gd name="T39" fmla="*/ 31 h 31"/>
                  <a:gd name="T40" fmla="*/ 23 w 61"/>
                  <a:gd name="T41" fmla="*/ 30 h 31"/>
                  <a:gd name="T42" fmla="*/ 19 w 61"/>
                  <a:gd name="T43" fmla="*/ 27 h 31"/>
                  <a:gd name="T44" fmla="*/ 16 w 61"/>
                  <a:gd name="T45" fmla="*/ 30 h 31"/>
                  <a:gd name="T46" fmla="*/ 16 w 61"/>
                  <a:gd name="T47" fmla="*/ 31 h 31"/>
                  <a:gd name="T48" fmla="*/ 12 w 61"/>
                  <a:gd name="T49" fmla="*/ 31 h 31"/>
                  <a:gd name="T50" fmla="*/ 12 w 61"/>
                  <a:gd name="T51" fmla="*/ 30 h 31"/>
                  <a:gd name="T52" fmla="*/ 8 w 61"/>
                  <a:gd name="T53" fmla="*/ 27 h 31"/>
                  <a:gd name="T54" fmla="*/ 5 w 61"/>
                  <a:gd name="T55" fmla="*/ 30 h 31"/>
                  <a:gd name="T56" fmla="*/ 5 w 61"/>
                  <a:gd name="T57" fmla="*/ 31 h 31"/>
                  <a:gd name="T58" fmla="*/ 0 w 61"/>
                  <a:gd name="T59" fmla="*/ 31 h 31"/>
                  <a:gd name="T60" fmla="*/ 0 w 61"/>
                  <a:gd name="T61" fmla="*/ 25 h 31"/>
                  <a:gd name="T62" fmla="*/ 30 w 61"/>
                  <a:gd name="T6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31"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47" y="0"/>
                      <a:pt x="61" y="11"/>
                      <a:pt x="61" y="25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8"/>
                      <a:pt x="54" y="27"/>
                      <a:pt x="52" y="27"/>
                    </a:cubicBezTo>
                    <a:cubicBezTo>
                      <a:pt x="50" y="27"/>
                      <a:pt x="49" y="28"/>
                      <a:pt x="49" y="3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28"/>
                      <a:pt x="43" y="27"/>
                      <a:pt x="41" y="27"/>
                    </a:cubicBezTo>
                    <a:cubicBezTo>
                      <a:pt x="39" y="27"/>
                      <a:pt x="38" y="28"/>
                      <a:pt x="38" y="30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2" y="27"/>
                      <a:pt x="30" y="27"/>
                    </a:cubicBezTo>
                    <a:cubicBezTo>
                      <a:pt x="28" y="27"/>
                      <a:pt x="27" y="28"/>
                      <a:pt x="27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8"/>
                      <a:pt x="21" y="27"/>
                      <a:pt x="19" y="27"/>
                    </a:cubicBezTo>
                    <a:cubicBezTo>
                      <a:pt x="17" y="27"/>
                      <a:pt x="16" y="28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8"/>
                      <a:pt x="10" y="27"/>
                      <a:pt x="8" y="27"/>
                    </a:cubicBezTo>
                    <a:cubicBezTo>
                      <a:pt x="6" y="27"/>
                      <a:pt x="5" y="28"/>
                      <a:pt x="5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3" y="0"/>
                      <a:pt x="30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285">
                <a:extLst>
                  <a:ext uri="{FF2B5EF4-FFF2-40B4-BE49-F238E27FC236}">
                    <a16:creationId xmlns:a16="http://schemas.microsoft.com/office/drawing/2014/main" id="{4E9FE03D-F7CF-CDA6-AA74-2D88B4CA7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2879" y="6215733"/>
                <a:ext cx="549347" cy="89688"/>
              </a:xfrm>
              <a:custGeom>
                <a:avLst/>
                <a:gdLst>
                  <a:gd name="T0" fmla="*/ 61 w 62"/>
                  <a:gd name="T1" fmla="*/ 0 h 10"/>
                  <a:gd name="T2" fmla="*/ 1 w 62"/>
                  <a:gd name="T3" fmla="*/ 0 h 10"/>
                  <a:gd name="T4" fmla="*/ 1 w 62"/>
                  <a:gd name="T5" fmla="*/ 10 h 10"/>
                  <a:gd name="T6" fmla="*/ 62 w 62"/>
                  <a:gd name="T7" fmla="*/ 10 h 10"/>
                  <a:gd name="T8" fmla="*/ 61 w 6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0">
                    <a:moveTo>
                      <a:pt x="6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1" y="7"/>
                      <a:pt x="1" y="10"/>
                    </a:cubicBezTo>
                    <a:cubicBezTo>
                      <a:pt x="24" y="10"/>
                      <a:pt x="39" y="10"/>
                      <a:pt x="62" y="10"/>
                    </a:cubicBezTo>
                    <a:cubicBezTo>
                      <a:pt x="62" y="7"/>
                      <a:pt x="62" y="3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286">
                <a:extLst>
                  <a:ext uri="{FF2B5EF4-FFF2-40B4-BE49-F238E27FC236}">
                    <a16:creationId xmlns:a16="http://schemas.microsoft.com/office/drawing/2014/main" id="{FD0799E6-DFC4-6438-830A-0F0E25937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5858" y="6028880"/>
                <a:ext cx="538134" cy="276542"/>
              </a:xfrm>
              <a:custGeom>
                <a:avLst/>
                <a:gdLst>
                  <a:gd name="T0" fmla="*/ 31 w 61"/>
                  <a:gd name="T1" fmla="*/ 0 h 31"/>
                  <a:gd name="T2" fmla="*/ 31 w 61"/>
                  <a:gd name="T3" fmla="*/ 0 h 31"/>
                  <a:gd name="T4" fmla="*/ 61 w 61"/>
                  <a:gd name="T5" fmla="*/ 25 h 31"/>
                  <a:gd name="T6" fmla="*/ 61 w 61"/>
                  <a:gd name="T7" fmla="*/ 31 h 31"/>
                  <a:gd name="T8" fmla="*/ 56 w 61"/>
                  <a:gd name="T9" fmla="*/ 31 h 31"/>
                  <a:gd name="T10" fmla="*/ 56 w 61"/>
                  <a:gd name="T11" fmla="*/ 30 h 31"/>
                  <a:gd name="T12" fmla="*/ 53 w 61"/>
                  <a:gd name="T13" fmla="*/ 27 h 31"/>
                  <a:gd name="T14" fmla="*/ 49 w 61"/>
                  <a:gd name="T15" fmla="*/ 30 h 31"/>
                  <a:gd name="T16" fmla="*/ 49 w 61"/>
                  <a:gd name="T17" fmla="*/ 31 h 31"/>
                  <a:gd name="T18" fmla="*/ 45 w 61"/>
                  <a:gd name="T19" fmla="*/ 31 h 31"/>
                  <a:gd name="T20" fmla="*/ 45 w 61"/>
                  <a:gd name="T21" fmla="*/ 30 h 31"/>
                  <a:gd name="T22" fmla="*/ 42 w 61"/>
                  <a:gd name="T23" fmla="*/ 27 h 31"/>
                  <a:gd name="T24" fmla="*/ 38 w 61"/>
                  <a:gd name="T25" fmla="*/ 30 h 31"/>
                  <a:gd name="T26" fmla="*/ 38 w 61"/>
                  <a:gd name="T27" fmla="*/ 31 h 31"/>
                  <a:gd name="T28" fmla="*/ 34 w 61"/>
                  <a:gd name="T29" fmla="*/ 31 h 31"/>
                  <a:gd name="T30" fmla="*/ 34 w 61"/>
                  <a:gd name="T31" fmla="*/ 30 h 31"/>
                  <a:gd name="T32" fmla="*/ 31 w 61"/>
                  <a:gd name="T33" fmla="*/ 27 h 31"/>
                  <a:gd name="T34" fmla="*/ 27 w 61"/>
                  <a:gd name="T35" fmla="*/ 30 h 31"/>
                  <a:gd name="T36" fmla="*/ 27 w 61"/>
                  <a:gd name="T37" fmla="*/ 31 h 31"/>
                  <a:gd name="T38" fmla="*/ 23 w 61"/>
                  <a:gd name="T39" fmla="*/ 31 h 31"/>
                  <a:gd name="T40" fmla="*/ 23 w 61"/>
                  <a:gd name="T41" fmla="*/ 30 h 31"/>
                  <a:gd name="T42" fmla="*/ 20 w 61"/>
                  <a:gd name="T43" fmla="*/ 27 h 31"/>
                  <a:gd name="T44" fmla="*/ 16 w 61"/>
                  <a:gd name="T45" fmla="*/ 30 h 31"/>
                  <a:gd name="T46" fmla="*/ 16 w 61"/>
                  <a:gd name="T47" fmla="*/ 31 h 31"/>
                  <a:gd name="T48" fmla="*/ 12 w 61"/>
                  <a:gd name="T49" fmla="*/ 31 h 31"/>
                  <a:gd name="T50" fmla="*/ 12 w 61"/>
                  <a:gd name="T51" fmla="*/ 30 h 31"/>
                  <a:gd name="T52" fmla="*/ 9 w 61"/>
                  <a:gd name="T53" fmla="*/ 27 h 31"/>
                  <a:gd name="T54" fmla="*/ 5 w 61"/>
                  <a:gd name="T55" fmla="*/ 30 h 31"/>
                  <a:gd name="T56" fmla="*/ 5 w 61"/>
                  <a:gd name="T57" fmla="*/ 31 h 31"/>
                  <a:gd name="T58" fmla="*/ 0 w 61"/>
                  <a:gd name="T59" fmla="*/ 31 h 31"/>
                  <a:gd name="T60" fmla="*/ 0 w 61"/>
                  <a:gd name="T61" fmla="*/ 25 h 31"/>
                  <a:gd name="T62" fmla="*/ 31 w 61"/>
                  <a:gd name="T6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31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47" y="0"/>
                      <a:pt x="61" y="11"/>
                      <a:pt x="61" y="25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8"/>
                      <a:pt x="55" y="27"/>
                      <a:pt x="53" y="27"/>
                    </a:cubicBezTo>
                    <a:cubicBezTo>
                      <a:pt x="51" y="27"/>
                      <a:pt x="49" y="28"/>
                      <a:pt x="49" y="3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28"/>
                      <a:pt x="44" y="27"/>
                      <a:pt x="42" y="27"/>
                    </a:cubicBezTo>
                    <a:cubicBezTo>
                      <a:pt x="40" y="27"/>
                      <a:pt x="38" y="28"/>
                      <a:pt x="38" y="30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3" y="27"/>
                      <a:pt x="31" y="27"/>
                    </a:cubicBezTo>
                    <a:cubicBezTo>
                      <a:pt x="29" y="27"/>
                      <a:pt x="27" y="28"/>
                      <a:pt x="27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8"/>
                      <a:pt x="22" y="27"/>
                      <a:pt x="20" y="27"/>
                    </a:cubicBezTo>
                    <a:cubicBezTo>
                      <a:pt x="18" y="27"/>
                      <a:pt x="16" y="28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8"/>
                      <a:pt x="11" y="27"/>
                      <a:pt x="9" y="27"/>
                    </a:cubicBezTo>
                    <a:cubicBezTo>
                      <a:pt x="7" y="27"/>
                      <a:pt x="5" y="28"/>
                      <a:pt x="5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4" y="0"/>
                      <a:pt x="31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287">
                <a:extLst>
                  <a:ext uri="{FF2B5EF4-FFF2-40B4-BE49-F238E27FC236}">
                    <a16:creationId xmlns:a16="http://schemas.microsoft.com/office/drawing/2014/main" id="{A29F1824-A13C-92E2-E183-6299D47A7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5858" y="6215733"/>
                <a:ext cx="538134" cy="89688"/>
              </a:xfrm>
              <a:custGeom>
                <a:avLst/>
                <a:gdLst>
                  <a:gd name="T0" fmla="*/ 61 w 61"/>
                  <a:gd name="T1" fmla="*/ 0 h 10"/>
                  <a:gd name="T2" fmla="*/ 61 w 61"/>
                  <a:gd name="T3" fmla="*/ 10 h 10"/>
                  <a:gd name="T4" fmla="*/ 0 w 61"/>
                  <a:gd name="T5" fmla="*/ 10 h 10"/>
                  <a:gd name="T6" fmla="*/ 0 w 61"/>
                  <a:gd name="T7" fmla="*/ 0 h 10"/>
                  <a:gd name="T8" fmla="*/ 61 w 6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">
                    <a:moveTo>
                      <a:pt x="61" y="0"/>
                    </a:moveTo>
                    <a:cubicBezTo>
                      <a:pt x="61" y="3"/>
                      <a:pt x="61" y="7"/>
                      <a:pt x="61" y="10"/>
                    </a:cubicBezTo>
                    <a:cubicBezTo>
                      <a:pt x="38" y="10"/>
                      <a:pt x="23" y="10"/>
                      <a:pt x="0" y="10"/>
                    </a:cubicBezTo>
                    <a:cubicBezTo>
                      <a:pt x="0" y="7"/>
                      <a:pt x="0" y="3"/>
                      <a:pt x="0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288">
                <a:extLst>
                  <a:ext uri="{FF2B5EF4-FFF2-40B4-BE49-F238E27FC236}">
                    <a16:creationId xmlns:a16="http://schemas.microsoft.com/office/drawing/2014/main" id="{12D6732F-3816-0697-1156-C54DB2928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4019" y="2564640"/>
                <a:ext cx="1786308" cy="1898418"/>
              </a:xfrm>
              <a:custGeom>
                <a:avLst/>
                <a:gdLst>
                  <a:gd name="T0" fmla="*/ 164 w 202"/>
                  <a:gd name="T1" fmla="*/ 78 h 214"/>
                  <a:gd name="T2" fmla="*/ 164 w 202"/>
                  <a:gd name="T3" fmla="*/ 131 h 214"/>
                  <a:gd name="T4" fmla="*/ 164 w 202"/>
                  <a:gd name="T5" fmla="*/ 214 h 214"/>
                  <a:gd name="T6" fmla="*/ 38 w 202"/>
                  <a:gd name="T7" fmla="*/ 214 h 214"/>
                  <a:gd name="T8" fmla="*/ 38 w 202"/>
                  <a:gd name="T9" fmla="*/ 131 h 214"/>
                  <a:gd name="T10" fmla="*/ 38 w 202"/>
                  <a:gd name="T11" fmla="*/ 127 h 214"/>
                  <a:gd name="T12" fmla="*/ 0 w 202"/>
                  <a:gd name="T13" fmla="*/ 127 h 214"/>
                  <a:gd name="T14" fmla="*/ 3 w 202"/>
                  <a:gd name="T15" fmla="*/ 41 h 214"/>
                  <a:gd name="T16" fmla="*/ 24 w 202"/>
                  <a:gd name="T17" fmla="*/ 11 h 214"/>
                  <a:gd name="T18" fmla="*/ 62 w 202"/>
                  <a:gd name="T19" fmla="*/ 0 h 214"/>
                  <a:gd name="T20" fmla="*/ 89 w 202"/>
                  <a:gd name="T21" fmla="*/ 0 h 214"/>
                  <a:gd name="T22" fmla="*/ 113 w 202"/>
                  <a:gd name="T23" fmla="*/ 0 h 214"/>
                  <a:gd name="T24" fmla="*/ 139 w 202"/>
                  <a:gd name="T25" fmla="*/ 0 h 214"/>
                  <a:gd name="T26" fmla="*/ 174 w 202"/>
                  <a:gd name="T27" fmla="*/ 10 h 214"/>
                  <a:gd name="T28" fmla="*/ 199 w 202"/>
                  <a:gd name="T29" fmla="*/ 46 h 214"/>
                  <a:gd name="T30" fmla="*/ 202 w 202"/>
                  <a:gd name="T31" fmla="*/ 115 h 214"/>
                  <a:gd name="T32" fmla="*/ 164 w 202"/>
                  <a:gd name="T33" fmla="*/ 115 h 214"/>
                  <a:gd name="T34" fmla="*/ 164 w 202"/>
                  <a:gd name="T35" fmla="*/ 78 h 214"/>
                  <a:gd name="T36" fmla="*/ 164 w 202"/>
                  <a:gd name="T37" fmla="*/ 7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" h="214">
                    <a:moveTo>
                      <a:pt x="164" y="78"/>
                    </a:moveTo>
                    <a:cubicBezTo>
                      <a:pt x="164" y="131"/>
                      <a:pt x="164" y="131"/>
                      <a:pt x="164" y="131"/>
                    </a:cubicBezTo>
                    <a:cubicBezTo>
                      <a:pt x="164" y="214"/>
                      <a:pt x="164" y="214"/>
                      <a:pt x="164" y="214"/>
                    </a:cubicBezTo>
                    <a:cubicBezTo>
                      <a:pt x="38" y="214"/>
                      <a:pt x="38" y="214"/>
                      <a:pt x="38" y="214"/>
                    </a:cubicBezTo>
                    <a:cubicBezTo>
                      <a:pt x="38" y="131"/>
                      <a:pt x="38" y="131"/>
                      <a:pt x="38" y="131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4" y="22"/>
                      <a:pt x="5" y="18"/>
                      <a:pt x="24" y="1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99" y="19"/>
                      <a:pt x="198" y="19"/>
                      <a:pt x="199" y="46"/>
                    </a:cubicBezTo>
                    <a:cubicBezTo>
                      <a:pt x="202" y="115"/>
                      <a:pt x="202" y="115"/>
                      <a:pt x="202" y="115"/>
                    </a:cubicBezTo>
                    <a:cubicBezTo>
                      <a:pt x="164" y="115"/>
                      <a:pt x="164" y="115"/>
                      <a:pt x="164" y="115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4" y="78"/>
                      <a:pt x="164" y="78"/>
                      <a:pt x="164" y="78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289">
                <a:extLst>
                  <a:ext uri="{FF2B5EF4-FFF2-40B4-BE49-F238E27FC236}">
                    <a16:creationId xmlns:a16="http://schemas.microsoft.com/office/drawing/2014/main" id="{4723D845-7CEF-2EDB-42C0-DC25AA618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4019" y="2564640"/>
                <a:ext cx="885681" cy="1898418"/>
              </a:xfrm>
              <a:custGeom>
                <a:avLst/>
                <a:gdLst>
                  <a:gd name="T0" fmla="*/ 100 w 100"/>
                  <a:gd name="T1" fmla="*/ 214 h 214"/>
                  <a:gd name="T2" fmla="*/ 38 w 100"/>
                  <a:gd name="T3" fmla="*/ 214 h 214"/>
                  <a:gd name="T4" fmla="*/ 38 w 100"/>
                  <a:gd name="T5" fmla="*/ 131 h 214"/>
                  <a:gd name="T6" fmla="*/ 38 w 100"/>
                  <a:gd name="T7" fmla="*/ 127 h 214"/>
                  <a:gd name="T8" fmla="*/ 0 w 100"/>
                  <a:gd name="T9" fmla="*/ 127 h 214"/>
                  <a:gd name="T10" fmla="*/ 3 w 100"/>
                  <a:gd name="T11" fmla="*/ 41 h 214"/>
                  <a:gd name="T12" fmla="*/ 24 w 100"/>
                  <a:gd name="T13" fmla="*/ 11 h 214"/>
                  <a:gd name="T14" fmla="*/ 62 w 100"/>
                  <a:gd name="T15" fmla="*/ 0 h 214"/>
                  <a:gd name="T16" fmla="*/ 89 w 100"/>
                  <a:gd name="T17" fmla="*/ 0 h 214"/>
                  <a:gd name="T18" fmla="*/ 100 w 100"/>
                  <a:gd name="T19" fmla="*/ 0 h 214"/>
                  <a:gd name="T20" fmla="*/ 100 w 100"/>
                  <a:gd name="T21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214">
                    <a:moveTo>
                      <a:pt x="100" y="214"/>
                    </a:moveTo>
                    <a:cubicBezTo>
                      <a:pt x="38" y="214"/>
                      <a:pt x="38" y="214"/>
                      <a:pt x="38" y="214"/>
                    </a:cubicBezTo>
                    <a:cubicBezTo>
                      <a:pt x="38" y="131"/>
                      <a:pt x="38" y="131"/>
                      <a:pt x="38" y="131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4" y="22"/>
                      <a:pt x="5" y="18"/>
                      <a:pt x="24" y="1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00" y="214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290">
                <a:extLst>
                  <a:ext uri="{FF2B5EF4-FFF2-40B4-BE49-F238E27FC236}">
                    <a16:creationId xmlns:a16="http://schemas.microsoft.com/office/drawing/2014/main" id="{6298F956-2E15-828F-D3EF-1BC86D894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365" y="2299308"/>
                <a:ext cx="672668" cy="896892"/>
              </a:xfrm>
              <a:custGeom>
                <a:avLst/>
                <a:gdLst>
                  <a:gd name="T0" fmla="*/ 180 w 180"/>
                  <a:gd name="T1" fmla="*/ 71 h 240"/>
                  <a:gd name="T2" fmla="*/ 92 w 180"/>
                  <a:gd name="T3" fmla="*/ 240 h 240"/>
                  <a:gd name="T4" fmla="*/ 0 w 180"/>
                  <a:gd name="T5" fmla="*/ 71 h 240"/>
                  <a:gd name="T6" fmla="*/ 33 w 180"/>
                  <a:gd name="T7" fmla="*/ 69 h 240"/>
                  <a:gd name="T8" fmla="*/ 33 w 180"/>
                  <a:gd name="T9" fmla="*/ 0 h 240"/>
                  <a:gd name="T10" fmla="*/ 151 w 180"/>
                  <a:gd name="T11" fmla="*/ 0 h 240"/>
                  <a:gd name="T12" fmla="*/ 151 w 180"/>
                  <a:gd name="T13" fmla="*/ 69 h 240"/>
                  <a:gd name="T14" fmla="*/ 180 w 180"/>
                  <a:gd name="T15" fmla="*/ 7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240">
                    <a:moveTo>
                      <a:pt x="180" y="71"/>
                    </a:moveTo>
                    <a:lnTo>
                      <a:pt x="92" y="240"/>
                    </a:lnTo>
                    <a:lnTo>
                      <a:pt x="0" y="71"/>
                    </a:lnTo>
                    <a:lnTo>
                      <a:pt x="33" y="69"/>
                    </a:lnTo>
                    <a:lnTo>
                      <a:pt x="33" y="0"/>
                    </a:lnTo>
                    <a:lnTo>
                      <a:pt x="151" y="0"/>
                    </a:lnTo>
                    <a:lnTo>
                      <a:pt x="151" y="69"/>
                    </a:lnTo>
                    <a:lnTo>
                      <a:pt x="180" y="7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291">
                <a:extLst>
                  <a:ext uri="{FF2B5EF4-FFF2-40B4-BE49-F238E27FC236}">
                    <a16:creationId xmlns:a16="http://schemas.microsoft.com/office/drawing/2014/main" id="{4D2B672C-F672-E0EC-BC04-E4198D3FA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8003" y="2299308"/>
                <a:ext cx="459658" cy="373704"/>
              </a:xfrm>
              <a:custGeom>
                <a:avLst/>
                <a:gdLst>
                  <a:gd name="T0" fmla="*/ 0 w 52"/>
                  <a:gd name="T1" fmla="*/ 29 h 42"/>
                  <a:gd name="T2" fmla="*/ 2 w 52"/>
                  <a:gd name="T3" fmla="*/ 29 h 42"/>
                  <a:gd name="T4" fmla="*/ 2 w 52"/>
                  <a:gd name="T5" fmla="*/ 0 h 42"/>
                  <a:gd name="T6" fmla="*/ 52 w 52"/>
                  <a:gd name="T7" fmla="*/ 0 h 42"/>
                  <a:gd name="T8" fmla="*/ 52 w 52"/>
                  <a:gd name="T9" fmla="*/ 29 h 42"/>
                  <a:gd name="T10" fmla="*/ 52 w 52"/>
                  <a:gd name="T11" fmla="*/ 29 h 42"/>
                  <a:gd name="T12" fmla="*/ 26 w 52"/>
                  <a:gd name="T13" fmla="*/ 42 h 42"/>
                  <a:gd name="T14" fmla="*/ 0 w 52"/>
                  <a:gd name="T15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2">
                    <a:moveTo>
                      <a:pt x="0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46" y="37"/>
                      <a:pt x="37" y="42"/>
                      <a:pt x="26" y="42"/>
                    </a:cubicBezTo>
                    <a:cubicBezTo>
                      <a:pt x="16" y="42"/>
                      <a:pt x="6" y="37"/>
                      <a:pt x="0" y="29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292">
                <a:extLst>
                  <a:ext uri="{FF2B5EF4-FFF2-40B4-BE49-F238E27FC236}">
                    <a16:creationId xmlns:a16="http://schemas.microsoft.com/office/drawing/2014/main" id="{AAF96733-74EB-5B28-BF68-FCA7452E0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6687" y="2299308"/>
                <a:ext cx="440971" cy="284016"/>
              </a:xfrm>
              <a:custGeom>
                <a:avLst/>
                <a:gdLst>
                  <a:gd name="T0" fmla="*/ 0 w 50"/>
                  <a:gd name="T1" fmla="*/ 28 h 32"/>
                  <a:gd name="T2" fmla="*/ 0 w 50"/>
                  <a:gd name="T3" fmla="*/ 0 h 32"/>
                  <a:gd name="T4" fmla="*/ 50 w 50"/>
                  <a:gd name="T5" fmla="*/ 0 h 32"/>
                  <a:gd name="T6" fmla="*/ 50 w 50"/>
                  <a:gd name="T7" fmla="*/ 28 h 32"/>
                  <a:gd name="T8" fmla="*/ 25 w 50"/>
                  <a:gd name="T9" fmla="*/ 32 h 32"/>
                  <a:gd name="T10" fmla="*/ 0 w 50"/>
                  <a:gd name="T1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2">
                    <a:moveTo>
                      <a:pt x="0" y="2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2" y="30"/>
                      <a:pt x="33" y="32"/>
                      <a:pt x="25" y="32"/>
                    </a:cubicBezTo>
                    <a:cubicBezTo>
                      <a:pt x="16" y="32"/>
                      <a:pt x="8" y="30"/>
                      <a:pt x="0" y="28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293">
                <a:extLst>
                  <a:ext uri="{FF2B5EF4-FFF2-40B4-BE49-F238E27FC236}">
                    <a16:creationId xmlns:a16="http://schemas.microsoft.com/office/drawing/2014/main" id="{7F2BDE03-9B75-95A7-FAE9-0BB70B139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6894" y="2299308"/>
                <a:ext cx="272805" cy="627824"/>
              </a:xfrm>
              <a:custGeom>
                <a:avLst/>
                <a:gdLst>
                  <a:gd name="T0" fmla="*/ 73 w 73"/>
                  <a:gd name="T1" fmla="*/ 168 h 168"/>
                  <a:gd name="T2" fmla="*/ 0 w 73"/>
                  <a:gd name="T3" fmla="*/ 71 h 168"/>
                  <a:gd name="T4" fmla="*/ 16 w 73"/>
                  <a:gd name="T5" fmla="*/ 69 h 168"/>
                  <a:gd name="T6" fmla="*/ 16 w 73"/>
                  <a:gd name="T7" fmla="*/ 0 h 168"/>
                  <a:gd name="T8" fmla="*/ 73 w 73"/>
                  <a:gd name="T9" fmla="*/ 0 h 168"/>
                  <a:gd name="T10" fmla="*/ 73 w 73"/>
                  <a:gd name="T1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168">
                    <a:moveTo>
                      <a:pt x="73" y="168"/>
                    </a:moveTo>
                    <a:lnTo>
                      <a:pt x="0" y="71"/>
                    </a:lnTo>
                    <a:lnTo>
                      <a:pt x="16" y="69"/>
                    </a:lnTo>
                    <a:lnTo>
                      <a:pt x="16" y="0"/>
                    </a:lnTo>
                    <a:lnTo>
                      <a:pt x="73" y="0"/>
                    </a:lnTo>
                    <a:lnTo>
                      <a:pt x="73" y="16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294">
                <a:extLst>
                  <a:ext uri="{FF2B5EF4-FFF2-40B4-BE49-F238E27FC236}">
                    <a16:creationId xmlns:a16="http://schemas.microsoft.com/office/drawing/2014/main" id="{57F66E9D-B7D4-D741-5E15-4984AAF7C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8003" y="2299308"/>
                <a:ext cx="231697" cy="373704"/>
              </a:xfrm>
              <a:custGeom>
                <a:avLst/>
                <a:gdLst>
                  <a:gd name="T0" fmla="*/ 0 w 26"/>
                  <a:gd name="T1" fmla="*/ 29 h 42"/>
                  <a:gd name="T2" fmla="*/ 2 w 26"/>
                  <a:gd name="T3" fmla="*/ 29 h 42"/>
                  <a:gd name="T4" fmla="*/ 2 w 26"/>
                  <a:gd name="T5" fmla="*/ 0 h 42"/>
                  <a:gd name="T6" fmla="*/ 26 w 26"/>
                  <a:gd name="T7" fmla="*/ 0 h 42"/>
                  <a:gd name="T8" fmla="*/ 26 w 26"/>
                  <a:gd name="T9" fmla="*/ 42 h 42"/>
                  <a:gd name="T10" fmla="*/ 26 w 26"/>
                  <a:gd name="T11" fmla="*/ 42 h 42"/>
                  <a:gd name="T12" fmla="*/ 0 w 26"/>
                  <a:gd name="T13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16" y="42"/>
                      <a:pt x="6" y="37"/>
                      <a:pt x="0" y="29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295">
                <a:extLst>
                  <a:ext uri="{FF2B5EF4-FFF2-40B4-BE49-F238E27FC236}">
                    <a16:creationId xmlns:a16="http://schemas.microsoft.com/office/drawing/2014/main" id="{D84C74CE-80A1-A2D6-C561-6A1A72229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6687" y="2299308"/>
                <a:ext cx="213013" cy="284016"/>
              </a:xfrm>
              <a:custGeom>
                <a:avLst/>
                <a:gdLst>
                  <a:gd name="T0" fmla="*/ 0 w 24"/>
                  <a:gd name="T1" fmla="*/ 28 h 32"/>
                  <a:gd name="T2" fmla="*/ 0 w 24"/>
                  <a:gd name="T3" fmla="*/ 0 h 32"/>
                  <a:gd name="T4" fmla="*/ 24 w 24"/>
                  <a:gd name="T5" fmla="*/ 0 h 32"/>
                  <a:gd name="T6" fmla="*/ 24 w 24"/>
                  <a:gd name="T7" fmla="*/ 32 h 32"/>
                  <a:gd name="T8" fmla="*/ 0 w 24"/>
                  <a:gd name="T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0" y="2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16" y="32"/>
                      <a:pt x="8" y="30"/>
                      <a:pt x="0" y="28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296">
                <a:extLst>
                  <a:ext uri="{FF2B5EF4-FFF2-40B4-BE49-F238E27FC236}">
                    <a16:creationId xmlns:a16="http://schemas.microsoft.com/office/drawing/2014/main" id="{89D9891E-52D9-BD92-06C3-95788F414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0871" y="1103455"/>
                <a:ext cx="1412603" cy="1401393"/>
              </a:xfrm>
              <a:custGeom>
                <a:avLst/>
                <a:gdLst>
                  <a:gd name="T0" fmla="*/ 80 w 160"/>
                  <a:gd name="T1" fmla="*/ 0 h 158"/>
                  <a:gd name="T2" fmla="*/ 85 w 160"/>
                  <a:gd name="T3" fmla="*/ 1 h 158"/>
                  <a:gd name="T4" fmla="*/ 139 w 160"/>
                  <a:gd name="T5" fmla="*/ 1 h 158"/>
                  <a:gd name="T6" fmla="*/ 143 w 160"/>
                  <a:gd name="T7" fmla="*/ 18 h 158"/>
                  <a:gd name="T8" fmla="*/ 160 w 160"/>
                  <a:gd name="T9" fmla="*/ 35 h 158"/>
                  <a:gd name="T10" fmla="*/ 160 w 160"/>
                  <a:gd name="T11" fmla="*/ 77 h 158"/>
                  <a:gd name="T12" fmla="*/ 159 w 160"/>
                  <a:gd name="T13" fmla="*/ 77 h 158"/>
                  <a:gd name="T14" fmla="*/ 159 w 160"/>
                  <a:gd name="T15" fmla="*/ 79 h 158"/>
                  <a:gd name="T16" fmla="*/ 80 w 160"/>
                  <a:gd name="T17" fmla="*/ 158 h 158"/>
                  <a:gd name="T18" fmla="*/ 0 w 160"/>
                  <a:gd name="T19" fmla="*/ 79 h 158"/>
                  <a:gd name="T20" fmla="*/ 0 w 160"/>
                  <a:gd name="T21" fmla="*/ 73 h 158"/>
                  <a:gd name="T22" fmla="*/ 0 w 160"/>
                  <a:gd name="T23" fmla="*/ 17 h 158"/>
                  <a:gd name="T24" fmla="*/ 12 w 160"/>
                  <a:gd name="T25" fmla="*/ 1 h 158"/>
                  <a:gd name="T26" fmla="*/ 75 w 160"/>
                  <a:gd name="T27" fmla="*/ 1 h 158"/>
                  <a:gd name="T28" fmla="*/ 80 w 160"/>
                  <a:gd name="T2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0" h="158">
                    <a:moveTo>
                      <a:pt x="80" y="0"/>
                    </a:moveTo>
                    <a:cubicBezTo>
                      <a:pt x="81" y="0"/>
                      <a:pt x="83" y="1"/>
                      <a:pt x="85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77"/>
                      <a:pt x="160" y="77"/>
                      <a:pt x="160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8"/>
                      <a:pt x="159" y="79"/>
                      <a:pt x="159" y="79"/>
                    </a:cubicBezTo>
                    <a:cubicBezTo>
                      <a:pt x="159" y="123"/>
                      <a:pt x="124" y="158"/>
                      <a:pt x="80" y="158"/>
                    </a:cubicBezTo>
                    <a:cubicBezTo>
                      <a:pt x="36" y="158"/>
                      <a:pt x="0" y="123"/>
                      <a:pt x="0" y="79"/>
                    </a:cubicBezTo>
                    <a:cubicBezTo>
                      <a:pt x="0" y="77"/>
                      <a:pt x="0" y="75"/>
                      <a:pt x="0" y="7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6" y="1"/>
                      <a:pt x="78" y="0"/>
                      <a:pt x="80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297">
                <a:extLst>
                  <a:ext uri="{FF2B5EF4-FFF2-40B4-BE49-F238E27FC236}">
                    <a16:creationId xmlns:a16="http://schemas.microsoft.com/office/drawing/2014/main" id="{2AB0CC78-382E-E33C-5C07-0050264FE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0871" y="1110929"/>
                <a:ext cx="609140" cy="1382707"/>
              </a:xfrm>
              <a:custGeom>
                <a:avLst/>
                <a:gdLst>
                  <a:gd name="T0" fmla="*/ 69 w 69"/>
                  <a:gd name="T1" fmla="*/ 156 h 156"/>
                  <a:gd name="T2" fmla="*/ 0 w 69"/>
                  <a:gd name="T3" fmla="*/ 78 h 156"/>
                  <a:gd name="T4" fmla="*/ 0 w 69"/>
                  <a:gd name="T5" fmla="*/ 72 h 156"/>
                  <a:gd name="T6" fmla="*/ 0 w 69"/>
                  <a:gd name="T7" fmla="*/ 16 h 156"/>
                  <a:gd name="T8" fmla="*/ 12 w 69"/>
                  <a:gd name="T9" fmla="*/ 0 h 156"/>
                  <a:gd name="T10" fmla="*/ 69 w 69"/>
                  <a:gd name="T11" fmla="*/ 0 h 156"/>
                  <a:gd name="T12" fmla="*/ 69 w 69"/>
                  <a:gd name="T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56">
                    <a:moveTo>
                      <a:pt x="69" y="156"/>
                    </a:moveTo>
                    <a:cubicBezTo>
                      <a:pt x="30" y="151"/>
                      <a:pt x="0" y="118"/>
                      <a:pt x="0" y="78"/>
                    </a:cubicBezTo>
                    <a:cubicBezTo>
                      <a:pt x="0" y="76"/>
                      <a:pt x="0" y="74"/>
                      <a:pt x="0" y="7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298">
                <a:extLst>
                  <a:ext uri="{FF2B5EF4-FFF2-40B4-BE49-F238E27FC236}">
                    <a16:creationId xmlns:a16="http://schemas.microsoft.com/office/drawing/2014/main" id="{6F3F20C9-1EFB-8E91-A668-686A88AE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9868" y="980132"/>
                <a:ext cx="1483608" cy="594192"/>
              </a:xfrm>
              <a:custGeom>
                <a:avLst/>
                <a:gdLst>
                  <a:gd name="T0" fmla="*/ 168 w 168"/>
                  <a:gd name="T1" fmla="*/ 43 h 67"/>
                  <a:gd name="T2" fmla="*/ 168 w 168"/>
                  <a:gd name="T3" fmla="*/ 67 h 67"/>
                  <a:gd name="T4" fmla="*/ 143 w 168"/>
                  <a:gd name="T5" fmla="*/ 67 h 67"/>
                  <a:gd name="T6" fmla="*/ 136 w 168"/>
                  <a:gd name="T7" fmla="*/ 67 h 67"/>
                  <a:gd name="T8" fmla="*/ 136 w 168"/>
                  <a:gd name="T9" fmla="*/ 43 h 67"/>
                  <a:gd name="T10" fmla="*/ 135 w 168"/>
                  <a:gd name="T11" fmla="*/ 43 h 67"/>
                  <a:gd name="T12" fmla="*/ 119 w 168"/>
                  <a:gd name="T13" fmla="*/ 66 h 67"/>
                  <a:gd name="T14" fmla="*/ 110 w 168"/>
                  <a:gd name="T15" fmla="*/ 67 h 67"/>
                  <a:gd name="T16" fmla="*/ 109 w 168"/>
                  <a:gd name="T17" fmla="*/ 67 h 67"/>
                  <a:gd name="T18" fmla="*/ 107 w 168"/>
                  <a:gd name="T19" fmla="*/ 67 h 67"/>
                  <a:gd name="T20" fmla="*/ 107 w 168"/>
                  <a:gd name="T21" fmla="*/ 67 h 67"/>
                  <a:gd name="T22" fmla="*/ 88 w 168"/>
                  <a:gd name="T23" fmla="*/ 67 h 67"/>
                  <a:gd name="T24" fmla="*/ 88 w 168"/>
                  <a:gd name="T25" fmla="*/ 67 h 67"/>
                  <a:gd name="T26" fmla="*/ 88 w 168"/>
                  <a:gd name="T27" fmla="*/ 67 h 67"/>
                  <a:gd name="T28" fmla="*/ 24 w 168"/>
                  <a:gd name="T29" fmla="*/ 67 h 67"/>
                  <a:gd name="T30" fmla="*/ 0 w 168"/>
                  <a:gd name="T31" fmla="*/ 43 h 67"/>
                  <a:gd name="T32" fmla="*/ 0 w 168"/>
                  <a:gd name="T33" fmla="*/ 0 h 67"/>
                  <a:gd name="T34" fmla="*/ 41 w 168"/>
                  <a:gd name="T35" fmla="*/ 0 h 67"/>
                  <a:gd name="T36" fmla="*/ 90 w 168"/>
                  <a:gd name="T37" fmla="*/ 0 h 67"/>
                  <a:gd name="T38" fmla="*/ 90 w 168"/>
                  <a:gd name="T39" fmla="*/ 0 h 67"/>
                  <a:gd name="T40" fmla="*/ 116 w 168"/>
                  <a:gd name="T41" fmla="*/ 0 h 67"/>
                  <a:gd name="T42" fmla="*/ 116 w 168"/>
                  <a:gd name="T43" fmla="*/ 0 h 67"/>
                  <a:gd name="T44" fmla="*/ 124 w 168"/>
                  <a:gd name="T45" fmla="*/ 0 h 67"/>
                  <a:gd name="T46" fmla="*/ 168 w 168"/>
                  <a:gd name="T47" fmla="*/ 41 h 67"/>
                  <a:gd name="T48" fmla="*/ 168 w 168"/>
                  <a:gd name="T49" fmla="*/ 4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8" h="67">
                    <a:moveTo>
                      <a:pt x="168" y="43"/>
                    </a:moveTo>
                    <a:cubicBezTo>
                      <a:pt x="168" y="67"/>
                      <a:pt x="168" y="67"/>
                      <a:pt x="168" y="67"/>
                    </a:cubicBezTo>
                    <a:cubicBezTo>
                      <a:pt x="143" y="67"/>
                      <a:pt x="143" y="67"/>
                      <a:pt x="143" y="67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4" y="54"/>
                      <a:pt x="128" y="63"/>
                      <a:pt x="119" y="66"/>
                    </a:cubicBezTo>
                    <a:cubicBezTo>
                      <a:pt x="116" y="67"/>
                      <a:pt x="113" y="67"/>
                      <a:pt x="110" y="67"/>
                    </a:cubicBezTo>
                    <a:cubicBezTo>
                      <a:pt x="110" y="67"/>
                      <a:pt x="109" y="67"/>
                      <a:pt x="109" y="67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11" y="67"/>
                      <a:pt x="0" y="56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48" y="0"/>
                      <a:pt x="167" y="18"/>
                      <a:pt x="168" y="41"/>
                    </a:cubicBezTo>
                    <a:cubicBezTo>
                      <a:pt x="168" y="43"/>
                      <a:pt x="168" y="43"/>
                      <a:pt x="168" y="43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299">
                <a:extLst>
                  <a:ext uri="{FF2B5EF4-FFF2-40B4-BE49-F238E27FC236}">
                    <a16:creationId xmlns:a16="http://schemas.microsoft.com/office/drawing/2014/main" id="{3CF62BF2-78A9-200B-89DD-63C2A272A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9868" y="980132"/>
                <a:ext cx="691355" cy="594192"/>
              </a:xfrm>
              <a:custGeom>
                <a:avLst/>
                <a:gdLst>
                  <a:gd name="T0" fmla="*/ 78 w 78"/>
                  <a:gd name="T1" fmla="*/ 67 h 67"/>
                  <a:gd name="T2" fmla="*/ 24 w 78"/>
                  <a:gd name="T3" fmla="*/ 67 h 67"/>
                  <a:gd name="T4" fmla="*/ 0 w 78"/>
                  <a:gd name="T5" fmla="*/ 43 h 67"/>
                  <a:gd name="T6" fmla="*/ 0 w 78"/>
                  <a:gd name="T7" fmla="*/ 0 h 67"/>
                  <a:gd name="T8" fmla="*/ 41 w 78"/>
                  <a:gd name="T9" fmla="*/ 0 h 67"/>
                  <a:gd name="T10" fmla="*/ 78 w 78"/>
                  <a:gd name="T11" fmla="*/ 0 h 67"/>
                  <a:gd name="T12" fmla="*/ 78 w 78"/>
                  <a:gd name="T1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67">
                    <a:moveTo>
                      <a:pt x="78" y="67"/>
                    </a:moveTo>
                    <a:cubicBezTo>
                      <a:pt x="24" y="67"/>
                      <a:pt x="24" y="67"/>
                      <a:pt x="24" y="67"/>
                    </a:cubicBezTo>
                    <a:cubicBezTo>
                      <a:pt x="11" y="67"/>
                      <a:pt x="0" y="56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78" y="0"/>
                      <a:pt x="78" y="0"/>
                      <a:pt x="78" y="0"/>
                    </a:cubicBezTo>
                    <a:lnTo>
                      <a:pt x="78" y="67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300">
                <a:extLst>
                  <a:ext uri="{FF2B5EF4-FFF2-40B4-BE49-F238E27FC236}">
                    <a16:creationId xmlns:a16="http://schemas.microsoft.com/office/drawing/2014/main" id="{2C0DF84E-F74E-486B-7DA3-CBC123E6E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1984" y="995806"/>
                <a:ext cx="284015" cy="866996"/>
              </a:xfrm>
              <a:custGeom>
                <a:avLst/>
                <a:gdLst>
                  <a:gd name="T0" fmla="*/ 2 w 32"/>
                  <a:gd name="T1" fmla="*/ 0 h 98"/>
                  <a:gd name="T2" fmla="*/ 1 w 32"/>
                  <a:gd name="T3" fmla="*/ 16 h 98"/>
                  <a:gd name="T4" fmla="*/ 1 w 32"/>
                  <a:gd name="T5" fmla="*/ 80 h 98"/>
                  <a:gd name="T6" fmla="*/ 17 w 32"/>
                  <a:gd name="T7" fmla="*/ 98 h 98"/>
                  <a:gd name="T8" fmla="*/ 17 w 32"/>
                  <a:gd name="T9" fmla="*/ 98 h 98"/>
                  <a:gd name="T10" fmla="*/ 18 w 32"/>
                  <a:gd name="T11" fmla="*/ 98 h 98"/>
                  <a:gd name="T12" fmla="*/ 32 w 32"/>
                  <a:gd name="T13" fmla="*/ 98 h 98"/>
                  <a:gd name="T14" fmla="*/ 32 w 32"/>
                  <a:gd name="T15" fmla="*/ 82 h 98"/>
                  <a:gd name="T16" fmla="*/ 32 w 32"/>
                  <a:gd name="T17" fmla="*/ 80 h 98"/>
                  <a:gd name="T18" fmla="*/ 32 w 32"/>
                  <a:gd name="T19" fmla="*/ 36 h 98"/>
                  <a:gd name="T20" fmla="*/ 2 w 32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98">
                    <a:moveTo>
                      <a:pt x="2" y="0"/>
                    </a:moveTo>
                    <a:cubicBezTo>
                      <a:pt x="0" y="3"/>
                      <a:pt x="1" y="9"/>
                      <a:pt x="1" y="16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90"/>
                      <a:pt x="8" y="98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8"/>
                      <a:pt x="18" y="98"/>
                      <a:pt x="18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1"/>
                      <a:pt x="32" y="81"/>
                      <a:pt x="32" y="80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0" y="19"/>
                      <a:pt x="18" y="5"/>
                      <a:pt x="2" y="0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302">
                <a:extLst>
                  <a:ext uri="{FF2B5EF4-FFF2-40B4-BE49-F238E27FC236}">
                    <a16:creationId xmlns:a16="http://schemas.microsoft.com/office/drawing/2014/main" id="{1A0D3EC2-1C31-EF9E-FF19-1CF37DED5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4226" y="3532534"/>
                <a:ext cx="467132" cy="396126"/>
              </a:xfrm>
              <a:custGeom>
                <a:avLst/>
                <a:gdLst>
                  <a:gd name="T0" fmla="*/ 53 w 53"/>
                  <a:gd name="T1" fmla="*/ 25 h 45"/>
                  <a:gd name="T2" fmla="*/ 39 w 53"/>
                  <a:gd name="T3" fmla="*/ 40 h 45"/>
                  <a:gd name="T4" fmla="*/ 28 w 53"/>
                  <a:gd name="T5" fmla="*/ 44 h 45"/>
                  <a:gd name="T6" fmla="*/ 16 w 53"/>
                  <a:gd name="T7" fmla="*/ 41 h 45"/>
                  <a:gd name="T8" fmla="*/ 0 w 53"/>
                  <a:gd name="T9" fmla="*/ 26 h 45"/>
                  <a:gd name="T10" fmla="*/ 25 w 53"/>
                  <a:gd name="T11" fmla="*/ 0 h 45"/>
                  <a:gd name="T12" fmla="*/ 53 w 53"/>
                  <a:gd name="T13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45">
                    <a:moveTo>
                      <a:pt x="53" y="25"/>
                    </a:moveTo>
                    <a:cubicBezTo>
                      <a:pt x="39" y="40"/>
                      <a:pt x="39" y="40"/>
                      <a:pt x="39" y="40"/>
                    </a:cubicBezTo>
                    <a:cubicBezTo>
                      <a:pt x="36" y="43"/>
                      <a:pt x="32" y="44"/>
                      <a:pt x="28" y="44"/>
                    </a:cubicBezTo>
                    <a:cubicBezTo>
                      <a:pt x="23" y="45"/>
                      <a:pt x="20" y="44"/>
                      <a:pt x="16" y="41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53" y="25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305">
                <a:extLst>
                  <a:ext uri="{FF2B5EF4-FFF2-40B4-BE49-F238E27FC236}">
                    <a16:creationId xmlns:a16="http://schemas.microsoft.com/office/drawing/2014/main" id="{E4CF744D-C123-D648-ED11-17972F13D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3992" y="3353157"/>
                <a:ext cx="336334" cy="1020215"/>
              </a:xfrm>
              <a:custGeom>
                <a:avLst/>
                <a:gdLst>
                  <a:gd name="T0" fmla="*/ 38 w 38"/>
                  <a:gd name="T1" fmla="*/ 20 h 115"/>
                  <a:gd name="T2" fmla="*/ 38 w 38"/>
                  <a:gd name="T3" fmla="*/ 96 h 115"/>
                  <a:gd name="T4" fmla="*/ 19 w 38"/>
                  <a:gd name="T5" fmla="*/ 115 h 115"/>
                  <a:gd name="T6" fmla="*/ 19 w 38"/>
                  <a:gd name="T7" fmla="*/ 115 h 115"/>
                  <a:gd name="T8" fmla="*/ 0 w 38"/>
                  <a:gd name="T9" fmla="*/ 96 h 115"/>
                  <a:gd name="T10" fmla="*/ 0 w 38"/>
                  <a:gd name="T11" fmla="*/ 0 h 115"/>
                  <a:gd name="T12" fmla="*/ 6 w 38"/>
                  <a:gd name="T13" fmla="*/ 0 h 115"/>
                  <a:gd name="T14" fmla="*/ 38 w 38"/>
                  <a:gd name="T15" fmla="*/ 2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15">
                    <a:moveTo>
                      <a:pt x="38" y="20"/>
                    </a:moveTo>
                    <a:cubicBezTo>
                      <a:pt x="38" y="96"/>
                      <a:pt x="38" y="96"/>
                      <a:pt x="38" y="96"/>
                    </a:cubicBezTo>
                    <a:cubicBezTo>
                      <a:pt x="38" y="106"/>
                      <a:pt x="30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9" y="115"/>
                      <a:pt x="0" y="106"/>
                      <a:pt x="0" y="9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306">
                <a:extLst>
                  <a:ext uri="{FF2B5EF4-FFF2-40B4-BE49-F238E27FC236}">
                    <a16:creationId xmlns:a16="http://schemas.microsoft.com/office/drawing/2014/main" id="{470765AF-D6E4-9C6F-680C-241DEF294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2536" y="2673013"/>
                <a:ext cx="201800" cy="213014"/>
              </a:xfrm>
              <a:custGeom>
                <a:avLst/>
                <a:gdLst>
                  <a:gd name="T0" fmla="*/ 0 w 54"/>
                  <a:gd name="T1" fmla="*/ 14 h 57"/>
                  <a:gd name="T2" fmla="*/ 28 w 54"/>
                  <a:gd name="T3" fmla="*/ 57 h 57"/>
                  <a:gd name="T4" fmla="*/ 54 w 54"/>
                  <a:gd name="T5" fmla="*/ 14 h 57"/>
                  <a:gd name="T6" fmla="*/ 28 w 54"/>
                  <a:gd name="T7" fmla="*/ 0 h 57"/>
                  <a:gd name="T8" fmla="*/ 0 w 54"/>
                  <a:gd name="T9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7">
                    <a:moveTo>
                      <a:pt x="0" y="14"/>
                    </a:moveTo>
                    <a:lnTo>
                      <a:pt x="28" y="57"/>
                    </a:lnTo>
                    <a:lnTo>
                      <a:pt x="54" y="14"/>
                    </a:lnTo>
                    <a:lnTo>
                      <a:pt x="2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307">
                <a:extLst>
                  <a:ext uri="{FF2B5EF4-FFF2-40B4-BE49-F238E27FC236}">
                    <a16:creationId xmlns:a16="http://schemas.microsoft.com/office/drawing/2014/main" id="{2CA3623A-6CB1-6ACE-B759-93AB1B160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2536" y="2673013"/>
                <a:ext cx="89689" cy="194325"/>
              </a:xfrm>
              <a:custGeom>
                <a:avLst/>
                <a:gdLst>
                  <a:gd name="T0" fmla="*/ 0 w 24"/>
                  <a:gd name="T1" fmla="*/ 14 h 52"/>
                  <a:gd name="T2" fmla="*/ 24 w 24"/>
                  <a:gd name="T3" fmla="*/ 52 h 52"/>
                  <a:gd name="T4" fmla="*/ 24 w 24"/>
                  <a:gd name="T5" fmla="*/ 0 h 52"/>
                  <a:gd name="T6" fmla="*/ 0 w 24"/>
                  <a:gd name="T7" fmla="*/ 1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2">
                    <a:moveTo>
                      <a:pt x="0" y="14"/>
                    </a:moveTo>
                    <a:lnTo>
                      <a:pt x="24" y="52"/>
                    </a:lnTo>
                    <a:lnTo>
                      <a:pt x="2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308">
                <a:extLst>
                  <a:ext uri="{FF2B5EF4-FFF2-40B4-BE49-F238E27FC236}">
                    <a16:creationId xmlns:a16="http://schemas.microsoft.com/office/drawing/2014/main" id="{865D825E-6844-AE56-7DD3-C824A1B00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365" y="2557166"/>
                <a:ext cx="336334" cy="239172"/>
              </a:xfrm>
              <a:custGeom>
                <a:avLst/>
                <a:gdLst>
                  <a:gd name="T0" fmla="*/ 33 w 90"/>
                  <a:gd name="T1" fmla="*/ 0 h 64"/>
                  <a:gd name="T2" fmla="*/ 0 w 90"/>
                  <a:gd name="T3" fmla="*/ 0 h 64"/>
                  <a:gd name="T4" fmla="*/ 35 w 90"/>
                  <a:gd name="T5" fmla="*/ 64 h 64"/>
                  <a:gd name="T6" fmla="*/ 90 w 90"/>
                  <a:gd name="T7" fmla="*/ 31 h 64"/>
                  <a:gd name="T8" fmla="*/ 33 w 9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4">
                    <a:moveTo>
                      <a:pt x="33" y="0"/>
                    </a:moveTo>
                    <a:lnTo>
                      <a:pt x="0" y="0"/>
                    </a:lnTo>
                    <a:lnTo>
                      <a:pt x="35" y="64"/>
                    </a:lnTo>
                    <a:lnTo>
                      <a:pt x="90" y="3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309">
                <a:extLst>
                  <a:ext uri="{FF2B5EF4-FFF2-40B4-BE49-F238E27FC236}">
                    <a16:creationId xmlns:a16="http://schemas.microsoft.com/office/drawing/2014/main" id="{5945978F-8C53-43C8-F770-5D17712CE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7174" y="2557166"/>
                <a:ext cx="336334" cy="239172"/>
              </a:xfrm>
              <a:custGeom>
                <a:avLst/>
                <a:gdLst>
                  <a:gd name="T0" fmla="*/ 57 w 90"/>
                  <a:gd name="T1" fmla="*/ 0 h 64"/>
                  <a:gd name="T2" fmla="*/ 90 w 90"/>
                  <a:gd name="T3" fmla="*/ 0 h 64"/>
                  <a:gd name="T4" fmla="*/ 55 w 90"/>
                  <a:gd name="T5" fmla="*/ 64 h 64"/>
                  <a:gd name="T6" fmla="*/ 0 w 90"/>
                  <a:gd name="T7" fmla="*/ 31 h 64"/>
                  <a:gd name="T8" fmla="*/ 57 w 9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4">
                    <a:moveTo>
                      <a:pt x="57" y="0"/>
                    </a:moveTo>
                    <a:lnTo>
                      <a:pt x="90" y="0"/>
                    </a:lnTo>
                    <a:lnTo>
                      <a:pt x="55" y="64"/>
                    </a:lnTo>
                    <a:lnTo>
                      <a:pt x="0" y="3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310">
                <a:extLst>
                  <a:ext uri="{FF2B5EF4-FFF2-40B4-BE49-F238E27FC236}">
                    <a16:creationId xmlns:a16="http://schemas.microsoft.com/office/drawing/2014/main" id="{EECAC572-FF29-07AF-ED7E-68DFD1B74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1220" y="2785126"/>
                <a:ext cx="168168" cy="411075"/>
              </a:xfrm>
              <a:custGeom>
                <a:avLst/>
                <a:gdLst>
                  <a:gd name="T0" fmla="*/ 0 w 45"/>
                  <a:gd name="T1" fmla="*/ 67 h 110"/>
                  <a:gd name="T2" fmla="*/ 23 w 45"/>
                  <a:gd name="T3" fmla="*/ 0 h 110"/>
                  <a:gd name="T4" fmla="*/ 45 w 45"/>
                  <a:gd name="T5" fmla="*/ 69 h 110"/>
                  <a:gd name="T6" fmla="*/ 23 w 45"/>
                  <a:gd name="T7" fmla="*/ 110 h 110"/>
                  <a:gd name="T8" fmla="*/ 0 w 45"/>
                  <a:gd name="T9" fmla="*/ 6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0">
                    <a:moveTo>
                      <a:pt x="0" y="67"/>
                    </a:moveTo>
                    <a:lnTo>
                      <a:pt x="23" y="0"/>
                    </a:lnTo>
                    <a:lnTo>
                      <a:pt x="45" y="69"/>
                    </a:lnTo>
                    <a:lnTo>
                      <a:pt x="23" y="11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311">
                <a:extLst>
                  <a:ext uri="{FF2B5EF4-FFF2-40B4-BE49-F238E27FC236}">
                    <a16:creationId xmlns:a16="http://schemas.microsoft.com/office/drawing/2014/main" id="{35712986-F697-9383-037E-BF3AC7AFF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1220" y="2815022"/>
                <a:ext cx="78479" cy="362494"/>
              </a:xfrm>
              <a:custGeom>
                <a:avLst/>
                <a:gdLst>
                  <a:gd name="T0" fmla="*/ 0 w 21"/>
                  <a:gd name="T1" fmla="*/ 59 h 97"/>
                  <a:gd name="T2" fmla="*/ 21 w 21"/>
                  <a:gd name="T3" fmla="*/ 0 h 97"/>
                  <a:gd name="T4" fmla="*/ 21 w 21"/>
                  <a:gd name="T5" fmla="*/ 97 h 97"/>
                  <a:gd name="T6" fmla="*/ 0 w 21"/>
                  <a:gd name="T7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97">
                    <a:moveTo>
                      <a:pt x="0" y="59"/>
                    </a:moveTo>
                    <a:lnTo>
                      <a:pt x="21" y="0"/>
                    </a:lnTo>
                    <a:lnTo>
                      <a:pt x="21" y="9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312">
                <a:extLst>
                  <a:ext uri="{FF2B5EF4-FFF2-40B4-BE49-F238E27FC236}">
                    <a16:creationId xmlns:a16="http://schemas.microsoft.com/office/drawing/2014/main" id="{1ED04E71-ED88-11A2-14CB-DF16DD08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0042" y="2564640"/>
                <a:ext cx="467132" cy="949210"/>
              </a:xfrm>
              <a:custGeom>
                <a:avLst/>
                <a:gdLst>
                  <a:gd name="T0" fmla="*/ 33 w 125"/>
                  <a:gd name="T1" fmla="*/ 0 h 254"/>
                  <a:gd name="T2" fmla="*/ 0 w 125"/>
                  <a:gd name="T3" fmla="*/ 83 h 254"/>
                  <a:gd name="T4" fmla="*/ 54 w 125"/>
                  <a:gd name="T5" fmla="*/ 81 h 254"/>
                  <a:gd name="T6" fmla="*/ 12 w 125"/>
                  <a:gd name="T7" fmla="*/ 128 h 254"/>
                  <a:gd name="T8" fmla="*/ 123 w 125"/>
                  <a:gd name="T9" fmla="*/ 254 h 254"/>
                  <a:gd name="T10" fmla="*/ 125 w 125"/>
                  <a:gd name="T11" fmla="*/ 169 h 254"/>
                  <a:gd name="T12" fmla="*/ 33 w 125"/>
                  <a:gd name="T13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54">
                    <a:moveTo>
                      <a:pt x="33" y="0"/>
                    </a:moveTo>
                    <a:lnTo>
                      <a:pt x="0" y="83"/>
                    </a:lnTo>
                    <a:lnTo>
                      <a:pt x="54" y="81"/>
                    </a:lnTo>
                    <a:lnTo>
                      <a:pt x="12" y="128"/>
                    </a:lnTo>
                    <a:lnTo>
                      <a:pt x="123" y="254"/>
                    </a:lnTo>
                    <a:lnTo>
                      <a:pt x="125" y="16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313">
                <a:extLst>
                  <a:ext uri="{FF2B5EF4-FFF2-40B4-BE49-F238E27FC236}">
                    <a16:creationId xmlns:a16="http://schemas.microsoft.com/office/drawing/2014/main" id="{8938EAE8-806D-AAC4-5090-CC403F7BF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9700" y="2564640"/>
                <a:ext cx="467132" cy="949210"/>
              </a:xfrm>
              <a:custGeom>
                <a:avLst/>
                <a:gdLst>
                  <a:gd name="T0" fmla="*/ 92 w 125"/>
                  <a:gd name="T1" fmla="*/ 0 h 254"/>
                  <a:gd name="T2" fmla="*/ 125 w 125"/>
                  <a:gd name="T3" fmla="*/ 83 h 254"/>
                  <a:gd name="T4" fmla="*/ 71 w 125"/>
                  <a:gd name="T5" fmla="*/ 81 h 254"/>
                  <a:gd name="T6" fmla="*/ 113 w 125"/>
                  <a:gd name="T7" fmla="*/ 128 h 254"/>
                  <a:gd name="T8" fmla="*/ 0 w 125"/>
                  <a:gd name="T9" fmla="*/ 254 h 254"/>
                  <a:gd name="T10" fmla="*/ 0 w 125"/>
                  <a:gd name="T11" fmla="*/ 169 h 254"/>
                  <a:gd name="T12" fmla="*/ 92 w 125"/>
                  <a:gd name="T13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54">
                    <a:moveTo>
                      <a:pt x="92" y="0"/>
                    </a:moveTo>
                    <a:lnTo>
                      <a:pt x="125" y="83"/>
                    </a:lnTo>
                    <a:lnTo>
                      <a:pt x="71" y="81"/>
                    </a:lnTo>
                    <a:lnTo>
                      <a:pt x="113" y="128"/>
                    </a:lnTo>
                    <a:lnTo>
                      <a:pt x="0" y="254"/>
                    </a:lnTo>
                    <a:lnTo>
                      <a:pt x="0" y="16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314">
                <a:extLst>
                  <a:ext uri="{FF2B5EF4-FFF2-40B4-BE49-F238E27FC236}">
                    <a16:creationId xmlns:a16="http://schemas.microsoft.com/office/drawing/2014/main" id="{CF2CC566-0179-9996-B0F2-72A4AC64E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726" y="3061667"/>
                <a:ext cx="369969" cy="373704"/>
              </a:xfrm>
              <a:custGeom>
                <a:avLst/>
                <a:gdLst>
                  <a:gd name="T0" fmla="*/ 42 w 42"/>
                  <a:gd name="T1" fmla="*/ 14 h 42"/>
                  <a:gd name="T2" fmla="*/ 34 w 42"/>
                  <a:gd name="T3" fmla="*/ 7 h 42"/>
                  <a:gd name="T4" fmla="*/ 7 w 42"/>
                  <a:gd name="T5" fmla="*/ 8 h 42"/>
                  <a:gd name="T6" fmla="*/ 7 w 42"/>
                  <a:gd name="T7" fmla="*/ 8 h 42"/>
                  <a:gd name="T8" fmla="*/ 8 w 42"/>
                  <a:gd name="T9" fmla="*/ 35 h 42"/>
                  <a:gd name="T10" fmla="*/ 17 w 42"/>
                  <a:gd name="T11" fmla="*/ 42 h 42"/>
                  <a:gd name="T12" fmla="*/ 42 w 42"/>
                  <a:gd name="T13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42" y="14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27" y="0"/>
                      <a:pt x="14" y="0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0" y="16"/>
                      <a:pt x="1" y="28"/>
                      <a:pt x="8" y="35"/>
                    </a:cubicBezTo>
                    <a:cubicBezTo>
                      <a:pt x="17" y="42"/>
                      <a:pt x="17" y="42"/>
                      <a:pt x="17" y="42"/>
                    </a:cubicBezTo>
                    <a:lnTo>
                      <a:pt x="42" y="14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315">
                <a:extLst>
                  <a:ext uri="{FF2B5EF4-FFF2-40B4-BE49-F238E27FC236}">
                    <a16:creationId xmlns:a16="http://schemas.microsoft.com/office/drawing/2014/main" id="{B7F38F98-2948-765E-382F-7AB61F4B3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3358" y="2919658"/>
                <a:ext cx="257857" cy="239172"/>
              </a:xfrm>
              <a:custGeom>
                <a:avLst/>
                <a:gdLst>
                  <a:gd name="T0" fmla="*/ 2 w 29"/>
                  <a:gd name="T1" fmla="*/ 8 h 27"/>
                  <a:gd name="T2" fmla="*/ 1 w 29"/>
                  <a:gd name="T3" fmla="*/ 2 h 27"/>
                  <a:gd name="T4" fmla="*/ 7 w 29"/>
                  <a:gd name="T5" fmla="*/ 2 h 27"/>
                  <a:gd name="T6" fmla="*/ 27 w 29"/>
                  <a:gd name="T7" fmla="*/ 19 h 27"/>
                  <a:gd name="T8" fmla="*/ 27 w 29"/>
                  <a:gd name="T9" fmla="*/ 25 h 27"/>
                  <a:gd name="T10" fmla="*/ 22 w 29"/>
                  <a:gd name="T11" fmla="*/ 26 h 27"/>
                  <a:gd name="T12" fmla="*/ 2 w 29"/>
                  <a:gd name="T1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7">
                    <a:moveTo>
                      <a:pt x="2" y="8"/>
                    </a:moveTo>
                    <a:cubicBezTo>
                      <a:pt x="0" y="7"/>
                      <a:pt x="0" y="4"/>
                      <a:pt x="1" y="2"/>
                    </a:cubicBezTo>
                    <a:cubicBezTo>
                      <a:pt x="2" y="1"/>
                      <a:pt x="5" y="0"/>
                      <a:pt x="7" y="2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21"/>
                      <a:pt x="29" y="23"/>
                      <a:pt x="27" y="25"/>
                    </a:cubicBezTo>
                    <a:cubicBezTo>
                      <a:pt x="26" y="27"/>
                      <a:pt x="23" y="27"/>
                      <a:pt x="22" y="26"/>
                    </a:cubicBez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316">
                <a:extLst>
                  <a:ext uri="{FF2B5EF4-FFF2-40B4-BE49-F238E27FC236}">
                    <a16:creationId xmlns:a16="http://schemas.microsoft.com/office/drawing/2014/main" id="{C289AE76-73D7-BEB1-22EF-DB71CF0E3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2736" y="2957031"/>
                <a:ext cx="168168" cy="254120"/>
              </a:xfrm>
              <a:custGeom>
                <a:avLst/>
                <a:gdLst>
                  <a:gd name="T0" fmla="*/ 2 w 19"/>
                  <a:gd name="T1" fmla="*/ 7 h 29"/>
                  <a:gd name="T2" fmla="*/ 9 w 19"/>
                  <a:gd name="T3" fmla="*/ 4 h 29"/>
                  <a:gd name="T4" fmla="*/ 14 w 19"/>
                  <a:gd name="T5" fmla="*/ 10 h 29"/>
                  <a:gd name="T6" fmla="*/ 18 w 19"/>
                  <a:gd name="T7" fmla="*/ 23 h 29"/>
                  <a:gd name="T8" fmla="*/ 16 w 19"/>
                  <a:gd name="T9" fmla="*/ 28 h 29"/>
                  <a:gd name="T10" fmla="*/ 11 w 19"/>
                  <a:gd name="T11" fmla="*/ 26 h 29"/>
                  <a:gd name="T12" fmla="*/ 7 w 19"/>
                  <a:gd name="T13" fmla="*/ 15 h 29"/>
                  <a:gd name="T14" fmla="*/ 2 w 19"/>
                  <a:gd name="T1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9">
                    <a:moveTo>
                      <a:pt x="2" y="7"/>
                    </a:moveTo>
                    <a:cubicBezTo>
                      <a:pt x="0" y="2"/>
                      <a:pt x="7" y="0"/>
                      <a:pt x="9" y="4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5"/>
                      <a:pt x="18" y="27"/>
                      <a:pt x="16" y="28"/>
                    </a:cubicBezTo>
                    <a:cubicBezTo>
                      <a:pt x="14" y="29"/>
                      <a:pt x="11" y="28"/>
                      <a:pt x="11" y="26"/>
                    </a:cubicBezTo>
                    <a:cubicBezTo>
                      <a:pt x="7" y="15"/>
                      <a:pt x="7" y="15"/>
                      <a:pt x="7" y="15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317">
                <a:extLst>
                  <a:ext uri="{FF2B5EF4-FFF2-40B4-BE49-F238E27FC236}">
                    <a16:creationId xmlns:a16="http://schemas.microsoft.com/office/drawing/2014/main" id="{9F340267-C155-519A-D27C-BAA7B709F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3197" y="4212677"/>
                <a:ext cx="627824" cy="302702"/>
              </a:xfrm>
              <a:custGeom>
                <a:avLst/>
                <a:gdLst>
                  <a:gd name="T0" fmla="*/ 23 w 71"/>
                  <a:gd name="T1" fmla="*/ 0 h 34"/>
                  <a:gd name="T2" fmla="*/ 49 w 71"/>
                  <a:gd name="T3" fmla="*/ 0 h 34"/>
                  <a:gd name="T4" fmla="*/ 49 w 71"/>
                  <a:gd name="T5" fmla="*/ 0 h 34"/>
                  <a:gd name="T6" fmla="*/ 49 w 71"/>
                  <a:gd name="T7" fmla="*/ 0 h 34"/>
                  <a:gd name="T8" fmla="*/ 65 w 71"/>
                  <a:gd name="T9" fmla="*/ 7 h 34"/>
                  <a:gd name="T10" fmla="*/ 71 w 71"/>
                  <a:gd name="T11" fmla="*/ 22 h 34"/>
                  <a:gd name="T12" fmla="*/ 71 w 71"/>
                  <a:gd name="T13" fmla="*/ 22 h 34"/>
                  <a:gd name="T14" fmla="*/ 71 w 71"/>
                  <a:gd name="T15" fmla="*/ 22 h 34"/>
                  <a:gd name="T16" fmla="*/ 71 w 71"/>
                  <a:gd name="T17" fmla="*/ 34 h 34"/>
                  <a:gd name="T18" fmla="*/ 62 w 71"/>
                  <a:gd name="T19" fmla="*/ 34 h 34"/>
                  <a:gd name="T20" fmla="*/ 62 w 71"/>
                  <a:gd name="T21" fmla="*/ 22 h 34"/>
                  <a:gd name="T22" fmla="*/ 62 w 71"/>
                  <a:gd name="T23" fmla="*/ 22 h 34"/>
                  <a:gd name="T24" fmla="*/ 62 w 71"/>
                  <a:gd name="T25" fmla="*/ 22 h 34"/>
                  <a:gd name="T26" fmla="*/ 58 w 71"/>
                  <a:gd name="T27" fmla="*/ 14 h 34"/>
                  <a:gd name="T28" fmla="*/ 49 w 71"/>
                  <a:gd name="T29" fmla="*/ 10 h 34"/>
                  <a:gd name="T30" fmla="*/ 49 w 71"/>
                  <a:gd name="T31" fmla="*/ 10 h 34"/>
                  <a:gd name="T32" fmla="*/ 49 w 71"/>
                  <a:gd name="T33" fmla="*/ 10 h 34"/>
                  <a:gd name="T34" fmla="*/ 23 w 71"/>
                  <a:gd name="T35" fmla="*/ 10 h 34"/>
                  <a:gd name="T36" fmla="*/ 23 w 71"/>
                  <a:gd name="T37" fmla="*/ 10 h 34"/>
                  <a:gd name="T38" fmla="*/ 23 w 71"/>
                  <a:gd name="T39" fmla="*/ 10 h 34"/>
                  <a:gd name="T40" fmla="*/ 14 w 71"/>
                  <a:gd name="T41" fmla="*/ 14 h 34"/>
                  <a:gd name="T42" fmla="*/ 10 w 71"/>
                  <a:gd name="T43" fmla="*/ 22 h 34"/>
                  <a:gd name="T44" fmla="*/ 10 w 71"/>
                  <a:gd name="T45" fmla="*/ 22 h 34"/>
                  <a:gd name="T46" fmla="*/ 10 w 71"/>
                  <a:gd name="T47" fmla="*/ 22 h 34"/>
                  <a:gd name="T48" fmla="*/ 10 w 71"/>
                  <a:gd name="T49" fmla="*/ 34 h 34"/>
                  <a:gd name="T50" fmla="*/ 0 w 71"/>
                  <a:gd name="T51" fmla="*/ 34 h 34"/>
                  <a:gd name="T52" fmla="*/ 0 w 71"/>
                  <a:gd name="T53" fmla="*/ 22 h 34"/>
                  <a:gd name="T54" fmla="*/ 0 w 71"/>
                  <a:gd name="T55" fmla="*/ 22 h 34"/>
                  <a:gd name="T56" fmla="*/ 0 w 71"/>
                  <a:gd name="T57" fmla="*/ 22 h 34"/>
                  <a:gd name="T58" fmla="*/ 7 w 71"/>
                  <a:gd name="T59" fmla="*/ 7 h 34"/>
                  <a:gd name="T60" fmla="*/ 23 w 71"/>
                  <a:gd name="T61" fmla="*/ 0 h 34"/>
                  <a:gd name="T62" fmla="*/ 23 w 71"/>
                  <a:gd name="T6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34">
                    <a:moveTo>
                      <a:pt x="23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5" y="0"/>
                      <a:pt x="61" y="3"/>
                      <a:pt x="65" y="7"/>
                    </a:cubicBezTo>
                    <a:cubicBezTo>
                      <a:pt x="69" y="11"/>
                      <a:pt x="71" y="16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19"/>
                      <a:pt x="60" y="16"/>
                      <a:pt x="58" y="14"/>
                    </a:cubicBezTo>
                    <a:cubicBezTo>
                      <a:pt x="56" y="11"/>
                      <a:pt x="53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9" y="10"/>
                      <a:pt x="16" y="11"/>
                      <a:pt x="14" y="14"/>
                    </a:cubicBezTo>
                    <a:cubicBezTo>
                      <a:pt x="11" y="16"/>
                      <a:pt x="10" y="19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6"/>
                      <a:pt x="3" y="11"/>
                      <a:pt x="7" y="7"/>
                    </a:cubicBezTo>
                    <a:cubicBezTo>
                      <a:pt x="11" y="3"/>
                      <a:pt x="17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EA3DC3B-BDF8-289F-D759-8F7123CE3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9389" y="4470534"/>
                <a:ext cx="1322914" cy="982844"/>
              </a:xfrm>
              <a:prstGeom prst="rect">
                <a:avLst/>
              </a:pr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320">
                <a:extLst>
                  <a:ext uri="{FF2B5EF4-FFF2-40B4-BE49-F238E27FC236}">
                    <a16:creationId xmlns:a16="http://schemas.microsoft.com/office/drawing/2014/main" id="{264A4030-F6B8-888F-5794-8087936EC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389" y="4515379"/>
                <a:ext cx="1322914" cy="646510"/>
              </a:xfrm>
              <a:custGeom>
                <a:avLst/>
                <a:gdLst>
                  <a:gd name="T0" fmla="*/ 354 w 354"/>
                  <a:gd name="T1" fmla="*/ 0 h 173"/>
                  <a:gd name="T2" fmla="*/ 354 w 354"/>
                  <a:gd name="T3" fmla="*/ 133 h 173"/>
                  <a:gd name="T4" fmla="*/ 182 w 354"/>
                  <a:gd name="T5" fmla="*/ 173 h 173"/>
                  <a:gd name="T6" fmla="*/ 0 w 354"/>
                  <a:gd name="T7" fmla="*/ 133 h 173"/>
                  <a:gd name="T8" fmla="*/ 0 w 354"/>
                  <a:gd name="T9" fmla="*/ 0 h 173"/>
                  <a:gd name="T10" fmla="*/ 354 w 354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4" h="173">
                    <a:moveTo>
                      <a:pt x="354" y="0"/>
                    </a:moveTo>
                    <a:lnTo>
                      <a:pt x="354" y="133"/>
                    </a:lnTo>
                    <a:lnTo>
                      <a:pt x="182" y="17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420B26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321">
                <a:extLst>
                  <a:ext uri="{FF2B5EF4-FFF2-40B4-BE49-F238E27FC236}">
                    <a16:creationId xmlns:a16="http://schemas.microsoft.com/office/drawing/2014/main" id="{7E269F0A-E56C-82C2-FB8A-D5359D525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2018" y="4451848"/>
                <a:ext cx="1397655" cy="683881"/>
              </a:xfrm>
              <a:custGeom>
                <a:avLst/>
                <a:gdLst>
                  <a:gd name="T0" fmla="*/ 0 w 374"/>
                  <a:gd name="T1" fmla="*/ 0 h 183"/>
                  <a:gd name="T2" fmla="*/ 374 w 374"/>
                  <a:gd name="T3" fmla="*/ 0 h 183"/>
                  <a:gd name="T4" fmla="*/ 374 w 374"/>
                  <a:gd name="T5" fmla="*/ 140 h 183"/>
                  <a:gd name="T6" fmla="*/ 194 w 374"/>
                  <a:gd name="T7" fmla="*/ 183 h 183"/>
                  <a:gd name="T8" fmla="*/ 0 w 374"/>
                  <a:gd name="T9" fmla="*/ 140 h 183"/>
                  <a:gd name="T10" fmla="*/ 0 w 374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183">
                    <a:moveTo>
                      <a:pt x="0" y="0"/>
                    </a:moveTo>
                    <a:lnTo>
                      <a:pt x="374" y="0"/>
                    </a:lnTo>
                    <a:lnTo>
                      <a:pt x="374" y="140"/>
                    </a:lnTo>
                    <a:lnTo>
                      <a:pt x="194" y="183"/>
                    </a:lnTo>
                    <a:lnTo>
                      <a:pt x="0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0CBC28F-5437-39ED-64AA-70705C5E9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8526" y="5038564"/>
                <a:ext cx="149482" cy="1494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8654424-6EE3-AA30-965F-D96B3BB4D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8526" y="5038564"/>
                <a:ext cx="78479" cy="149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324">
                <a:extLst>
                  <a:ext uri="{FF2B5EF4-FFF2-40B4-BE49-F238E27FC236}">
                    <a16:creationId xmlns:a16="http://schemas.microsoft.com/office/drawing/2014/main" id="{82CC3314-90E7-7D57-BA02-F80CB7302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6520" y="4089356"/>
                <a:ext cx="362495" cy="291490"/>
              </a:xfrm>
              <a:custGeom>
                <a:avLst/>
                <a:gdLst>
                  <a:gd name="T0" fmla="*/ 40 w 41"/>
                  <a:gd name="T1" fmla="*/ 0 h 33"/>
                  <a:gd name="T2" fmla="*/ 40 w 41"/>
                  <a:gd name="T3" fmla="*/ 11 h 33"/>
                  <a:gd name="T4" fmla="*/ 21 w 41"/>
                  <a:gd name="T5" fmla="*/ 32 h 33"/>
                  <a:gd name="T6" fmla="*/ 21 w 41"/>
                  <a:gd name="T7" fmla="*/ 32 h 33"/>
                  <a:gd name="T8" fmla="*/ 1 w 41"/>
                  <a:gd name="T9" fmla="*/ 14 h 33"/>
                  <a:gd name="T10" fmla="*/ 0 w 41"/>
                  <a:gd name="T11" fmla="*/ 2 h 33"/>
                  <a:gd name="T12" fmla="*/ 40 w 41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3">
                    <a:moveTo>
                      <a:pt x="40" y="0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22"/>
                      <a:pt x="32" y="31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11" y="33"/>
                      <a:pt x="1" y="24"/>
                      <a:pt x="1" y="14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7" name="Freeform 9">
            <a:extLst>
              <a:ext uri="{FF2B5EF4-FFF2-40B4-BE49-F238E27FC236}">
                <a16:creationId xmlns:a16="http://schemas.microsoft.com/office/drawing/2014/main" id="{DB54271A-7A79-1F9A-2CBF-B8425BDCAD37}"/>
              </a:ext>
            </a:extLst>
          </p:cNvPr>
          <p:cNvSpPr/>
          <p:nvPr/>
        </p:nvSpPr>
        <p:spPr>
          <a:xfrm>
            <a:off x="8172419" y="180631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46857" cy="7315200"/>
            <a:chOff x="0" y="0"/>
            <a:chExt cx="24384000" cy="183006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8300650"/>
            </a:xfrm>
            <a:custGeom>
              <a:avLst/>
              <a:gdLst/>
              <a:ahLst/>
              <a:cxnLst/>
              <a:rect l="l" t="t" r="r" b="b"/>
              <a:pathLst>
                <a:path w="24384000" h="18300650">
                  <a:moveTo>
                    <a:pt x="0" y="0"/>
                  </a:moveTo>
                  <a:lnTo>
                    <a:pt x="24384000" y="0"/>
                  </a:lnTo>
                  <a:lnTo>
                    <a:pt x="24384000" y="18300650"/>
                  </a:lnTo>
                  <a:lnTo>
                    <a:pt x="0" y="18300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6620" b="-1662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6743" y="1765811"/>
            <a:ext cx="9753600" cy="54864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8888" b="-38888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313717" y="4253977"/>
            <a:ext cx="2761901" cy="1941226"/>
            <a:chOff x="0" y="0"/>
            <a:chExt cx="6904752" cy="48530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04736" cy="4853081"/>
            </a:xfrm>
            <a:custGeom>
              <a:avLst/>
              <a:gdLst/>
              <a:ahLst/>
              <a:cxnLst/>
              <a:rect l="l" t="t" r="r" b="b"/>
              <a:pathLst>
                <a:path w="6904736" h="4853081">
                  <a:moveTo>
                    <a:pt x="0" y="2426467"/>
                  </a:moveTo>
                  <a:cubicBezTo>
                    <a:pt x="0" y="1087075"/>
                    <a:pt x="927989" y="0"/>
                    <a:pt x="2071370" y="0"/>
                  </a:cubicBezTo>
                  <a:lnTo>
                    <a:pt x="4833366" y="0"/>
                  </a:lnTo>
                  <a:cubicBezTo>
                    <a:pt x="5976747" y="0"/>
                    <a:pt x="6904736" y="1087075"/>
                    <a:pt x="6904736" y="2426467"/>
                  </a:cubicBezTo>
                  <a:cubicBezTo>
                    <a:pt x="6904736" y="3765860"/>
                    <a:pt x="5976747" y="4852935"/>
                    <a:pt x="4833366" y="4852935"/>
                  </a:cubicBezTo>
                  <a:lnTo>
                    <a:pt x="2071370" y="4852935"/>
                  </a:lnTo>
                  <a:cubicBezTo>
                    <a:pt x="927989" y="4853081"/>
                    <a:pt x="0" y="3766008"/>
                    <a:pt x="0" y="2426467"/>
                  </a:cubicBezTo>
                  <a:close/>
                </a:path>
              </a:pathLst>
            </a:custGeom>
            <a:blipFill>
              <a:blip r:embed="rId4"/>
              <a:stretch>
                <a:fillRect l="-11793" r="-11794" b="-2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3489107" y="4253977"/>
            <a:ext cx="2761901" cy="1941226"/>
            <a:chOff x="0" y="0"/>
            <a:chExt cx="6904752" cy="48530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04736" cy="4853081"/>
            </a:xfrm>
            <a:custGeom>
              <a:avLst/>
              <a:gdLst/>
              <a:ahLst/>
              <a:cxnLst/>
              <a:rect l="l" t="t" r="r" b="b"/>
              <a:pathLst>
                <a:path w="6904736" h="4853081">
                  <a:moveTo>
                    <a:pt x="0" y="2426467"/>
                  </a:moveTo>
                  <a:cubicBezTo>
                    <a:pt x="0" y="1087075"/>
                    <a:pt x="927989" y="0"/>
                    <a:pt x="2071370" y="0"/>
                  </a:cubicBezTo>
                  <a:lnTo>
                    <a:pt x="4833366" y="0"/>
                  </a:lnTo>
                  <a:cubicBezTo>
                    <a:pt x="5976747" y="0"/>
                    <a:pt x="6904736" y="1087075"/>
                    <a:pt x="6904736" y="2426467"/>
                  </a:cubicBezTo>
                  <a:cubicBezTo>
                    <a:pt x="6904736" y="3765860"/>
                    <a:pt x="5976747" y="4852935"/>
                    <a:pt x="4833366" y="4852935"/>
                  </a:cubicBezTo>
                  <a:lnTo>
                    <a:pt x="2071370" y="4852935"/>
                  </a:lnTo>
                  <a:cubicBezTo>
                    <a:pt x="927989" y="4853081"/>
                    <a:pt x="0" y="3766008"/>
                    <a:pt x="0" y="2426467"/>
                  </a:cubicBezTo>
                  <a:close/>
                </a:path>
              </a:pathLst>
            </a:custGeom>
            <a:blipFill>
              <a:blip r:embed="rId5"/>
              <a:stretch>
                <a:fillRect l="-1561" r="-1561" b="-2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6664497" y="4253977"/>
            <a:ext cx="2761901" cy="1941226"/>
            <a:chOff x="0" y="0"/>
            <a:chExt cx="6904752" cy="48530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04736" cy="4853081"/>
            </a:xfrm>
            <a:custGeom>
              <a:avLst/>
              <a:gdLst/>
              <a:ahLst/>
              <a:cxnLst/>
              <a:rect l="l" t="t" r="r" b="b"/>
              <a:pathLst>
                <a:path w="6904736" h="4853081">
                  <a:moveTo>
                    <a:pt x="0" y="2426467"/>
                  </a:moveTo>
                  <a:cubicBezTo>
                    <a:pt x="0" y="1087075"/>
                    <a:pt x="927989" y="0"/>
                    <a:pt x="2071370" y="0"/>
                  </a:cubicBezTo>
                  <a:lnTo>
                    <a:pt x="4833366" y="0"/>
                  </a:lnTo>
                  <a:cubicBezTo>
                    <a:pt x="5976747" y="0"/>
                    <a:pt x="6904736" y="1087075"/>
                    <a:pt x="6904736" y="2426467"/>
                  </a:cubicBezTo>
                  <a:cubicBezTo>
                    <a:pt x="6904736" y="3765860"/>
                    <a:pt x="5976747" y="4852935"/>
                    <a:pt x="4833366" y="4852935"/>
                  </a:cubicBezTo>
                  <a:lnTo>
                    <a:pt x="2071370" y="4852935"/>
                  </a:lnTo>
                  <a:cubicBezTo>
                    <a:pt x="927989" y="4853081"/>
                    <a:pt x="0" y="3766008"/>
                    <a:pt x="0" y="2426467"/>
                  </a:cubicBezTo>
                  <a:close/>
                </a:path>
              </a:pathLst>
            </a:custGeom>
            <a:blipFill>
              <a:blip r:embed="rId6"/>
              <a:stretch>
                <a:fillRect l="-2543" r="-2543" b="-2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-6746" y="-30391"/>
            <a:ext cx="9753600" cy="2889832"/>
            <a:chOff x="-3" y="-102093"/>
            <a:chExt cx="24384000" cy="7224580"/>
          </a:xfrm>
        </p:grpSpPr>
        <p:sp>
          <p:nvSpPr>
            <p:cNvPr id="13" name="Freeform 13"/>
            <p:cNvSpPr/>
            <p:nvPr/>
          </p:nvSpPr>
          <p:spPr>
            <a:xfrm>
              <a:off x="-3" y="-102093"/>
              <a:ext cx="24384000" cy="7224580"/>
            </a:xfrm>
            <a:custGeom>
              <a:avLst/>
              <a:gdLst/>
              <a:ahLst/>
              <a:cxnLst/>
              <a:rect l="l" t="t" r="r" b="b"/>
              <a:pathLst>
                <a:path w="24384000" h="7224579">
                  <a:moveTo>
                    <a:pt x="0" y="0"/>
                  </a:moveTo>
                  <a:lnTo>
                    <a:pt x="24384000" y="0"/>
                  </a:lnTo>
                  <a:lnTo>
                    <a:pt x="24384000" y="7224579"/>
                  </a:lnTo>
                  <a:lnTo>
                    <a:pt x="0" y="7224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4925" b="-44926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35231" y="1170816"/>
            <a:ext cx="6213561" cy="104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6"/>
              </a:lnSpc>
            </a:pPr>
            <a:r>
              <a:rPr lang="en-US" sz="3488" b="1" u="sng" spc="-69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Suivez-nous sur </a:t>
            </a:r>
            <a:r>
              <a:rPr lang="en-US" sz="3488" b="1" u="sng" spc="-69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nos</a:t>
            </a:r>
            <a:r>
              <a:rPr lang="en-US" sz="3488" b="1" u="sng" spc="-69" dirty="0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réseaux </a:t>
            </a:r>
            <a:r>
              <a:rPr lang="en-US" sz="3488" b="1" u="sng" spc="-69" dirty="0" err="1">
                <a:solidFill>
                  <a:srgbClr val="99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sociaux</a:t>
            </a:r>
            <a:endParaRPr lang="en-US" sz="3488" b="1" u="sng" spc="-69" dirty="0">
              <a:solidFill>
                <a:srgbClr val="99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1716" y="6493466"/>
            <a:ext cx="2705903" cy="31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0"/>
              </a:lnSpc>
            </a:pPr>
            <a:r>
              <a:rPr lang="en-US" sz="1838" spc="54">
                <a:solidFill>
                  <a:srgbClr val="000000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Linkedin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31105" y="6493466"/>
            <a:ext cx="2705903" cy="31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0"/>
              </a:lnSpc>
            </a:pPr>
            <a:r>
              <a:rPr lang="en-US" sz="1838" spc="54">
                <a:solidFill>
                  <a:srgbClr val="000000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Instagram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20496" y="6493466"/>
            <a:ext cx="2705903" cy="31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0"/>
              </a:lnSpc>
            </a:pPr>
            <a:r>
              <a:rPr lang="en-US" sz="1838" spc="54">
                <a:solidFill>
                  <a:srgbClr val="000000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Facebook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58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E3BBDBA7-FD7E-E93C-63A9-AAAFBD14FF72}"/>
              </a:ext>
            </a:extLst>
          </p:cNvPr>
          <p:cNvSpPr/>
          <p:nvPr/>
        </p:nvSpPr>
        <p:spPr>
          <a:xfrm>
            <a:off x="8172419" y="180631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66" b="-16666"/>
            </a:stretch>
          </a:blipFill>
        </p:spPr>
      </p:sp>
      <p:sp>
        <p:nvSpPr>
          <p:cNvPr id="3" name="Freeform 3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" y="103823"/>
            <a:ext cx="6380119" cy="7189885"/>
            <a:chOff x="0" y="0"/>
            <a:chExt cx="8506825" cy="95865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06835" cy="9586450"/>
            </a:xfrm>
            <a:custGeom>
              <a:avLst/>
              <a:gdLst/>
              <a:ahLst/>
              <a:cxnLst/>
              <a:rect l="l" t="t" r="r" b="b"/>
              <a:pathLst>
                <a:path w="8506835" h="9586450">
                  <a:moveTo>
                    <a:pt x="0" y="0"/>
                  </a:moveTo>
                  <a:lnTo>
                    <a:pt x="8506835" y="0"/>
                  </a:lnTo>
                  <a:lnTo>
                    <a:pt x="8506835" y="9586450"/>
                  </a:lnTo>
                  <a:lnTo>
                    <a:pt x="0" y="9586450"/>
                  </a:lnTo>
                  <a:close/>
                </a:path>
              </a:pathLst>
            </a:custGeom>
            <a:blipFill>
              <a:blip r:embed="rId7"/>
              <a:stretch>
                <a:fillRect l="-34518" r="-34518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3429566" y="2428663"/>
            <a:ext cx="6324034" cy="4886537"/>
            <a:chOff x="0" y="0"/>
            <a:chExt cx="8432046" cy="65153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432046" cy="6515382"/>
            </a:xfrm>
            <a:custGeom>
              <a:avLst/>
              <a:gdLst/>
              <a:ahLst/>
              <a:cxnLst/>
              <a:rect l="l" t="t" r="r" b="b"/>
              <a:pathLst>
                <a:path w="8432046" h="6515382">
                  <a:moveTo>
                    <a:pt x="0" y="0"/>
                  </a:moveTo>
                  <a:lnTo>
                    <a:pt x="8432046" y="0"/>
                  </a:lnTo>
                  <a:lnTo>
                    <a:pt x="8432046" y="6515382"/>
                  </a:lnTo>
                  <a:lnTo>
                    <a:pt x="0" y="6515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4963" b="-4963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121920" y="13335"/>
              <a:ext cx="8188206" cy="6441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71"/>
                </a:lnSpc>
              </a:pPr>
              <a:endParaRPr dirty="0"/>
            </a:p>
            <a:p>
              <a:pPr algn="l">
                <a:lnSpc>
                  <a:spcPts val="3071"/>
                </a:lnSpc>
              </a:pPr>
              <a:endParaRPr dirty="0"/>
            </a:p>
            <a:p>
              <a:pPr algn="l">
                <a:lnSpc>
                  <a:spcPts val="3071"/>
                </a:lnSpc>
              </a:pPr>
              <a:endParaRPr dirty="0"/>
            </a:p>
            <a:p>
              <a:pPr algn="l">
                <a:lnSpc>
                  <a:spcPts val="3071"/>
                </a:lnSpc>
              </a:pPr>
              <a:endParaRPr dirty="0"/>
            </a:p>
            <a:p>
              <a:pPr algn="l">
                <a:lnSpc>
                  <a:spcPts val="3071"/>
                </a:lnSpc>
              </a:pPr>
              <a:endParaRPr dirty="0"/>
            </a:p>
            <a:p>
              <a:pPr algn="l">
                <a:lnSpc>
                  <a:spcPts val="3071"/>
                </a:lnSpc>
              </a:pPr>
              <a:endParaRPr dirty="0"/>
            </a:p>
            <a:p>
              <a:pPr algn="l">
                <a:lnSpc>
                  <a:spcPts val="3071"/>
                </a:lnSpc>
              </a:pPr>
              <a:r>
                <a:rPr lang="en-US" sz="2559" dirty="0">
                  <a:solidFill>
                    <a:srgbClr val="AB3C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Nous offrons plusieurs formations en          collaboration avec des organismes internationaux.</a:t>
              </a:r>
            </a:p>
            <a:p>
              <a:pPr algn="l">
                <a:lnSpc>
                  <a:spcPts val="3071"/>
                </a:lnSpc>
              </a:pPr>
              <a:endParaRPr lang="en-US" sz="2559" dirty="0">
                <a:solidFill>
                  <a:srgbClr val="AB3C1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>
                <a:lnSpc>
                  <a:spcPts val="3071"/>
                </a:lnSpc>
              </a:pPr>
              <a:endParaRPr lang="en-US" sz="2559" dirty="0">
                <a:solidFill>
                  <a:srgbClr val="AB3C1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>
                <a:lnSpc>
                  <a:spcPts val="3071"/>
                </a:lnSpc>
              </a:pPr>
              <a:endParaRPr lang="en-US" sz="2559" dirty="0">
                <a:solidFill>
                  <a:srgbClr val="AB3C1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499842" y="2522979"/>
            <a:ext cx="4693920" cy="842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CENTRE DE FORMATION AGRÉE</a:t>
            </a:r>
          </a:p>
        </p:txBody>
      </p:sp>
      <p:sp>
        <p:nvSpPr>
          <p:cNvPr id="11" name="Freeform 11"/>
          <p:cNvSpPr/>
          <p:nvPr/>
        </p:nvSpPr>
        <p:spPr>
          <a:xfrm>
            <a:off x="4529638" y="3455012"/>
            <a:ext cx="4634342" cy="153616"/>
          </a:xfrm>
          <a:custGeom>
            <a:avLst/>
            <a:gdLst/>
            <a:ahLst/>
            <a:cxnLst/>
            <a:rect l="l" t="t" r="r" b="b"/>
            <a:pathLst>
              <a:path w="4634342" h="153616">
                <a:moveTo>
                  <a:pt x="0" y="0"/>
                </a:moveTo>
                <a:lnTo>
                  <a:pt x="4634342" y="0"/>
                </a:lnTo>
                <a:lnTo>
                  <a:pt x="4634342" y="153616"/>
                </a:lnTo>
                <a:lnTo>
                  <a:pt x="0" y="153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15484" y="2758053"/>
            <a:ext cx="1188179" cy="1195854"/>
          </a:xfrm>
          <a:custGeom>
            <a:avLst/>
            <a:gdLst/>
            <a:ahLst/>
            <a:cxnLst/>
            <a:rect l="l" t="t" r="r" b="b"/>
            <a:pathLst>
              <a:path w="1188179" h="1195854">
                <a:moveTo>
                  <a:pt x="0" y="0"/>
                </a:moveTo>
                <a:lnTo>
                  <a:pt x="1188179" y="0"/>
                </a:lnTo>
                <a:lnTo>
                  <a:pt x="1188179" y="1195854"/>
                </a:lnTo>
                <a:lnTo>
                  <a:pt x="0" y="11958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322" r="-32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847209" y="2910099"/>
            <a:ext cx="1099243" cy="891761"/>
          </a:xfrm>
          <a:custGeom>
            <a:avLst/>
            <a:gdLst/>
            <a:ahLst/>
            <a:cxnLst/>
            <a:rect l="l" t="t" r="r" b="b"/>
            <a:pathLst>
              <a:path w="1099243" h="891761">
                <a:moveTo>
                  <a:pt x="0" y="0"/>
                </a:moveTo>
                <a:lnTo>
                  <a:pt x="1099242" y="0"/>
                </a:lnTo>
                <a:lnTo>
                  <a:pt x="1099242" y="891761"/>
                </a:lnTo>
                <a:lnTo>
                  <a:pt x="0" y="89176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55" r="-55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3786409" y="6135012"/>
            <a:ext cx="2074989" cy="693342"/>
            <a:chOff x="0" y="0"/>
            <a:chExt cx="2766652" cy="924456"/>
          </a:xfrm>
        </p:grpSpPr>
        <p:sp>
          <p:nvSpPr>
            <p:cNvPr id="15" name="Freeform 15" descr="PECB Logo"/>
            <p:cNvSpPr/>
            <p:nvPr/>
          </p:nvSpPr>
          <p:spPr>
            <a:xfrm>
              <a:off x="0" y="0"/>
              <a:ext cx="2766695" cy="924433"/>
            </a:xfrm>
            <a:custGeom>
              <a:avLst/>
              <a:gdLst/>
              <a:ahLst/>
              <a:cxnLst/>
              <a:rect l="l" t="t" r="r" b="b"/>
              <a:pathLst>
                <a:path w="2766695" h="924433">
                  <a:moveTo>
                    <a:pt x="0" y="0"/>
                  </a:moveTo>
                  <a:lnTo>
                    <a:pt x="2766695" y="0"/>
                  </a:lnTo>
                  <a:lnTo>
                    <a:pt x="2766695" y="924433"/>
                  </a:lnTo>
                  <a:lnTo>
                    <a:pt x="0" y="924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t="-9854" r="1" b="-9857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6230368" y="5686633"/>
            <a:ext cx="3727604" cy="1888487"/>
            <a:chOff x="0" y="0"/>
            <a:chExt cx="4970139" cy="251798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70145" cy="2518029"/>
            </a:xfrm>
            <a:custGeom>
              <a:avLst/>
              <a:gdLst/>
              <a:ahLst/>
              <a:cxnLst/>
              <a:rect l="l" t="t" r="r" b="b"/>
              <a:pathLst>
                <a:path w="4970145" h="2518029">
                  <a:moveTo>
                    <a:pt x="0" y="0"/>
                  </a:moveTo>
                  <a:lnTo>
                    <a:pt x="4970145" y="0"/>
                  </a:lnTo>
                  <a:lnTo>
                    <a:pt x="4970145" y="2518029"/>
                  </a:lnTo>
                  <a:lnTo>
                    <a:pt x="0" y="251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t="-10320" b="-10319"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>
            <a:off x="8172419" y="103823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7"/>
                </a:lnTo>
                <a:lnTo>
                  <a:pt x="0" y="40462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2A60756F-F47C-D25C-7FC0-996E26DE0836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6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</p:spTree>
    <p:extLst>
      <p:ext uri="{BB962C8B-B14F-4D97-AF65-F5344CB8AC3E}">
        <p14:creationId xmlns:p14="http://schemas.microsoft.com/office/powerpoint/2010/main" val="78892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66" b="-16666"/>
            </a:stretch>
          </a:blipFill>
        </p:spPr>
      </p:sp>
      <p:sp>
        <p:nvSpPr>
          <p:cNvPr id="3" name="Freeform 3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4524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8643" y="900837"/>
            <a:ext cx="8200812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08"/>
              </a:lnSpc>
            </a:pPr>
            <a:r>
              <a:rPr lang="en-US" sz="3840" u="sng" spc="-12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Nos formations certifiantes de </a:t>
            </a:r>
            <a:r>
              <a:rPr lang="en-US" sz="3200" u="sng" spc="-12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EC-COUNCIL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06603" y="6679803"/>
            <a:ext cx="433991" cy="317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44"/>
              </a:lnSpc>
            </a:pPr>
            <a:r>
              <a:rPr lang="en-US" sz="1120">
                <a:solidFill>
                  <a:srgbClr val="073E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501594" y="2552814"/>
            <a:ext cx="2843730" cy="2062451"/>
            <a:chOff x="0" y="0"/>
            <a:chExt cx="7109324" cy="51561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09333" cy="5156073"/>
            </a:xfrm>
            <a:custGeom>
              <a:avLst/>
              <a:gdLst/>
              <a:ahLst/>
              <a:cxnLst/>
              <a:rect l="l" t="t" r="r" b="b"/>
              <a:pathLst>
                <a:path w="7109333" h="5156073">
                  <a:moveTo>
                    <a:pt x="0" y="0"/>
                  </a:moveTo>
                  <a:lnTo>
                    <a:pt x="7109333" y="0"/>
                  </a:lnTo>
                  <a:lnTo>
                    <a:pt x="7109333" y="5156073"/>
                  </a:lnTo>
                  <a:lnTo>
                    <a:pt x="0" y="515607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434072" y="2557894"/>
            <a:ext cx="2843730" cy="2062451"/>
            <a:chOff x="0" y="0"/>
            <a:chExt cx="7109324" cy="51561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09333" cy="5156073"/>
            </a:xfrm>
            <a:custGeom>
              <a:avLst/>
              <a:gdLst/>
              <a:ahLst/>
              <a:cxnLst/>
              <a:rect l="l" t="t" r="r" b="b"/>
              <a:pathLst>
                <a:path w="7109333" h="5156073">
                  <a:moveTo>
                    <a:pt x="0" y="0"/>
                  </a:moveTo>
                  <a:lnTo>
                    <a:pt x="7109333" y="0"/>
                  </a:lnTo>
                  <a:lnTo>
                    <a:pt x="7109333" y="5156073"/>
                  </a:lnTo>
                  <a:lnTo>
                    <a:pt x="0" y="515607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87963" y="2552814"/>
            <a:ext cx="2843730" cy="2062451"/>
            <a:chOff x="0" y="0"/>
            <a:chExt cx="7109324" cy="515612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09333" cy="5156073"/>
            </a:xfrm>
            <a:custGeom>
              <a:avLst/>
              <a:gdLst/>
              <a:ahLst/>
              <a:cxnLst/>
              <a:rect l="l" t="t" r="r" b="b"/>
              <a:pathLst>
                <a:path w="7109333" h="5156073">
                  <a:moveTo>
                    <a:pt x="0" y="0"/>
                  </a:moveTo>
                  <a:lnTo>
                    <a:pt x="7109333" y="0"/>
                  </a:lnTo>
                  <a:lnTo>
                    <a:pt x="7109333" y="5156073"/>
                  </a:lnTo>
                  <a:lnTo>
                    <a:pt x="0" y="515607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501594" y="4745198"/>
            <a:ext cx="2843730" cy="2062451"/>
            <a:chOff x="0" y="0"/>
            <a:chExt cx="7109324" cy="51561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09333" cy="5156073"/>
            </a:xfrm>
            <a:custGeom>
              <a:avLst/>
              <a:gdLst/>
              <a:ahLst/>
              <a:cxnLst/>
              <a:rect l="l" t="t" r="r" b="b"/>
              <a:pathLst>
                <a:path w="7109333" h="5156073">
                  <a:moveTo>
                    <a:pt x="0" y="0"/>
                  </a:moveTo>
                  <a:lnTo>
                    <a:pt x="7109333" y="0"/>
                  </a:lnTo>
                  <a:lnTo>
                    <a:pt x="7109333" y="5156073"/>
                  </a:lnTo>
                  <a:lnTo>
                    <a:pt x="0" y="515607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434072" y="4745198"/>
            <a:ext cx="2843730" cy="2062451"/>
            <a:chOff x="0" y="0"/>
            <a:chExt cx="7109324" cy="515612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109333" cy="5156073"/>
            </a:xfrm>
            <a:custGeom>
              <a:avLst/>
              <a:gdLst/>
              <a:ahLst/>
              <a:cxnLst/>
              <a:rect l="l" t="t" r="r" b="b"/>
              <a:pathLst>
                <a:path w="7109333" h="5156073">
                  <a:moveTo>
                    <a:pt x="0" y="0"/>
                  </a:moveTo>
                  <a:lnTo>
                    <a:pt x="7109333" y="0"/>
                  </a:lnTo>
                  <a:lnTo>
                    <a:pt x="7109333" y="5156073"/>
                  </a:lnTo>
                  <a:lnTo>
                    <a:pt x="0" y="515607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387963" y="4745198"/>
            <a:ext cx="2843730" cy="2062451"/>
            <a:chOff x="0" y="0"/>
            <a:chExt cx="7109324" cy="515612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109333" cy="5156073"/>
            </a:xfrm>
            <a:custGeom>
              <a:avLst/>
              <a:gdLst/>
              <a:ahLst/>
              <a:cxnLst/>
              <a:rect l="l" t="t" r="r" b="b"/>
              <a:pathLst>
                <a:path w="7109333" h="5156073">
                  <a:moveTo>
                    <a:pt x="0" y="0"/>
                  </a:moveTo>
                  <a:lnTo>
                    <a:pt x="7109333" y="0"/>
                  </a:lnTo>
                  <a:lnTo>
                    <a:pt x="7109333" y="5156073"/>
                  </a:lnTo>
                  <a:lnTo>
                    <a:pt x="0" y="515607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3" y="1543283"/>
            <a:ext cx="9753600" cy="98522"/>
            <a:chOff x="0" y="0"/>
            <a:chExt cx="24384000" cy="2463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4384000" cy="246253"/>
            </a:xfrm>
            <a:custGeom>
              <a:avLst/>
              <a:gdLst/>
              <a:ahLst/>
              <a:cxnLst/>
              <a:rect l="l" t="t" r="r" b="b"/>
              <a:pathLst>
                <a:path w="24384000" h="246253">
                  <a:moveTo>
                    <a:pt x="0" y="0"/>
                  </a:moveTo>
                  <a:lnTo>
                    <a:pt x="24384000" y="0"/>
                  </a:lnTo>
                  <a:lnTo>
                    <a:pt x="24384000" y="246253"/>
                  </a:lnTo>
                  <a:lnTo>
                    <a:pt x="0" y="246253"/>
                  </a:lnTo>
                  <a:close/>
                </a:path>
              </a:pathLst>
            </a:custGeom>
            <a:solidFill>
              <a:srgbClr val="F2F4F5"/>
            </a:solidFill>
          </p:spPr>
        </p:sp>
      </p:grpSp>
      <p:sp>
        <p:nvSpPr>
          <p:cNvPr id="22" name="Freeform 22"/>
          <p:cNvSpPr/>
          <p:nvPr/>
        </p:nvSpPr>
        <p:spPr>
          <a:xfrm>
            <a:off x="548643" y="2756240"/>
            <a:ext cx="107187" cy="675111"/>
          </a:xfrm>
          <a:custGeom>
            <a:avLst/>
            <a:gdLst/>
            <a:ahLst/>
            <a:cxnLst/>
            <a:rect l="l" t="t" r="r" b="b"/>
            <a:pathLst>
              <a:path w="107187" h="675111">
                <a:moveTo>
                  <a:pt x="0" y="0"/>
                </a:moveTo>
                <a:lnTo>
                  <a:pt x="107187" y="0"/>
                </a:lnTo>
                <a:lnTo>
                  <a:pt x="107187" y="675111"/>
                </a:lnTo>
                <a:lnTo>
                  <a:pt x="0" y="6751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718115" y="2823403"/>
            <a:ext cx="2513577" cy="66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440" b="1" spc="4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Chief Information Security Officer</a:t>
            </a:r>
          </a:p>
          <a:p>
            <a:pPr algn="l">
              <a:lnSpc>
                <a:spcPts val="1728"/>
              </a:lnSpc>
            </a:pPr>
            <a:endParaRPr lang="en-US" sz="1440" b="1" spc="43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18115" y="3844271"/>
            <a:ext cx="2272677" cy="44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440" b="1" spc="4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Cloud Security Engineer </a:t>
            </a:r>
          </a:p>
        </p:txBody>
      </p:sp>
      <p:sp>
        <p:nvSpPr>
          <p:cNvPr id="25" name="Freeform 25"/>
          <p:cNvSpPr/>
          <p:nvPr/>
        </p:nvSpPr>
        <p:spPr>
          <a:xfrm>
            <a:off x="548643" y="3718700"/>
            <a:ext cx="107187" cy="675111"/>
          </a:xfrm>
          <a:custGeom>
            <a:avLst/>
            <a:gdLst/>
            <a:ahLst/>
            <a:cxnLst/>
            <a:rect l="l" t="t" r="r" b="b"/>
            <a:pathLst>
              <a:path w="107187" h="675111">
                <a:moveTo>
                  <a:pt x="0" y="0"/>
                </a:moveTo>
                <a:lnTo>
                  <a:pt x="107187" y="0"/>
                </a:lnTo>
                <a:lnTo>
                  <a:pt x="107187" y="675111"/>
                </a:lnTo>
                <a:lnTo>
                  <a:pt x="0" y="6751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3655729" y="2756240"/>
            <a:ext cx="107187" cy="675111"/>
          </a:xfrm>
          <a:custGeom>
            <a:avLst/>
            <a:gdLst/>
            <a:ahLst/>
            <a:cxnLst/>
            <a:rect l="l" t="t" r="r" b="b"/>
            <a:pathLst>
              <a:path w="107187" h="675111">
                <a:moveTo>
                  <a:pt x="0" y="0"/>
                </a:moveTo>
                <a:lnTo>
                  <a:pt x="107186" y="0"/>
                </a:lnTo>
                <a:lnTo>
                  <a:pt x="107186" y="675111"/>
                </a:lnTo>
                <a:lnTo>
                  <a:pt x="0" y="6751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3825201" y="2999445"/>
            <a:ext cx="2272677" cy="227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440" b="1" spc="4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Ethical Hacker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25201" y="3844271"/>
            <a:ext cx="2272677" cy="44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440" b="1" spc="4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Network Defender</a:t>
            </a:r>
          </a:p>
        </p:txBody>
      </p:sp>
      <p:sp>
        <p:nvSpPr>
          <p:cNvPr id="29" name="Freeform 29"/>
          <p:cNvSpPr/>
          <p:nvPr/>
        </p:nvSpPr>
        <p:spPr>
          <a:xfrm>
            <a:off x="3655729" y="3718700"/>
            <a:ext cx="107187" cy="675111"/>
          </a:xfrm>
          <a:custGeom>
            <a:avLst/>
            <a:gdLst/>
            <a:ahLst/>
            <a:cxnLst/>
            <a:rect l="l" t="t" r="r" b="b"/>
            <a:pathLst>
              <a:path w="107187" h="675111">
                <a:moveTo>
                  <a:pt x="0" y="0"/>
                </a:moveTo>
                <a:lnTo>
                  <a:pt x="107186" y="0"/>
                </a:lnTo>
                <a:lnTo>
                  <a:pt x="107186" y="675111"/>
                </a:lnTo>
                <a:lnTo>
                  <a:pt x="0" y="6751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6719762" y="2756240"/>
            <a:ext cx="107187" cy="675111"/>
          </a:xfrm>
          <a:custGeom>
            <a:avLst/>
            <a:gdLst/>
            <a:ahLst/>
            <a:cxnLst/>
            <a:rect l="l" t="t" r="r" b="b"/>
            <a:pathLst>
              <a:path w="107187" h="675111">
                <a:moveTo>
                  <a:pt x="0" y="0"/>
                </a:moveTo>
                <a:lnTo>
                  <a:pt x="107186" y="0"/>
                </a:lnTo>
                <a:lnTo>
                  <a:pt x="107186" y="675111"/>
                </a:lnTo>
                <a:lnTo>
                  <a:pt x="0" y="6751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6889234" y="2887738"/>
            <a:ext cx="2272677" cy="66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440" b="1" spc="4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EC-Council Certified DevSecOps Engineer </a:t>
            </a:r>
          </a:p>
          <a:p>
            <a:pPr algn="l">
              <a:lnSpc>
                <a:spcPts val="1728"/>
              </a:lnSpc>
            </a:pPr>
            <a:endParaRPr lang="en-US" sz="1440" b="1" spc="43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889234" y="3844271"/>
            <a:ext cx="2272677" cy="44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440" b="1" spc="4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Cloud Security Engineer </a:t>
            </a:r>
          </a:p>
        </p:txBody>
      </p:sp>
      <p:sp>
        <p:nvSpPr>
          <p:cNvPr id="33" name="Freeform 33"/>
          <p:cNvSpPr/>
          <p:nvPr/>
        </p:nvSpPr>
        <p:spPr>
          <a:xfrm>
            <a:off x="6719762" y="3718700"/>
            <a:ext cx="107187" cy="675111"/>
          </a:xfrm>
          <a:custGeom>
            <a:avLst/>
            <a:gdLst/>
            <a:ahLst/>
            <a:cxnLst/>
            <a:rect l="l" t="t" r="r" b="b"/>
            <a:pathLst>
              <a:path w="107187" h="675111">
                <a:moveTo>
                  <a:pt x="0" y="0"/>
                </a:moveTo>
                <a:lnTo>
                  <a:pt x="107186" y="0"/>
                </a:lnTo>
                <a:lnTo>
                  <a:pt x="107186" y="675111"/>
                </a:lnTo>
                <a:lnTo>
                  <a:pt x="0" y="6751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548643" y="4972928"/>
            <a:ext cx="107187" cy="675111"/>
          </a:xfrm>
          <a:custGeom>
            <a:avLst/>
            <a:gdLst/>
            <a:ahLst/>
            <a:cxnLst/>
            <a:rect l="l" t="t" r="r" b="b"/>
            <a:pathLst>
              <a:path w="107187" h="675111">
                <a:moveTo>
                  <a:pt x="0" y="0"/>
                </a:moveTo>
                <a:lnTo>
                  <a:pt x="107187" y="0"/>
                </a:lnTo>
                <a:lnTo>
                  <a:pt x="107187" y="675111"/>
                </a:lnTo>
                <a:lnTo>
                  <a:pt x="0" y="6751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718115" y="5117100"/>
            <a:ext cx="2272677" cy="44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440" b="1" spc="4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Penetration Testing Professional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18115" y="6060959"/>
            <a:ext cx="2272677" cy="227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440" b="1" spc="4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SOC Analyst</a:t>
            </a:r>
          </a:p>
        </p:txBody>
      </p:sp>
      <p:sp>
        <p:nvSpPr>
          <p:cNvPr id="37" name="Freeform 37"/>
          <p:cNvSpPr/>
          <p:nvPr/>
        </p:nvSpPr>
        <p:spPr>
          <a:xfrm>
            <a:off x="548643" y="5935388"/>
            <a:ext cx="107187" cy="675111"/>
          </a:xfrm>
          <a:custGeom>
            <a:avLst/>
            <a:gdLst/>
            <a:ahLst/>
            <a:cxnLst/>
            <a:rect l="l" t="t" r="r" b="b"/>
            <a:pathLst>
              <a:path w="107187" h="675111">
                <a:moveTo>
                  <a:pt x="0" y="0"/>
                </a:moveTo>
                <a:lnTo>
                  <a:pt x="107187" y="0"/>
                </a:lnTo>
                <a:lnTo>
                  <a:pt x="107187" y="675111"/>
                </a:lnTo>
                <a:lnTo>
                  <a:pt x="0" y="6751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3655729" y="4972928"/>
            <a:ext cx="107187" cy="675111"/>
          </a:xfrm>
          <a:custGeom>
            <a:avLst/>
            <a:gdLst/>
            <a:ahLst/>
            <a:cxnLst/>
            <a:rect l="l" t="t" r="r" b="b"/>
            <a:pathLst>
              <a:path w="107187" h="675111">
                <a:moveTo>
                  <a:pt x="0" y="0"/>
                </a:moveTo>
                <a:lnTo>
                  <a:pt x="107186" y="0"/>
                </a:lnTo>
                <a:lnTo>
                  <a:pt x="107186" y="675111"/>
                </a:lnTo>
                <a:lnTo>
                  <a:pt x="0" y="6751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3825201" y="5127260"/>
            <a:ext cx="2272677" cy="66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440" b="1" spc="4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Blockchain Professional</a:t>
            </a:r>
          </a:p>
          <a:p>
            <a:pPr algn="l">
              <a:lnSpc>
                <a:spcPts val="1728"/>
              </a:lnSpc>
            </a:pPr>
            <a:endParaRPr lang="en-US" sz="1440" b="1" spc="43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825201" y="6060959"/>
            <a:ext cx="2272677" cy="44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440" b="1" spc="4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Cybersecurity Technician </a:t>
            </a:r>
          </a:p>
        </p:txBody>
      </p:sp>
      <p:sp>
        <p:nvSpPr>
          <p:cNvPr id="41" name="Freeform 41"/>
          <p:cNvSpPr/>
          <p:nvPr/>
        </p:nvSpPr>
        <p:spPr>
          <a:xfrm>
            <a:off x="3655729" y="5935388"/>
            <a:ext cx="107187" cy="675111"/>
          </a:xfrm>
          <a:custGeom>
            <a:avLst/>
            <a:gdLst/>
            <a:ahLst/>
            <a:cxnLst/>
            <a:rect l="l" t="t" r="r" b="b"/>
            <a:pathLst>
              <a:path w="107187" h="675111">
                <a:moveTo>
                  <a:pt x="0" y="0"/>
                </a:moveTo>
                <a:lnTo>
                  <a:pt x="107186" y="0"/>
                </a:lnTo>
                <a:lnTo>
                  <a:pt x="107186" y="675111"/>
                </a:lnTo>
                <a:lnTo>
                  <a:pt x="0" y="6751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6719762" y="5011039"/>
            <a:ext cx="107187" cy="675111"/>
          </a:xfrm>
          <a:custGeom>
            <a:avLst/>
            <a:gdLst/>
            <a:ahLst/>
            <a:cxnLst/>
            <a:rect l="l" t="t" r="r" b="b"/>
            <a:pathLst>
              <a:path w="107187" h="675111">
                <a:moveTo>
                  <a:pt x="0" y="0"/>
                </a:moveTo>
                <a:lnTo>
                  <a:pt x="107186" y="0"/>
                </a:lnTo>
                <a:lnTo>
                  <a:pt x="107186" y="675112"/>
                </a:lnTo>
                <a:lnTo>
                  <a:pt x="0" y="6751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6889234" y="5142217"/>
            <a:ext cx="2272677" cy="66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440" b="1" spc="4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Certified Threat Intelligence Analyst</a:t>
            </a:r>
          </a:p>
          <a:p>
            <a:pPr algn="l">
              <a:lnSpc>
                <a:spcPts val="1728"/>
              </a:lnSpc>
            </a:pPr>
            <a:endParaRPr lang="en-US" sz="1440" b="1" spc="43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889234" y="6099071"/>
            <a:ext cx="2272677" cy="44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440" b="1" spc="4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Web Application Hacking and Security</a:t>
            </a:r>
          </a:p>
        </p:txBody>
      </p:sp>
      <p:sp>
        <p:nvSpPr>
          <p:cNvPr id="45" name="Freeform 45"/>
          <p:cNvSpPr/>
          <p:nvPr/>
        </p:nvSpPr>
        <p:spPr>
          <a:xfrm>
            <a:off x="6719762" y="5973500"/>
            <a:ext cx="107187" cy="675111"/>
          </a:xfrm>
          <a:custGeom>
            <a:avLst/>
            <a:gdLst/>
            <a:ahLst/>
            <a:cxnLst/>
            <a:rect l="l" t="t" r="r" b="b"/>
            <a:pathLst>
              <a:path w="107187" h="675111">
                <a:moveTo>
                  <a:pt x="0" y="0"/>
                </a:moveTo>
                <a:lnTo>
                  <a:pt x="107186" y="0"/>
                </a:lnTo>
                <a:lnTo>
                  <a:pt x="107186" y="675111"/>
                </a:lnTo>
                <a:lnTo>
                  <a:pt x="0" y="6751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20">
            <a:extLst>
              <a:ext uri="{FF2B5EF4-FFF2-40B4-BE49-F238E27FC236}">
                <a16:creationId xmlns:a16="http://schemas.microsoft.com/office/drawing/2014/main" id="{CA4CC2CC-DFE3-A77E-1705-A6A2B6BA9CF8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7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sp>
        <p:nvSpPr>
          <p:cNvPr id="46" name="Freeform 9">
            <a:extLst>
              <a:ext uri="{FF2B5EF4-FFF2-40B4-BE49-F238E27FC236}">
                <a16:creationId xmlns:a16="http://schemas.microsoft.com/office/drawing/2014/main" id="{0638717E-CC42-B1F4-87F8-3EC51631558A}"/>
              </a:ext>
            </a:extLst>
          </p:cNvPr>
          <p:cNvSpPr/>
          <p:nvPr/>
        </p:nvSpPr>
        <p:spPr>
          <a:xfrm>
            <a:off x="8172419" y="180631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0034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66" b="-16666"/>
            </a:stretch>
          </a:blipFill>
        </p:spPr>
      </p:sp>
      <p:sp>
        <p:nvSpPr>
          <p:cNvPr id="3" name="Freeform 3" descr="\\DROBO-FS\QuickDrops\JB\PPTX NG\Droplets\LightingOverlay.png"/>
          <p:cNvSpPr/>
          <p:nvPr/>
        </p:nvSpPr>
        <p:spPr>
          <a:xfrm>
            <a:off x="1" y="-13547"/>
            <a:ext cx="9753602" cy="7315201"/>
          </a:xfrm>
          <a:custGeom>
            <a:avLst/>
            <a:gdLst/>
            <a:ahLst/>
            <a:cxnLst/>
            <a:rect l="l" t="t" r="r" b="b"/>
            <a:pathLst>
              <a:path w="9753602" h="7315201">
                <a:moveTo>
                  <a:pt x="0" y="0"/>
                </a:moveTo>
                <a:lnTo>
                  <a:pt x="9753602" y="0"/>
                </a:lnTo>
                <a:lnTo>
                  <a:pt x="9753602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3333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4" name="Freeform 4"/>
          <p:cNvSpPr/>
          <p:nvPr/>
        </p:nvSpPr>
        <p:spPr>
          <a:xfrm>
            <a:off x="-15241" y="0"/>
            <a:ext cx="9644559" cy="7315201"/>
          </a:xfrm>
          <a:custGeom>
            <a:avLst/>
            <a:gdLst/>
            <a:ahLst/>
            <a:cxnLst/>
            <a:rect l="l" t="t" r="r" b="b"/>
            <a:pathLst>
              <a:path w="9644559" h="7315201">
                <a:moveTo>
                  <a:pt x="0" y="0"/>
                </a:moveTo>
                <a:lnTo>
                  <a:pt x="9644559" y="0"/>
                </a:lnTo>
                <a:lnTo>
                  <a:pt x="9644559" y="7315201"/>
                </a:lnTo>
                <a:lnTo>
                  <a:pt x="0" y="73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87646" y="-50126"/>
            <a:ext cx="6845600" cy="104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3840" b="1" u="sng" spc="-180" dirty="0">
                <a:solidFill>
                  <a:srgbClr val="C00000"/>
                </a:solidFill>
                <a:latin typeface="Times New Roman" panose="02020603050405020304" pitchFamily="18" charset="0"/>
                <a:ea typeface="The Youngest Serif"/>
                <a:cs typeface="Times New Roman" panose="02020603050405020304" pitchFamily="18" charset="0"/>
                <a:sym typeface="The Youngest Serif"/>
              </a:rPr>
              <a:t>Mode de formations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260843" y="1967812"/>
            <a:ext cx="3880221" cy="2329876"/>
            <a:chOff x="0" y="0"/>
            <a:chExt cx="5173628" cy="31065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3599" cy="3106547"/>
            </a:xfrm>
            <a:custGeom>
              <a:avLst/>
              <a:gdLst/>
              <a:ahLst/>
              <a:cxnLst/>
              <a:rect l="l" t="t" r="r" b="b"/>
              <a:pathLst>
                <a:path w="5173599" h="3106547">
                  <a:moveTo>
                    <a:pt x="0" y="0"/>
                  </a:moveTo>
                  <a:lnTo>
                    <a:pt x="5173599" y="0"/>
                  </a:lnTo>
                  <a:lnTo>
                    <a:pt x="5173599" y="3106547"/>
                  </a:lnTo>
                  <a:lnTo>
                    <a:pt x="0" y="3106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5521" r="-5521" b="1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729139" y="2198238"/>
            <a:ext cx="537627" cy="537627"/>
          </a:xfrm>
          <a:custGeom>
            <a:avLst/>
            <a:gdLst/>
            <a:ahLst/>
            <a:cxnLst/>
            <a:rect l="l" t="t" r="r" b="b"/>
            <a:pathLst>
              <a:path w="537627" h="537627">
                <a:moveTo>
                  <a:pt x="0" y="0"/>
                </a:moveTo>
                <a:lnTo>
                  <a:pt x="537627" y="0"/>
                </a:lnTo>
                <a:lnTo>
                  <a:pt x="537627" y="537627"/>
                </a:lnTo>
                <a:lnTo>
                  <a:pt x="0" y="5376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5184" y="3388786"/>
            <a:ext cx="537627" cy="537627"/>
          </a:xfrm>
          <a:custGeom>
            <a:avLst/>
            <a:gdLst/>
            <a:ahLst/>
            <a:cxnLst/>
            <a:rect l="l" t="t" r="r" b="b"/>
            <a:pathLst>
              <a:path w="537627" h="537627">
                <a:moveTo>
                  <a:pt x="0" y="0"/>
                </a:moveTo>
                <a:lnTo>
                  <a:pt x="537627" y="0"/>
                </a:lnTo>
                <a:lnTo>
                  <a:pt x="537627" y="537627"/>
                </a:lnTo>
                <a:lnTo>
                  <a:pt x="0" y="5376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05183" y="4579334"/>
            <a:ext cx="537627" cy="537627"/>
          </a:xfrm>
          <a:custGeom>
            <a:avLst/>
            <a:gdLst/>
            <a:ahLst/>
            <a:cxnLst/>
            <a:rect l="l" t="t" r="r" b="b"/>
            <a:pathLst>
              <a:path w="537627" h="537627">
                <a:moveTo>
                  <a:pt x="0" y="0"/>
                </a:moveTo>
                <a:lnTo>
                  <a:pt x="537627" y="0"/>
                </a:lnTo>
                <a:lnTo>
                  <a:pt x="537627" y="537627"/>
                </a:lnTo>
                <a:lnTo>
                  <a:pt x="0" y="5376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11856" y="2057059"/>
            <a:ext cx="4693920" cy="59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1"/>
              </a:lnSpc>
            </a:pPr>
            <a:r>
              <a:rPr lang="en-US" sz="1920" b="1" u="sng" dirty="0">
                <a:solidFill>
                  <a:srgbClr val="F59E00"/>
                </a:solidFill>
                <a:latin typeface="Arimo Bold"/>
                <a:ea typeface="Arimo Bold"/>
                <a:cs typeface="Arimo Bold"/>
                <a:sym typeface="Arimo Bold"/>
                <a:hlinkClick r:id="rId10" tooltip="https://ogsbc.com/formations/presentiel/#projects_widget-0-0-0-formations"/>
              </a:rPr>
              <a:t>EN PRÉSENTIELLE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13567" y="3119271"/>
            <a:ext cx="4693920" cy="59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1"/>
              </a:lnSpc>
            </a:pPr>
            <a:r>
              <a:rPr lang="en-US" sz="1920" b="1" u="sng">
                <a:solidFill>
                  <a:srgbClr val="F59E00"/>
                </a:solidFill>
                <a:latin typeface="Arimo Bold"/>
                <a:ea typeface="Arimo Bold"/>
                <a:cs typeface="Arimo Bold"/>
                <a:sym typeface="Arimo Bold"/>
                <a:hlinkClick r:id="rId11" tooltip="https://ogsbc.com/formations/self-study/"/>
              </a:rPr>
              <a:t>SELF-STUDY</a:t>
            </a:r>
            <a:r>
              <a:rPr lang="en-US" sz="192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1856" y="4386935"/>
            <a:ext cx="4693920" cy="59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1"/>
              </a:lnSpc>
            </a:pPr>
            <a:r>
              <a:rPr lang="en-US" sz="1920" b="1" u="sng">
                <a:solidFill>
                  <a:srgbClr val="F59E00"/>
                </a:solidFill>
                <a:latin typeface="Arimo Bold"/>
                <a:ea typeface="Arimo Bold"/>
                <a:cs typeface="Arimo Bold"/>
                <a:sym typeface="Arimo Bold"/>
                <a:hlinkClick r:id="rId11" tooltip="https://ogsbc.com/formations/self-study/"/>
              </a:rPr>
              <a:t>HYBRIDE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620441" y="5065731"/>
            <a:ext cx="2223272" cy="2088666"/>
            <a:chOff x="0" y="0"/>
            <a:chExt cx="2964363" cy="27848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64307" cy="2784856"/>
            </a:xfrm>
            <a:custGeom>
              <a:avLst/>
              <a:gdLst/>
              <a:ahLst/>
              <a:cxnLst/>
              <a:rect l="l" t="t" r="r" b="b"/>
              <a:pathLst>
                <a:path w="2964307" h="2784856">
                  <a:moveTo>
                    <a:pt x="0" y="0"/>
                  </a:moveTo>
                  <a:lnTo>
                    <a:pt x="2964307" y="0"/>
                  </a:lnTo>
                  <a:lnTo>
                    <a:pt x="2964307" y="2784856"/>
                  </a:lnTo>
                  <a:lnTo>
                    <a:pt x="0" y="2784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6306" r="-6308" b="-1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5033423" y="5435389"/>
            <a:ext cx="4693920" cy="108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1"/>
              </a:lnSpc>
            </a:pPr>
            <a:r>
              <a:rPr lang="en-US" sz="1920" b="1" u="sng">
                <a:solidFill>
                  <a:srgbClr val="F59E00"/>
                </a:solidFill>
                <a:latin typeface="Arimo Bold"/>
                <a:ea typeface="Arimo Bold"/>
                <a:cs typeface="Arimo Bold"/>
                <a:sym typeface="Arimo Bold"/>
                <a:hlinkClick r:id="rId11" tooltip="https://ogsbc.com/formations/self-study/"/>
              </a:rPr>
              <a:t>TÉLÉCHARGER NOTRE CATALOGUE DE FORMATIONS [ICI]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4B7AFB77-4E48-9092-2379-612AEFF7756A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8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B5653C7C-8C77-60C1-31DD-93FEEEA5BC7A}"/>
              </a:ext>
            </a:extLst>
          </p:cNvPr>
          <p:cNvSpPr/>
          <p:nvPr/>
        </p:nvSpPr>
        <p:spPr>
          <a:xfrm>
            <a:off x="8172419" y="180631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1188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746857" cy="5482607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8888" b="-38888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0" y="4832425"/>
            <a:ext cx="9753600" cy="2482775"/>
          </a:xfrm>
          <a:custGeom>
            <a:avLst/>
            <a:gdLst/>
            <a:ahLst/>
            <a:cxnLst/>
            <a:rect l="l" t="t" r="r" b="b"/>
            <a:pathLst>
              <a:path w="9753600" h="2482775">
                <a:moveTo>
                  <a:pt x="0" y="0"/>
                </a:moveTo>
                <a:lnTo>
                  <a:pt x="9753600" y="0"/>
                </a:lnTo>
                <a:lnTo>
                  <a:pt x="9753600" y="2482775"/>
                </a:lnTo>
                <a:lnTo>
                  <a:pt x="0" y="2482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846530" y="5199069"/>
            <a:ext cx="1841262" cy="1841262"/>
            <a:chOff x="0" y="0"/>
            <a:chExt cx="3747572" cy="37475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47516" cy="3747516"/>
            </a:xfrm>
            <a:custGeom>
              <a:avLst/>
              <a:gdLst/>
              <a:ahLst/>
              <a:cxnLst/>
              <a:rect l="l" t="t" r="r" b="b"/>
              <a:pathLst>
                <a:path w="3747516" h="3747516">
                  <a:moveTo>
                    <a:pt x="0" y="0"/>
                  </a:moveTo>
                  <a:lnTo>
                    <a:pt x="3747516" y="0"/>
                  </a:lnTo>
                  <a:lnTo>
                    <a:pt x="3747516" y="3747516"/>
                  </a:lnTo>
                  <a:lnTo>
                    <a:pt x="0" y="3747516"/>
                  </a:lnTo>
                  <a:close/>
                </a:path>
              </a:pathLst>
            </a:custGeom>
            <a:blipFill>
              <a:blip r:embed="rId7"/>
              <a:stretch>
                <a:fillRect l="-29326" r="-29327" b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6721702" y="5199069"/>
            <a:ext cx="1841262" cy="1841262"/>
            <a:chOff x="0" y="0"/>
            <a:chExt cx="3747572" cy="37475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47516" cy="3747516"/>
            </a:xfrm>
            <a:custGeom>
              <a:avLst/>
              <a:gdLst/>
              <a:ahLst/>
              <a:cxnLst/>
              <a:rect l="l" t="t" r="r" b="b"/>
              <a:pathLst>
                <a:path w="3747516" h="3747516">
                  <a:moveTo>
                    <a:pt x="0" y="0"/>
                  </a:moveTo>
                  <a:lnTo>
                    <a:pt x="3747516" y="0"/>
                  </a:lnTo>
                  <a:lnTo>
                    <a:pt x="3747516" y="3747516"/>
                  </a:lnTo>
                  <a:lnTo>
                    <a:pt x="0" y="3747516"/>
                  </a:lnTo>
                  <a:close/>
                </a:path>
              </a:pathLst>
            </a:custGeom>
            <a:blipFill>
              <a:blip r:embed="rId8"/>
              <a:stretch>
                <a:fillRect l="-29203" r="-29205" b="-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847365" y="5199069"/>
            <a:ext cx="1841262" cy="1841262"/>
            <a:chOff x="0" y="0"/>
            <a:chExt cx="3747572" cy="374757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47516" cy="3747516"/>
            </a:xfrm>
            <a:custGeom>
              <a:avLst/>
              <a:gdLst/>
              <a:ahLst/>
              <a:cxnLst/>
              <a:rect l="l" t="t" r="r" b="b"/>
              <a:pathLst>
                <a:path w="3747516" h="3747516">
                  <a:moveTo>
                    <a:pt x="0" y="0"/>
                  </a:moveTo>
                  <a:lnTo>
                    <a:pt x="3747516" y="0"/>
                  </a:lnTo>
                  <a:lnTo>
                    <a:pt x="3747516" y="3747516"/>
                  </a:lnTo>
                  <a:lnTo>
                    <a:pt x="0" y="3747516"/>
                  </a:lnTo>
                  <a:close/>
                </a:path>
              </a:pathLst>
            </a:custGeom>
            <a:blipFill>
              <a:blip r:embed="rId9"/>
              <a:stretch>
                <a:fillRect l="-28977" r="-28979" b="-1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2438400" y="2292571"/>
            <a:ext cx="757583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7"/>
              </a:lnSpc>
            </a:pPr>
            <a:r>
              <a:rPr lang="en-US" sz="4339" b="1" u="sng" spc="-143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 formations en ligne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9F2AE4B4-AF5F-48B1-D649-8116DC46D099}"/>
              </a:ext>
            </a:extLst>
          </p:cNvPr>
          <p:cNvSpPr txBox="1"/>
          <p:nvPr/>
        </p:nvSpPr>
        <p:spPr>
          <a:xfrm>
            <a:off x="8938065" y="6659853"/>
            <a:ext cx="495078" cy="65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1"/>
              </a:lnSpc>
            </a:pPr>
            <a:r>
              <a:rPr lang="en-US" sz="2501" dirty="0">
                <a:solidFill>
                  <a:srgbClr val="723035"/>
                </a:solidFill>
                <a:latin typeface="Intro Rust"/>
                <a:ea typeface="Intro Rust"/>
                <a:cs typeface="Intro Rust"/>
                <a:sym typeface="Intro Rust"/>
              </a:rPr>
              <a:t>9</a:t>
            </a:r>
          </a:p>
          <a:p>
            <a:pPr algn="r">
              <a:lnSpc>
                <a:spcPts val="2501"/>
              </a:lnSpc>
            </a:pPr>
            <a:endParaRPr lang="en-US" sz="2501" dirty="0">
              <a:solidFill>
                <a:srgbClr val="723035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3EBB49BC-1648-53E9-5FF7-B2E5A754B725}"/>
              </a:ext>
            </a:extLst>
          </p:cNvPr>
          <p:cNvSpPr/>
          <p:nvPr/>
        </p:nvSpPr>
        <p:spPr>
          <a:xfrm>
            <a:off x="8172419" y="180631"/>
            <a:ext cx="1228937" cy="404627"/>
          </a:xfrm>
          <a:custGeom>
            <a:avLst/>
            <a:gdLst/>
            <a:ahLst/>
            <a:cxnLst/>
            <a:rect l="l" t="t" r="r" b="b"/>
            <a:pathLst>
              <a:path w="1228937" h="404627">
                <a:moveTo>
                  <a:pt x="0" y="0"/>
                </a:moveTo>
                <a:lnTo>
                  <a:pt x="1228937" y="0"/>
                </a:lnTo>
                <a:lnTo>
                  <a:pt x="1228937" y="404628"/>
                </a:lnTo>
                <a:lnTo>
                  <a:pt x="0" y="4046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6692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2834</Words>
  <Application>Microsoft Office PowerPoint</Application>
  <PresentationFormat>Personnalisé</PresentationFormat>
  <Paragraphs>665</Paragraphs>
  <Slides>59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74" baseType="lpstr">
      <vt:lpstr>Source Sans Pro</vt:lpstr>
      <vt:lpstr>Arimo</vt:lpstr>
      <vt:lpstr>Open Sauce Bold</vt:lpstr>
      <vt:lpstr>Wingdings</vt:lpstr>
      <vt:lpstr>The Youngest Serif</vt:lpstr>
      <vt:lpstr>Courier New</vt:lpstr>
      <vt:lpstr>Poppins</vt:lpstr>
      <vt:lpstr>Times New Roman</vt:lpstr>
      <vt:lpstr>Lato</vt:lpstr>
      <vt:lpstr>Intro Rust</vt:lpstr>
      <vt:lpstr>Arimo Bold</vt:lpstr>
      <vt:lpstr>Calibri</vt:lpstr>
      <vt:lpstr>Times New Roman Bold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 6.pptx</dc:title>
  <dc:creator>Jamal saad</dc:creator>
  <cp:lastModifiedBy>Jamal saad</cp:lastModifiedBy>
  <cp:revision>36</cp:revision>
  <dcterms:created xsi:type="dcterms:W3CDTF">2006-08-16T00:00:00Z</dcterms:created>
  <dcterms:modified xsi:type="dcterms:W3CDTF">2024-11-04T11:43:07Z</dcterms:modified>
  <dc:identifier>DAGTo9HPqhg</dc:identifier>
</cp:coreProperties>
</file>